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sldIdLst>
    <p:sldId id="256" r:id="rId2"/>
    <p:sldId id="271" r:id="rId3"/>
    <p:sldId id="272" r:id="rId4"/>
    <p:sldId id="257" r:id="rId5"/>
    <p:sldId id="258" r:id="rId6"/>
    <p:sldId id="268" r:id="rId7"/>
    <p:sldId id="270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99"/>
    <a:srgbClr val="F6D7C2"/>
    <a:srgbClr val="D9D9D9"/>
    <a:srgbClr val="B8F0A2"/>
    <a:srgbClr val="A2D4F0"/>
    <a:srgbClr val="EEF0A2"/>
    <a:srgbClr val="E3561E"/>
    <a:srgbClr val="ED7D14"/>
    <a:srgbClr val="D32827"/>
    <a:srgbClr val="2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764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D9DC9FF-CC04-ABFC-9E5B-0BA8FE023366}"/>
              </a:ext>
            </a:extLst>
          </p:cNvPr>
          <p:cNvSpPr/>
          <p:nvPr userDrawn="1"/>
        </p:nvSpPr>
        <p:spPr>
          <a:xfrm>
            <a:off x="-2" y="-1"/>
            <a:ext cx="9144001" cy="360000"/>
          </a:xfrm>
          <a:prstGeom prst="rect">
            <a:avLst/>
          </a:prstGeom>
          <a:solidFill>
            <a:srgbClr val="B7E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ABDF79-020E-7730-CD93-2CA62D466E4D}"/>
              </a:ext>
            </a:extLst>
          </p:cNvPr>
          <p:cNvSpPr/>
          <p:nvPr userDrawn="1"/>
        </p:nvSpPr>
        <p:spPr>
          <a:xfrm>
            <a:off x="-1" y="6498000"/>
            <a:ext cx="9144001" cy="360000"/>
          </a:xfrm>
          <a:prstGeom prst="rect">
            <a:avLst/>
          </a:prstGeom>
          <a:solidFill>
            <a:srgbClr val="B7E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E88ED409-5257-84E5-9AA6-F5DE9115C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524" y="6561973"/>
            <a:ext cx="1854203" cy="232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090328D4-87E0-4B2E-86BF-97563E64CBA8}" type="datetimeFigureOut">
              <a:rPr lang="en-GB" smtClean="0"/>
              <a:pPr/>
              <a:t>24/11/2022</a:t>
            </a:fld>
            <a:endParaRPr lang="en-GB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AB77D8F5-79EF-2257-5560-E92AF61E1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3448" y="6561973"/>
            <a:ext cx="3617103" cy="232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baseline="0"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BB76564B-61E6-9101-7FD2-66F935991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9928" y="6561973"/>
            <a:ext cx="984019" cy="232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35B37B02-FF75-426C-AD46-F07181CE96E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605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90328D4-87E0-4B2E-86BF-97563E64CBA8}" type="datetimeFigureOut">
              <a:rPr lang="en-GB" smtClean="0"/>
              <a:pPr/>
              <a:t>24/11/2022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5B37B02-FF75-426C-AD46-F07181CE96E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56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28D4-87E0-4B2E-86BF-97563E64CBA8}" type="datetimeFigureOut">
              <a:rPr lang="en-GB" smtClean="0"/>
              <a:t>24/11/2022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7B02-FF75-426C-AD46-F07181CE9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13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6498000"/>
            <a:ext cx="9144001" cy="360000"/>
          </a:xfrm>
          <a:prstGeom prst="rect">
            <a:avLst/>
          </a:prstGeom>
          <a:solidFill>
            <a:srgbClr val="B7E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637755"/>
            <a:ext cx="7543800" cy="702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617813"/>
            <a:ext cx="7543801" cy="46024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4" y="6561973"/>
            <a:ext cx="1854203" cy="232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90328D4-87E0-4B2E-86BF-97563E64CBA8}" type="datetimeFigureOut">
              <a:rPr lang="en-GB" smtClean="0"/>
              <a:pPr/>
              <a:t>24/11/2022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3448" y="6561973"/>
            <a:ext cx="3617103" cy="232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928" y="6561973"/>
            <a:ext cx="984019" cy="2320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5B37B02-FF75-426C-AD46-F07181CE96E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E19D3D-4A73-EF1A-9D74-07D82B6AB2D5}"/>
              </a:ext>
            </a:extLst>
          </p:cNvPr>
          <p:cNvSpPr/>
          <p:nvPr userDrawn="1"/>
        </p:nvSpPr>
        <p:spPr>
          <a:xfrm>
            <a:off x="-2" y="-1"/>
            <a:ext cx="9144001" cy="360000"/>
          </a:xfrm>
          <a:prstGeom prst="rect">
            <a:avLst/>
          </a:prstGeom>
          <a:solidFill>
            <a:srgbClr val="B7E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778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7" r:id="rId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emf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emf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ITDependsQ42022/Hey-Blue/blob/main/README.m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FBB2-6C6F-9C86-9461-8E43A4C6F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282E8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#HeyBlue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D1664-0742-E73E-6828-2A2ED24142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Sub heading</a:t>
            </a:r>
          </a:p>
        </p:txBody>
      </p:sp>
    </p:spTree>
    <p:extLst>
      <p:ext uri="{BB962C8B-B14F-4D97-AF65-F5344CB8AC3E}">
        <p14:creationId xmlns:p14="http://schemas.microsoft.com/office/powerpoint/2010/main" val="351814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81E8B-9921-9963-685A-4F50E811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03AC65-3EBF-62FF-856D-1DF676BCA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779" y="1632663"/>
            <a:ext cx="4932841" cy="4062660"/>
          </a:xfrm>
        </p:spPr>
      </p:pic>
    </p:spTree>
    <p:extLst>
      <p:ext uri="{BB962C8B-B14F-4D97-AF65-F5344CB8AC3E}">
        <p14:creationId xmlns:p14="http://schemas.microsoft.com/office/powerpoint/2010/main" val="11348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48E53-7BC0-626E-E832-267FA658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51EFB-C941-2066-4BCF-805E59979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ArchitecturalCharacteristics">
            <a:extLst>
              <a:ext uri="{FF2B5EF4-FFF2-40B4-BE49-F238E27FC236}">
                <a16:creationId xmlns:a16="http://schemas.microsoft.com/office/drawing/2014/main" id="{E8690C86-A800-CFF7-4B52-0E13911C5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908065"/>
            <a:ext cx="6104467" cy="3232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yleToCharacteristicAnalysis">
            <a:extLst>
              <a:ext uri="{FF2B5EF4-FFF2-40B4-BE49-F238E27FC236}">
                <a16:creationId xmlns:a16="http://schemas.microsoft.com/office/drawing/2014/main" id="{D2C44863-F2C5-26AC-E5E9-05E1A83F1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0" y="2905615"/>
            <a:ext cx="6629400" cy="175978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main Analysis Map">
            <a:extLst>
              <a:ext uri="{FF2B5EF4-FFF2-40B4-BE49-F238E27FC236}">
                <a16:creationId xmlns:a16="http://schemas.microsoft.com/office/drawing/2014/main" id="{47A95976-40A2-ED45-8184-4CC4F1AEC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646" y="2524265"/>
            <a:ext cx="5367867" cy="294021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468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28">
            <a:extLst>
              <a:ext uri="{FF2B5EF4-FFF2-40B4-BE49-F238E27FC236}">
                <a16:creationId xmlns:a16="http://schemas.microsoft.com/office/drawing/2014/main" id="{26BE5742-97A0-6947-8954-82DE3005E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680" y="3118748"/>
            <a:ext cx="2714625" cy="2022727"/>
          </a:xfrm>
          <a:prstGeom prst="rect">
            <a:avLst/>
          </a:prstGeom>
          <a:ln>
            <a:solidFill>
              <a:srgbClr val="999999"/>
            </a:solidFill>
          </a:ln>
          <a:scene3d>
            <a:camera prst="isometricTopUp"/>
            <a:lightRig rig="threePt" dir="t"/>
          </a:scene3d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9AD95724-96CF-DBFC-F284-B3EB52628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822" y="2157688"/>
            <a:ext cx="2934418" cy="2318412"/>
          </a:xfrm>
          <a:prstGeom prst="rect">
            <a:avLst/>
          </a:prstGeom>
          <a:ln>
            <a:solidFill>
              <a:srgbClr val="999999"/>
            </a:solidFill>
          </a:ln>
          <a:scene3d>
            <a:camera prst="isometricTopUp"/>
            <a:lightRig rig="threePt" dir="t"/>
          </a:scene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2028D26-17F0-A582-B7A7-B7A037FD6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260" y="1029821"/>
            <a:ext cx="3073162" cy="2413001"/>
          </a:xfrm>
          <a:prstGeom prst="rect">
            <a:avLst/>
          </a:prstGeom>
          <a:solidFill>
            <a:srgbClr val="D9D9D9">
              <a:alpha val="41000"/>
            </a:srgbClr>
          </a:solidFill>
          <a:scene3d>
            <a:camera prst="isometricTopUp"/>
            <a:lightRig rig="threePt" dir="t"/>
          </a:scene3d>
        </p:spPr>
      </p:pic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00EDA289-3C72-38D0-D29B-49CEF608D277}"/>
              </a:ext>
            </a:extLst>
          </p:cNvPr>
          <p:cNvSpPr/>
          <p:nvPr/>
        </p:nvSpPr>
        <p:spPr>
          <a:xfrm>
            <a:off x="7797905" y="1225929"/>
            <a:ext cx="559251" cy="4271962"/>
          </a:xfrm>
          <a:prstGeom prst="upDownArrow">
            <a:avLst/>
          </a:prstGeom>
          <a:gradFill flip="none" rotWithShape="1">
            <a:gsLst>
              <a:gs pos="0">
                <a:srgbClr val="D32827"/>
              </a:gs>
              <a:gs pos="50600">
                <a:srgbClr val="E3561E"/>
              </a:gs>
              <a:gs pos="100000">
                <a:srgbClr val="ED7D1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539DB09C-FABC-33DE-F463-D4022E4661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3190" y="3883232"/>
            <a:ext cx="1041193" cy="1041193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A7AE1D4-209B-62CF-335A-E63E82A4C7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1854" y="3008208"/>
            <a:ext cx="411268" cy="4112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5F7C77-63B9-DC7F-61CA-A37407431B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2201" y="679417"/>
            <a:ext cx="1990725" cy="1097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F1FEA9F-63CA-F05E-7691-DD31424A9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31" y="508423"/>
            <a:ext cx="7543800" cy="702302"/>
          </a:xfrm>
        </p:spPr>
        <p:txBody>
          <a:bodyPr>
            <a:normAutofit/>
          </a:bodyPr>
          <a:lstStyle/>
          <a:p>
            <a:r>
              <a:rPr lang="en-GB" sz="3600" dirty="0"/>
              <a:t>Connect the dots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9354D22-AFFA-7027-6324-7BC8B9CEDA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01084" y="1728257"/>
            <a:ext cx="411268" cy="411268"/>
          </a:xfrm>
          <a:prstGeom prst="rect">
            <a:avLst/>
          </a:prstGeom>
        </p:spPr>
      </p:pic>
      <p:sp>
        <p:nvSpPr>
          <p:cNvPr id="8" name="Title 5">
            <a:extLst>
              <a:ext uri="{FF2B5EF4-FFF2-40B4-BE49-F238E27FC236}">
                <a16:creationId xmlns:a16="http://schemas.microsoft.com/office/drawing/2014/main" id="{A1321A41-7C9C-F5C8-4700-C6FEC3FE9CB7}"/>
              </a:ext>
            </a:extLst>
          </p:cNvPr>
          <p:cNvSpPr txBox="1">
            <a:spLocks/>
          </p:cNvSpPr>
          <p:nvPr/>
        </p:nvSpPr>
        <p:spPr>
          <a:xfrm>
            <a:off x="1021854" y="5772721"/>
            <a:ext cx="7543800" cy="702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3600" dirty="0"/>
              <a:t>Straight through architecture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903DE9-21CF-F007-CC89-AC3B3671F146}"/>
              </a:ext>
            </a:extLst>
          </p:cNvPr>
          <p:cNvSpPr txBox="1"/>
          <p:nvPr/>
        </p:nvSpPr>
        <p:spPr>
          <a:xfrm>
            <a:off x="6570133" y="2709333"/>
            <a:ext cx="1095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ADRs</a:t>
            </a:r>
          </a:p>
          <a:p>
            <a:r>
              <a:rPr lang="en-GB" dirty="0"/>
              <a:t>char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E349B0-A63F-6873-3700-35658DBB4D46}"/>
              </a:ext>
            </a:extLst>
          </p:cNvPr>
          <p:cNvSpPr txBox="1"/>
          <p:nvPr/>
        </p:nvSpPr>
        <p:spPr>
          <a:xfrm>
            <a:off x="6155007" y="4403828"/>
            <a:ext cx="1095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ADRs</a:t>
            </a:r>
          </a:p>
          <a:p>
            <a:r>
              <a:rPr lang="en-GB" dirty="0"/>
              <a:t>Software System </a:t>
            </a:r>
            <a:r>
              <a:rPr lang="en-GB" dirty="0" err="1"/>
              <a:t>spcc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6054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B8656-85DF-996C-A8F0-6A34E19E8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285" y="637755"/>
            <a:ext cx="7543800" cy="702302"/>
          </a:xfrm>
        </p:spPr>
        <p:txBody>
          <a:bodyPr>
            <a:normAutofit fontScale="90000"/>
          </a:bodyPr>
          <a:lstStyle/>
          <a:p>
            <a:r>
              <a:rPr lang="en-GB" dirty="0"/>
              <a:t>Story Map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D78D7D-CB16-17FA-7073-5E3273A61E4C}"/>
              </a:ext>
            </a:extLst>
          </p:cNvPr>
          <p:cNvSpPr/>
          <p:nvPr/>
        </p:nvSpPr>
        <p:spPr>
          <a:xfrm>
            <a:off x="263725" y="2283232"/>
            <a:ext cx="792000" cy="504000"/>
          </a:xfrm>
          <a:prstGeom prst="rect">
            <a:avLst/>
          </a:prstGeom>
          <a:solidFill>
            <a:srgbClr val="EE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4F92D4-8200-E501-14D3-B962DDA8E9F5}"/>
              </a:ext>
            </a:extLst>
          </p:cNvPr>
          <p:cNvSpPr/>
          <p:nvPr/>
        </p:nvSpPr>
        <p:spPr>
          <a:xfrm>
            <a:off x="263725" y="1592680"/>
            <a:ext cx="792000" cy="504000"/>
          </a:xfrm>
          <a:prstGeom prst="rect">
            <a:avLst/>
          </a:prstGeom>
          <a:solidFill>
            <a:srgbClr val="A2D4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Create an Interaction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4300BF-6B02-3271-5D04-83909ED49BCC}"/>
              </a:ext>
            </a:extLst>
          </p:cNvPr>
          <p:cNvSpPr/>
          <p:nvPr/>
        </p:nvSpPr>
        <p:spPr>
          <a:xfrm>
            <a:off x="1163635" y="2283232"/>
            <a:ext cx="792000" cy="504000"/>
          </a:xfrm>
          <a:prstGeom prst="rect">
            <a:avLst/>
          </a:prstGeom>
          <a:solidFill>
            <a:srgbClr val="EE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Notify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</a:rPr>
              <a:t>Proximity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CC9AA4-D813-2CDF-74EB-17389FDD4B5F}"/>
              </a:ext>
            </a:extLst>
          </p:cNvPr>
          <p:cNvSpPr/>
          <p:nvPr/>
        </p:nvSpPr>
        <p:spPr>
          <a:xfrm>
            <a:off x="1989543" y="2283232"/>
            <a:ext cx="792000" cy="504000"/>
          </a:xfrm>
          <a:prstGeom prst="rect">
            <a:avLst/>
          </a:prstGeom>
          <a:solidFill>
            <a:srgbClr val="EE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Interact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DB9E57-7F78-5BFD-A975-09406FBDB312}"/>
              </a:ext>
            </a:extLst>
          </p:cNvPr>
          <p:cNvSpPr/>
          <p:nvPr/>
        </p:nvSpPr>
        <p:spPr>
          <a:xfrm>
            <a:off x="2889455" y="2295744"/>
            <a:ext cx="792000" cy="504000"/>
          </a:xfrm>
          <a:prstGeom prst="rect">
            <a:avLst/>
          </a:prstGeom>
          <a:solidFill>
            <a:srgbClr val="EE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Share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76F745-5158-1713-F866-D00864A950C7}"/>
              </a:ext>
            </a:extLst>
          </p:cNvPr>
          <p:cNvSpPr/>
          <p:nvPr/>
        </p:nvSpPr>
        <p:spPr>
          <a:xfrm>
            <a:off x="263725" y="2973784"/>
            <a:ext cx="792000" cy="504000"/>
          </a:xfrm>
          <a:prstGeom prst="rect">
            <a:avLst/>
          </a:prstGeom>
          <a:solidFill>
            <a:srgbClr val="B8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Create profile for Citizen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B5EEE0-27D4-E733-AE5D-AB1DF7289DFC}"/>
              </a:ext>
            </a:extLst>
          </p:cNvPr>
          <p:cNvSpPr/>
          <p:nvPr/>
        </p:nvSpPr>
        <p:spPr>
          <a:xfrm>
            <a:off x="3901975" y="2283232"/>
            <a:ext cx="792000" cy="504000"/>
          </a:xfrm>
          <a:prstGeom prst="rect">
            <a:avLst/>
          </a:prstGeom>
          <a:solidFill>
            <a:srgbClr val="EE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Earn Points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AF2626-6B73-F990-83B5-0EB2CA3A7453}"/>
              </a:ext>
            </a:extLst>
          </p:cNvPr>
          <p:cNvSpPr/>
          <p:nvPr/>
        </p:nvSpPr>
        <p:spPr>
          <a:xfrm>
            <a:off x="263725" y="3593520"/>
            <a:ext cx="792000" cy="504000"/>
          </a:xfrm>
          <a:prstGeom prst="rect">
            <a:avLst/>
          </a:prstGeom>
          <a:solidFill>
            <a:srgbClr val="B8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Create profile for Officer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2927C0-28A4-20C2-9066-2A2B8853D6AD}"/>
              </a:ext>
            </a:extLst>
          </p:cNvPr>
          <p:cNvSpPr/>
          <p:nvPr/>
        </p:nvSpPr>
        <p:spPr>
          <a:xfrm>
            <a:off x="216285" y="4213256"/>
            <a:ext cx="792000" cy="504000"/>
          </a:xfrm>
          <a:prstGeom prst="rect">
            <a:avLst/>
          </a:prstGeom>
          <a:solidFill>
            <a:srgbClr val="B8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Update profile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DD0586-777D-4DCC-D280-F06957E3DE4F}"/>
              </a:ext>
            </a:extLst>
          </p:cNvPr>
          <p:cNvSpPr/>
          <p:nvPr/>
        </p:nvSpPr>
        <p:spPr>
          <a:xfrm>
            <a:off x="3901975" y="2953233"/>
            <a:ext cx="792000" cy="504000"/>
          </a:xfrm>
          <a:prstGeom prst="rect">
            <a:avLst/>
          </a:prstGeom>
          <a:solidFill>
            <a:srgbClr val="B8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Calculate Rewards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D4973B-7AAE-5887-00B8-7A03D73C9A5F}"/>
              </a:ext>
            </a:extLst>
          </p:cNvPr>
          <p:cNvSpPr/>
          <p:nvPr/>
        </p:nvSpPr>
        <p:spPr>
          <a:xfrm>
            <a:off x="3901975" y="3587237"/>
            <a:ext cx="792000" cy="504000"/>
          </a:xfrm>
          <a:prstGeom prst="rect">
            <a:avLst/>
          </a:prstGeom>
          <a:solidFill>
            <a:srgbClr val="B8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Add rewards to profile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8E8E9D-027F-A75E-B436-53B06B032D3F}"/>
              </a:ext>
            </a:extLst>
          </p:cNvPr>
          <p:cNvSpPr/>
          <p:nvPr/>
        </p:nvSpPr>
        <p:spPr>
          <a:xfrm>
            <a:off x="263725" y="5826346"/>
            <a:ext cx="792000" cy="504000"/>
          </a:xfrm>
          <a:prstGeom prst="rect">
            <a:avLst/>
          </a:prstGeom>
          <a:solidFill>
            <a:srgbClr val="A2D4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Non Functionals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FD31F6-CEEB-52D1-2861-FE9F682E6E9B}"/>
              </a:ext>
            </a:extLst>
          </p:cNvPr>
          <p:cNvSpPr/>
          <p:nvPr/>
        </p:nvSpPr>
        <p:spPr>
          <a:xfrm>
            <a:off x="2955272" y="2953233"/>
            <a:ext cx="792000" cy="504000"/>
          </a:xfrm>
          <a:prstGeom prst="rect">
            <a:avLst/>
          </a:prstGeom>
          <a:solidFill>
            <a:srgbClr val="B8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Share to #HeyBlue feed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ED45EC-4AE0-7780-86FD-17FE2AB11DAB}"/>
              </a:ext>
            </a:extLst>
          </p:cNvPr>
          <p:cNvSpPr/>
          <p:nvPr/>
        </p:nvSpPr>
        <p:spPr>
          <a:xfrm>
            <a:off x="2967582" y="3540565"/>
            <a:ext cx="792000" cy="504000"/>
          </a:xfrm>
          <a:prstGeom prst="rect">
            <a:avLst/>
          </a:prstGeom>
          <a:solidFill>
            <a:srgbClr val="B8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Share to Social Media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40E20B-C1A9-1374-63F4-11D6FD68310F}"/>
              </a:ext>
            </a:extLst>
          </p:cNvPr>
          <p:cNvSpPr/>
          <p:nvPr/>
        </p:nvSpPr>
        <p:spPr>
          <a:xfrm>
            <a:off x="2106137" y="5828727"/>
            <a:ext cx="792000" cy="504000"/>
          </a:xfrm>
          <a:prstGeom prst="rect">
            <a:avLst/>
          </a:prstGeom>
          <a:solidFill>
            <a:srgbClr val="F6D7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Must have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07B857A-0F3D-9CF6-48F0-BCE91442E4FF}"/>
              </a:ext>
            </a:extLst>
          </p:cNvPr>
          <p:cNvSpPr/>
          <p:nvPr/>
        </p:nvSpPr>
        <p:spPr>
          <a:xfrm>
            <a:off x="2082850" y="3566769"/>
            <a:ext cx="792000" cy="504000"/>
          </a:xfrm>
          <a:prstGeom prst="rect">
            <a:avLst/>
          </a:prstGeom>
          <a:solidFill>
            <a:srgbClr val="F6D7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Option to connect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5257173-A7E5-94AD-411A-26AA94047E99}"/>
              </a:ext>
            </a:extLst>
          </p:cNvPr>
          <p:cNvSpPr/>
          <p:nvPr/>
        </p:nvSpPr>
        <p:spPr>
          <a:xfrm>
            <a:off x="1271223" y="2969493"/>
            <a:ext cx="792000" cy="504000"/>
          </a:xfrm>
          <a:prstGeom prst="rect">
            <a:avLst/>
          </a:prstGeom>
          <a:solidFill>
            <a:srgbClr val="F6D7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Location Tracking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A39F992-6A31-0F7F-9A11-EEAA9E1BA73A}"/>
              </a:ext>
            </a:extLst>
          </p:cNvPr>
          <p:cNvSpPr/>
          <p:nvPr/>
        </p:nvSpPr>
        <p:spPr>
          <a:xfrm>
            <a:off x="2097455" y="2973784"/>
            <a:ext cx="792000" cy="504000"/>
          </a:xfrm>
          <a:prstGeom prst="rect">
            <a:avLst/>
          </a:prstGeom>
          <a:solidFill>
            <a:srgbClr val="B8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Proximity Alert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F1AC45-0DE4-5980-5DF4-900A903EED16}"/>
              </a:ext>
            </a:extLst>
          </p:cNvPr>
          <p:cNvSpPr/>
          <p:nvPr/>
        </p:nvSpPr>
        <p:spPr>
          <a:xfrm>
            <a:off x="1163635" y="5805026"/>
            <a:ext cx="792000" cy="504000"/>
          </a:xfrm>
          <a:prstGeom prst="rect">
            <a:avLst/>
          </a:prstGeom>
          <a:solidFill>
            <a:srgbClr val="EE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Data Protection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016B92-37FC-A6D2-0E21-9DD531EC2C5D}"/>
              </a:ext>
            </a:extLst>
          </p:cNvPr>
          <p:cNvSpPr/>
          <p:nvPr/>
        </p:nvSpPr>
        <p:spPr>
          <a:xfrm>
            <a:off x="2065305" y="4159754"/>
            <a:ext cx="792000" cy="504000"/>
          </a:xfrm>
          <a:prstGeom prst="rect">
            <a:avLst/>
          </a:prstGeom>
          <a:solidFill>
            <a:srgbClr val="B8F0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Get Map</a:t>
            </a:r>
          </a:p>
        </p:txBody>
      </p:sp>
    </p:spTree>
    <p:extLst>
      <p:ext uri="{BB962C8B-B14F-4D97-AF65-F5344CB8AC3E}">
        <p14:creationId xmlns:p14="http://schemas.microsoft.com/office/powerpoint/2010/main" val="259973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52D7-DE45-2F11-3CF8-ACE97EE7C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BCB77FF-9DFB-4FBC-D79E-81FBA3C14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486" y="1617663"/>
            <a:ext cx="5729478" cy="4602162"/>
          </a:xfrm>
        </p:spPr>
      </p:pic>
    </p:spTree>
    <p:extLst>
      <p:ext uri="{BB962C8B-B14F-4D97-AF65-F5344CB8AC3E}">
        <p14:creationId xmlns:p14="http://schemas.microsoft.com/office/powerpoint/2010/main" val="132843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3EE2-3DBB-B695-E357-481354BAA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FBBD5-CBF1-F5F7-4141-0F86784C1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54F8EC-4CE8-44B4-6532-A9A8F68269EF}"/>
              </a:ext>
            </a:extLst>
          </p:cNvPr>
          <p:cNvSpPr txBox="1"/>
          <p:nvPr/>
        </p:nvSpPr>
        <p:spPr>
          <a:xfrm>
            <a:off x="1261533" y="2474590"/>
            <a:ext cx="63669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https://github.com/ITDependsQ42022/Hey-Blue/blob/main/README.md</a:t>
            </a:r>
            <a:r>
              <a:rPr lang="en-GB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FA193C-7087-9AB2-49CC-E08A40E01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" y="988906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04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FDBD-F942-264B-54F3-75CD7A0CD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Notes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2A2CA-A744-23AB-E6ED-0F2C630772A2}"/>
              </a:ext>
            </a:extLst>
          </p:cNvPr>
          <p:cNvSpPr txBox="1"/>
          <p:nvPr/>
        </p:nvSpPr>
        <p:spPr>
          <a:xfrm>
            <a:off x="4594860" y="1529834"/>
            <a:ext cx="456247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Don’t force everything into a story</a:t>
            </a:r>
          </a:p>
          <a:p>
            <a:endParaRPr lang="en-GB" dirty="0"/>
          </a:p>
          <a:p>
            <a:r>
              <a:rPr lang="en-GB" dirty="0"/>
              <a:t>Client facing requirements can use story structure</a:t>
            </a:r>
          </a:p>
          <a:p>
            <a:r>
              <a:rPr lang="en-GB" b="1" dirty="0">
                <a:solidFill>
                  <a:srgbClr val="00B050"/>
                </a:solidFill>
                <a:sym typeface="Wingdings 2" panose="05020102010507070707" pitchFamily="18" charset="2"/>
              </a:rPr>
              <a:t> </a:t>
            </a:r>
            <a:r>
              <a:rPr lang="en-GB" dirty="0"/>
              <a:t>As a user I need to check my points balance so that I can redeem rewards</a:t>
            </a:r>
          </a:p>
          <a:p>
            <a:endParaRPr lang="en-GB" dirty="0"/>
          </a:p>
          <a:p>
            <a:r>
              <a:rPr lang="en-GB" dirty="0"/>
              <a:t>Non functional requirements may just be requirements!</a:t>
            </a:r>
          </a:p>
          <a:p>
            <a:r>
              <a:rPr lang="en-GB" b="1" dirty="0">
                <a:solidFill>
                  <a:srgbClr val="C00000"/>
                </a:solidFill>
                <a:sym typeface="Wingdings 2" panose="05020102010507070707" pitchFamily="18" charset="2"/>
              </a:rPr>
              <a:t> </a:t>
            </a:r>
            <a:r>
              <a:rPr lang="en-GB" dirty="0"/>
              <a:t>As a customer I need a performant system so as not to get really frustrated</a:t>
            </a:r>
          </a:p>
          <a:p>
            <a:r>
              <a:rPr lang="en-GB" b="1" dirty="0">
                <a:solidFill>
                  <a:srgbClr val="00B050"/>
                </a:solidFill>
                <a:sym typeface="Wingdings 2" panose="05020102010507070707" pitchFamily="18" charset="2"/>
              </a:rPr>
              <a:t> </a:t>
            </a:r>
            <a:r>
              <a:rPr lang="en-GB" dirty="0"/>
              <a:t>The system shall respond within 5ms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5F874-2672-CA1D-6EF7-2660FF2B9767}"/>
              </a:ext>
            </a:extLst>
          </p:cNvPr>
          <p:cNvSpPr txBox="1"/>
          <p:nvPr/>
        </p:nvSpPr>
        <p:spPr>
          <a:xfrm>
            <a:off x="213360" y="4758809"/>
            <a:ext cx="45624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Use the right diagram for the right job</a:t>
            </a:r>
          </a:p>
          <a:p>
            <a:endParaRPr lang="en-GB" dirty="0"/>
          </a:p>
          <a:p>
            <a:r>
              <a:rPr lang="en-GB" b="1" dirty="0">
                <a:solidFill>
                  <a:srgbClr val="00B050"/>
                </a:solidFill>
                <a:sym typeface="Wingdings 2" panose="05020102010507070707" pitchFamily="18" charset="2"/>
              </a:rPr>
              <a:t> </a:t>
            </a:r>
            <a:r>
              <a:rPr lang="en-GB" dirty="0"/>
              <a:t>C4 is good at the system level</a:t>
            </a:r>
          </a:p>
          <a:p>
            <a:r>
              <a:rPr lang="en-GB" b="1" dirty="0">
                <a:solidFill>
                  <a:srgbClr val="00B050"/>
                </a:solidFill>
                <a:sym typeface="Wingdings 2" panose="05020102010507070707" pitchFamily="18" charset="2"/>
              </a:rPr>
              <a:t> </a:t>
            </a:r>
            <a:r>
              <a:rPr lang="en-GB" dirty="0"/>
              <a:t>UML, </a:t>
            </a:r>
            <a:r>
              <a:rPr lang="en-GB" dirty="0" err="1"/>
              <a:t>SysML</a:t>
            </a:r>
            <a:r>
              <a:rPr lang="en-GB" dirty="0"/>
              <a:t>, BPMN is good for details</a:t>
            </a:r>
          </a:p>
        </p:txBody>
      </p:sp>
    </p:spTree>
    <p:extLst>
      <p:ext uri="{BB962C8B-B14F-4D97-AF65-F5344CB8AC3E}">
        <p14:creationId xmlns:p14="http://schemas.microsoft.com/office/powerpoint/2010/main" val="28251378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449</TotalTime>
  <Words>173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#HeyBlue</vt:lpstr>
      <vt:lpstr>PowerPoint Presentation</vt:lpstr>
      <vt:lpstr>PowerPoint Presentation</vt:lpstr>
      <vt:lpstr>Connect the dots</vt:lpstr>
      <vt:lpstr>Story Map</vt:lpstr>
      <vt:lpstr>PowerPoint Presentation</vt:lpstr>
      <vt:lpstr>PowerPoint Presentation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HeyBlue</dc:title>
  <dc:creator>Shari Lines</dc:creator>
  <cp:lastModifiedBy>Shari Lines</cp:lastModifiedBy>
  <cp:revision>24</cp:revision>
  <dcterms:created xsi:type="dcterms:W3CDTF">2022-11-20T19:28:10Z</dcterms:created>
  <dcterms:modified xsi:type="dcterms:W3CDTF">2022-11-24T15:35:17Z</dcterms:modified>
</cp:coreProperties>
</file>