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6D7C2"/>
    <a:srgbClr val="D9D9D9"/>
    <a:srgbClr val="B8F0A2"/>
    <a:srgbClr val="A2D4F0"/>
    <a:srgbClr val="EEF0A2"/>
    <a:srgbClr val="E3561E"/>
    <a:srgbClr val="ED7D14"/>
    <a:srgbClr val="D32827"/>
    <a:srgbClr val="2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DC9FF-CC04-ABFC-9E5B-0BA8FE023366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BDF79-020E-7730-CD93-2CA62D466E4D}"/>
              </a:ext>
            </a:extLst>
          </p:cNvPr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88ED409-5257-84E5-9AA6-F5DE9115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B77D8F5-79EF-2257-5560-E92AF61E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B76564B-61E6-9101-7FD2-66F93599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5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37755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17813"/>
            <a:ext cx="7543801" cy="46024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19D3D-4A73-EF1A-9D74-07D82B6AB2D5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7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BB2-6C6F-9C86-9461-8E43A4C6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82E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#HeyBlue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1664-0742-E73E-6828-2A2ED2414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Sub heading</a:t>
            </a:r>
          </a:p>
        </p:txBody>
      </p:sp>
    </p:spTree>
    <p:extLst>
      <p:ext uri="{BB962C8B-B14F-4D97-AF65-F5344CB8AC3E}">
        <p14:creationId xmlns:p14="http://schemas.microsoft.com/office/powerpoint/2010/main" val="35181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26BE5742-97A0-6947-8954-82DE3005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4" y="3552186"/>
            <a:ext cx="2714625" cy="2022727"/>
          </a:xfrm>
          <a:prstGeom prst="rect">
            <a:avLst/>
          </a:prstGeom>
          <a:ln>
            <a:solidFill>
              <a:srgbClr val="999999"/>
            </a:solidFill>
          </a:ln>
          <a:scene3d>
            <a:camera prst="isometricTopUp"/>
            <a:lightRig rig="threePt" dir="t"/>
          </a:scene3d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AD95724-96CF-DBFC-F284-B3EB52628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46" y="2325252"/>
            <a:ext cx="2934418" cy="2318412"/>
          </a:xfrm>
          <a:prstGeom prst="rect">
            <a:avLst/>
          </a:prstGeom>
          <a:ln>
            <a:solidFill>
              <a:srgbClr val="999999"/>
            </a:solidFill>
          </a:ln>
          <a:scene3d>
            <a:camera prst="isometricTopUp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28D26-17F0-A582-B7A7-B7A037FD6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682" y="1593414"/>
            <a:ext cx="3073162" cy="2413001"/>
          </a:xfrm>
          <a:prstGeom prst="rect">
            <a:avLst/>
          </a:prstGeom>
          <a:solidFill>
            <a:srgbClr val="D9D9D9">
              <a:alpha val="41000"/>
            </a:srgbClr>
          </a:solidFill>
          <a:scene3d>
            <a:camera prst="isometricTopUp"/>
            <a:lightRig rig="threePt" dir="t"/>
          </a:scene3d>
        </p:spPr>
      </p:pic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00EDA289-3C72-38D0-D29B-49CEF608D277}"/>
              </a:ext>
            </a:extLst>
          </p:cNvPr>
          <p:cNvSpPr/>
          <p:nvPr/>
        </p:nvSpPr>
        <p:spPr>
          <a:xfrm>
            <a:off x="7797905" y="1225929"/>
            <a:ext cx="559251" cy="4271962"/>
          </a:xfrm>
          <a:prstGeom prst="upDownArrow">
            <a:avLst/>
          </a:prstGeom>
          <a:gradFill flip="none" rotWithShape="1">
            <a:gsLst>
              <a:gs pos="0">
                <a:srgbClr val="D32827"/>
              </a:gs>
              <a:gs pos="50600">
                <a:srgbClr val="E3561E"/>
              </a:gs>
              <a:gs pos="100000">
                <a:srgbClr val="ED7D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39DB09C-FABC-33DE-F463-D4022E466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90" y="3883232"/>
            <a:ext cx="1041193" cy="10411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A7AE1D4-209B-62CF-335A-E63E82A4C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854" y="3008208"/>
            <a:ext cx="411268" cy="411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21AB5-9C5C-3C85-B08F-E6BFCF8197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27" y="1198941"/>
            <a:ext cx="2847073" cy="2556279"/>
          </a:xfrm>
          <a:prstGeom prst="rect">
            <a:avLst/>
          </a:prstGeom>
          <a:solidFill>
            <a:schemeClr val="bg1">
              <a:alpha val="46000"/>
            </a:schemeClr>
          </a:solidFill>
          <a:ln w="12700">
            <a:solidFill>
              <a:srgbClr val="999999"/>
            </a:solidFill>
          </a:ln>
          <a:scene3d>
            <a:camera prst="isometricTopUp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F7C77-63B9-DC7F-61CA-A37407431B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6637" y="891112"/>
            <a:ext cx="1990725" cy="1097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F1FEA9F-63CA-F05E-7691-DD31424A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" y="508423"/>
            <a:ext cx="7543800" cy="702302"/>
          </a:xfrm>
        </p:spPr>
        <p:txBody>
          <a:bodyPr>
            <a:normAutofit/>
          </a:bodyPr>
          <a:lstStyle/>
          <a:p>
            <a:r>
              <a:rPr lang="en-GB" sz="3600" dirty="0"/>
              <a:t>Connect the dots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9354D22-AFFA-7027-6324-7BC8B9CED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1084" y="1728257"/>
            <a:ext cx="411268" cy="411268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A1321A41-7C9C-F5C8-4700-C6FEC3FE9CB7}"/>
              </a:ext>
            </a:extLst>
          </p:cNvPr>
          <p:cNvSpPr txBox="1">
            <a:spLocks/>
          </p:cNvSpPr>
          <p:nvPr/>
        </p:nvSpPr>
        <p:spPr>
          <a:xfrm>
            <a:off x="1021854" y="5772721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600" dirty="0"/>
              <a:t>Straight through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360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FEBBC08-3752-64F8-7753-3AD1E47BBB51}"/>
              </a:ext>
            </a:extLst>
          </p:cNvPr>
          <p:cNvSpPr/>
          <p:nvPr/>
        </p:nvSpPr>
        <p:spPr>
          <a:xfrm>
            <a:off x="0" y="355600"/>
            <a:ext cx="9144000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B8656-85DF-996C-A8F0-6A34E19E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85" y="63775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Story 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78D7D-CB16-17FA-7073-5E3273A61E4C}"/>
              </a:ext>
            </a:extLst>
          </p:cNvPr>
          <p:cNvSpPr/>
          <p:nvPr/>
        </p:nvSpPr>
        <p:spPr>
          <a:xfrm>
            <a:off x="263725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F92D4-8200-E501-14D3-B962DDA8E9F5}"/>
              </a:ext>
            </a:extLst>
          </p:cNvPr>
          <p:cNvSpPr/>
          <p:nvPr/>
        </p:nvSpPr>
        <p:spPr>
          <a:xfrm>
            <a:off x="263725" y="1644213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an Interaction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300BF-6B02-3271-5D04-83909ED49BCC}"/>
              </a:ext>
            </a:extLst>
          </p:cNvPr>
          <p:cNvSpPr/>
          <p:nvPr/>
        </p:nvSpPr>
        <p:spPr>
          <a:xfrm>
            <a:off x="1163635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Notify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Proximity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C9AA4-D813-2CDF-74EB-17389FDD4B5F}"/>
              </a:ext>
            </a:extLst>
          </p:cNvPr>
          <p:cNvSpPr/>
          <p:nvPr/>
        </p:nvSpPr>
        <p:spPr>
          <a:xfrm>
            <a:off x="1989543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Interact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B9E57-7F78-5BFD-A975-09406FBDB312}"/>
              </a:ext>
            </a:extLst>
          </p:cNvPr>
          <p:cNvSpPr/>
          <p:nvPr/>
        </p:nvSpPr>
        <p:spPr>
          <a:xfrm>
            <a:off x="2889455" y="2295744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6F745-5158-1713-F866-D00864A950C7}"/>
              </a:ext>
            </a:extLst>
          </p:cNvPr>
          <p:cNvSpPr/>
          <p:nvPr/>
        </p:nvSpPr>
        <p:spPr>
          <a:xfrm>
            <a:off x="263725" y="297378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profile for Citizen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D0ECC-2F2D-686A-3984-EB545A77A25A}"/>
              </a:ext>
            </a:extLst>
          </p:cNvPr>
          <p:cNvSpPr/>
          <p:nvPr/>
        </p:nvSpPr>
        <p:spPr>
          <a:xfrm>
            <a:off x="3814049" y="1623453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Citizen Redeems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D8132-6280-236B-2B38-4BD6D43A8F65}"/>
              </a:ext>
            </a:extLst>
          </p:cNvPr>
          <p:cNvSpPr/>
          <p:nvPr/>
        </p:nvSpPr>
        <p:spPr>
          <a:xfrm>
            <a:off x="4785821" y="1601520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Officer Redeems Points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5EEE0-27D4-E733-AE5D-AB1DF7289DFC}"/>
              </a:ext>
            </a:extLst>
          </p:cNvPr>
          <p:cNvSpPr/>
          <p:nvPr/>
        </p:nvSpPr>
        <p:spPr>
          <a:xfrm>
            <a:off x="3901975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Earn Points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F4DBF-E55D-E202-8068-C8293B75D16E}"/>
              </a:ext>
            </a:extLst>
          </p:cNvPr>
          <p:cNvSpPr/>
          <p:nvPr/>
        </p:nvSpPr>
        <p:spPr>
          <a:xfrm>
            <a:off x="4746760" y="2295744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8B083-C364-8695-4D76-A565065C8C2A}"/>
              </a:ext>
            </a:extLst>
          </p:cNvPr>
          <p:cNvSpPr/>
          <p:nvPr/>
        </p:nvSpPr>
        <p:spPr>
          <a:xfrm>
            <a:off x="5651424" y="2267209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Redeem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F2626-6B73-F990-83B5-0EB2CA3A7453}"/>
              </a:ext>
            </a:extLst>
          </p:cNvPr>
          <p:cNvSpPr/>
          <p:nvPr/>
        </p:nvSpPr>
        <p:spPr>
          <a:xfrm>
            <a:off x="263725" y="3593520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profile for Officer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927C0-28A4-20C2-9066-2A2B8853D6AD}"/>
              </a:ext>
            </a:extLst>
          </p:cNvPr>
          <p:cNvSpPr/>
          <p:nvPr/>
        </p:nvSpPr>
        <p:spPr>
          <a:xfrm>
            <a:off x="216285" y="4213256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Update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D0586-777D-4DCC-D280-F06957E3DE4F}"/>
              </a:ext>
            </a:extLst>
          </p:cNvPr>
          <p:cNvSpPr/>
          <p:nvPr/>
        </p:nvSpPr>
        <p:spPr>
          <a:xfrm>
            <a:off x="3901975" y="2953233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Calculate Rewards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4973B-7AAE-5887-00B8-7A03D73C9A5F}"/>
              </a:ext>
            </a:extLst>
          </p:cNvPr>
          <p:cNvSpPr/>
          <p:nvPr/>
        </p:nvSpPr>
        <p:spPr>
          <a:xfrm>
            <a:off x="3901975" y="3587237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Add rewards to 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76608-3E49-1ECF-2B44-9B5E1B40902F}"/>
              </a:ext>
            </a:extLst>
          </p:cNvPr>
          <p:cNvSpPr/>
          <p:nvPr/>
        </p:nvSpPr>
        <p:spPr>
          <a:xfrm>
            <a:off x="6729365" y="1641183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Capture Analytics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E8E9D-027F-A75E-B436-53B06B032D3F}"/>
              </a:ext>
            </a:extLst>
          </p:cNvPr>
          <p:cNvSpPr/>
          <p:nvPr/>
        </p:nvSpPr>
        <p:spPr>
          <a:xfrm>
            <a:off x="263725" y="5826346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Non Functionals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D31F6-CEEB-52D1-2861-FE9F682E6E9B}"/>
              </a:ext>
            </a:extLst>
          </p:cNvPr>
          <p:cNvSpPr/>
          <p:nvPr/>
        </p:nvSpPr>
        <p:spPr>
          <a:xfrm>
            <a:off x="2955272" y="2953233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Share to #HeyBlue feed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45EC-4AE0-7780-86FD-17FE2AB11DAB}"/>
              </a:ext>
            </a:extLst>
          </p:cNvPr>
          <p:cNvSpPr/>
          <p:nvPr/>
        </p:nvSpPr>
        <p:spPr>
          <a:xfrm>
            <a:off x="2967582" y="3540565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Share to Social Media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F7F72-9B6F-F8F2-9615-DDAEC85C2A47}"/>
              </a:ext>
            </a:extLst>
          </p:cNvPr>
          <p:cNvSpPr txBox="1"/>
          <p:nvPr/>
        </p:nvSpPr>
        <p:spPr>
          <a:xfrm>
            <a:off x="7857678" y="4768034"/>
            <a:ext cx="18668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Security</a:t>
            </a:r>
          </a:p>
          <a:p>
            <a:r>
              <a:rPr lang="en-GB" sz="1400" dirty="0"/>
              <a:t>Affordability</a:t>
            </a:r>
          </a:p>
          <a:p>
            <a:r>
              <a:rPr lang="en-GB" sz="1400" dirty="0"/>
              <a:t>Usability </a:t>
            </a:r>
          </a:p>
          <a:p>
            <a:r>
              <a:rPr lang="en-GB" sz="1400" dirty="0"/>
              <a:t>Elasticity </a:t>
            </a:r>
          </a:p>
          <a:p>
            <a:r>
              <a:rPr lang="en-GB" sz="1400" dirty="0"/>
              <a:t>Evolvability</a:t>
            </a:r>
          </a:p>
          <a:p>
            <a:r>
              <a:rPr lang="en-GB" sz="1400" dirty="0"/>
              <a:t>Observability</a:t>
            </a:r>
          </a:p>
          <a:p>
            <a:r>
              <a:rPr lang="en-GB" sz="1400" dirty="0"/>
              <a:t>Availability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64B6E-9F1D-B4C1-27B2-1B5A8B0AC007}"/>
              </a:ext>
            </a:extLst>
          </p:cNvPr>
          <p:cNvSpPr/>
          <p:nvPr/>
        </p:nvSpPr>
        <p:spPr>
          <a:xfrm>
            <a:off x="6968085" y="605109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2A0BB-89D5-9F84-ADBC-24D3E3CBE798}"/>
              </a:ext>
            </a:extLst>
          </p:cNvPr>
          <p:cNvSpPr/>
          <p:nvPr/>
        </p:nvSpPr>
        <p:spPr>
          <a:xfrm>
            <a:off x="5671206" y="2879756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Find retailers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DC4F8B-D8B3-63FD-1DF9-BEA54570B876}"/>
              </a:ext>
            </a:extLst>
          </p:cNvPr>
          <p:cNvSpPr/>
          <p:nvPr/>
        </p:nvSpPr>
        <p:spPr>
          <a:xfrm>
            <a:off x="5972674" y="5415321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Must Have…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BC6399-A991-BE43-4F5C-8037CB775BA0}"/>
              </a:ext>
            </a:extLst>
          </p:cNvPr>
          <p:cNvSpPr/>
          <p:nvPr/>
        </p:nvSpPr>
        <p:spPr>
          <a:xfrm>
            <a:off x="6915176" y="5415321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6472F7-879C-B735-4CD4-7735A784B55F}"/>
              </a:ext>
            </a:extLst>
          </p:cNvPr>
          <p:cNvSpPr/>
          <p:nvPr/>
        </p:nvSpPr>
        <p:spPr>
          <a:xfrm>
            <a:off x="5972674" y="5928784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User 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40E20B-C1A9-1374-63F4-11D6FD68310F}"/>
              </a:ext>
            </a:extLst>
          </p:cNvPr>
          <p:cNvSpPr/>
          <p:nvPr/>
        </p:nvSpPr>
        <p:spPr>
          <a:xfrm>
            <a:off x="2106137" y="5828727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Define transient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823D6-9F59-43E3-5C40-376629BAEB87}"/>
              </a:ext>
            </a:extLst>
          </p:cNvPr>
          <p:cNvSpPr/>
          <p:nvPr/>
        </p:nvSpPr>
        <p:spPr>
          <a:xfrm>
            <a:off x="5706495" y="3503447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Find Charities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7B857A-0F3D-9CF6-48F0-BCE91442E4FF}"/>
              </a:ext>
            </a:extLst>
          </p:cNvPr>
          <p:cNvSpPr/>
          <p:nvPr/>
        </p:nvSpPr>
        <p:spPr>
          <a:xfrm>
            <a:off x="2082850" y="3566769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Option to connect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257173-A7E5-94AD-411A-26AA94047E99}"/>
              </a:ext>
            </a:extLst>
          </p:cNvPr>
          <p:cNvSpPr/>
          <p:nvPr/>
        </p:nvSpPr>
        <p:spPr>
          <a:xfrm>
            <a:off x="1239638" y="2996244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Location Tracking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39F992-6A31-0F7F-9A11-EEAA9E1BA73A}"/>
              </a:ext>
            </a:extLst>
          </p:cNvPr>
          <p:cNvSpPr/>
          <p:nvPr/>
        </p:nvSpPr>
        <p:spPr>
          <a:xfrm>
            <a:off x="2097455" y="297378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Proximity Alert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F1AC45-0DE4-5980-5DF4-900A903EED16}"/>
              </a:ext>
            </a:extLst>
          </p:cNvPr>
          <p:cNvSpPr/>
          <p:nvPr/>
        </p:nvSpPr>
        <p:spPr>
          <a:xfrm>
            <a:off x="1163635" y="5805026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Protection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806A0E-CC11-133E-2889-36DB980214D5}"/>
              </a:ext>
            </a:extLst>
          </p:cNvPr>
          <p:cNvSpPr/>
          <p:nvPr/>
        </p:nvSpPr>
        <p:spPr>
          <a:xfrm>
            <a:off x="5711670" y="1582110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Redeem Points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122A40-7BFC-450B-943C-15DE7A2F4C22}"/>
              </a:ext>
            </a:extLst>
          </p:cNvPr>
          <p:cNvSpPr/>
          <p:nvPr/>
        </p:nvSpPr>
        <p:spPr>
          <a:xfrm>
            <a:off x="6711331" y="2898026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API to analytics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7AA1-0838-581A-61BA-41E0B2175692}"/>
              </a:ext>
            </a:extLst>
          </p:cNvPr>
          <p:cNvSpPr/>
          <p:nvPr/>
        </p:nvSpPr>
        <p:spPr>
          <a:xfrm>
            <a:off x="6727032" y="2267209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16B92-37FC-A6D2-0E21-9DD531EC2C5D}"/>
              </a:ext>
            </a:extLst>
          </p:cNvPr>
          <p:cNvSpPr/>
          <p:nvPr/>
        </p:nvSpPr>
        <p:spPr>
          <a:xfrm>
            <a:off x="2065305" y="415975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Get Map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E27F63-A3F3-80FC-2040-5AF306929213}"/>
              </a:ext>
            </a:extLst>
          </p:cNvPr>
          <p:cNvSpPr/>
          <p:nvPr/>
        </p:nvSpPr>
        <p:spPr>
          <a:xfrm>
            <a:off x="4783001" y="2925000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Charities Connect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52FE97-27AF-8694-3C74-C41D81D6FAA6}"/>
              </a:ext>
            </a:extLst>
          </p:cNvPr>
          <p:cNvSpPr/>
          <p:nvPr/>
        </p:nvSpPr>
        <p:spPr>
          <a:xfrm>
            <a:off x="4804235" y="3546402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Browse Charities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EE49DC-D2E5-41A1-D57A-BFC21AD24886}"/>
              </a:ext>
            </a:extLst>
          </p:cNvPr>
          <p:cNvSpPr/>
          <p:nvPr/>
        </p:nvSpPr>
        <p:spPr>
          <a:xfrm>
            <a:off x="4838190" y="4146632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Businesses Connect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A6E9E7-B4AF-CC0C-4252-E7BD66F7219D}"/>
              </a:ext>
            </a:extLst>
          </p:cNvPr>
          <p:cNvSpPr/>
          <p:nvPr/>
        </p:nvSpPr>
        <p:spPr>
          <a:xfrm>
            <a:off x="4859424" y="476803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Browse Businesses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FBBE0C-F8F6-A716-2036-CDF607454EE1}"/>
              </a:ext>
            </a:extLst>
          </p:cNvPr>
          <p:cNvSpPr/>
          <p:nvPr/>
        </p:nvSpPr>
        <p:spPr>
          <a:xfrm>
            <a:off x="6642439" y="3494585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Track engagement</a:t>
            </a:r>
          </a:p>
        </p:txBody>
      </p:sp>
    </p:spTree>
    <p:extLst>
      <p:ext uri="{BB962C8B-B14F-4D97-AF65-F5344CB8AC3E}">
        <p14:creationId xmlns:p14="http://schemas.microsoft.com/office/powerpoint/2010/main" val="25997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FDBD-F942-264B-54F3-75CD7A0C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2A2CA-A744-23AB-E6ED-0F2C630772A2}"/>
              </a:ext>
            </a:extLst>
          </p:cNvPr>
          <p:cNvSpPr txBox="1"/>
          <p:nvPr/>
        </p:nvSpPr>
        <p:spPr>
          <a:xfrm>
            <a:off x="4594860" y="1529834"/>
            <a:ext cx="45624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Don’t force everything into a story</a:t>
            </a:r>
          </a:p>
          <a:p>
            <a:endParaRPr lang="en-GB" dirty="0"/>
          </a:p>
          <a:p>
            <a:r>
              <a:rPr lang="en-GB" dirty="0"/>
              <a:t>Client facing requirements can use story structure</a:t>
            </a:r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As a user I need to check my points balance so that I can redeem rewards</a:t>
            </a:r>
          </a:p>
          <a:p>
            <a:endParaRPr lang="en-GB" dirty="0"/>
          </a:p>
          <a:p>
            <a:r>
              <a:rPr lang="en-GB" dirty="0"/>
              <a:t>Non functional requirements may just be requirements!</a:t>
            </a:r>
          </a:p>
          <a:p>
            <a:r>
              <a:rPr lang="en-GB" b="1" dirty="0">
                <a:solidFill>
                  <a:srgbClr val="C00000"/>
                </a:solidFill>
                <a:sym typeface="Wingdings 2" panose="05020102010507070707" pitchFamily="18" charset="2"/>
              </a:rPr>
              <a:t> </a:t>
            </a:r>
            <a:r>
              <a:rPr lang="en-GB" dirty="0"/>
              <a:t>As a customer I need a performant system so as not to get really frustrated</a:t>
            </a:r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The system shall respond within 5ms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874-2672-CA1D-6EF7-2660FF2B9767}"/>
              </a:ext>
            </a:extLst>
          </p:cNvPr>
          <p:cNvSpPr txBox="1"/>
          <p:nvPr/>
        </p:nvSpPr>
        <p:spPr>
          <a:xfrm>
            <a:off x="213360" y="4758809"/>
            <a:ext cx="4562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Use the right diagram for the right job</a:t>
            </a:r>
          </a:p>
          <a:p>
            <a:endParaRPr lang="en-GB" dirty="0"/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C4 is good at the system level</a:t>
            </a:r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UML, </a:t>
            </a:r>
            <a:r>
              <a:rPr lang="en-GB" dirty="0" err="1"/>
              <a:t>SysML</a:t>
            </a:r>
            <a:r>
              <a:rPr lang="en-GB" dirty="0"/>
              <a:t>, BPMN is good for details</a:t>
            </a:r>
          </a:p>
        </p:txBody>
      </p:sp>
    </p:spTree>
    <p:extLst>
      <p:ext uri="{BB962C8B-B14F-4D97-AF65-F5344CB8AC3E}">
        <p14:creationId xmlns:p14="http://schemas.microsoft.com/office/powerpoint/2010/main" val="2825137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195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#HeyBlue</vt:lpstr>
      <vt:lpstr>Connect the dots</vt:lpstr>
      <vt:lpstr>Story Map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HeyBlue</dc:title>
  <dc:creator>Shari Lines</dc:creator>
  <cp:lastModifiedBy>Shari Lines</cp:lastModifiedBy>
  <cp:revision>21</cp:revision>
  <dcterms:created xsi:type="dcterms:W3CDTF">2022-11-20T19:28:10Z</dcterms:created>
  <dcterms:modified xsi:type="dcterms:W3CDTF">2022-11-22T22:58:52Z</dcterms:modified>
</cp:coreProperties>
</file>