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Anton"/>
      <p:regular r:id="rId57"/>
    </p:embeddedFont>
    <p:embeddedFont>
      <p:font typeface="Lato"/>
      <p:regular r:id="rId58"/>
      <p:bold r:id="rId59"/>
      <p:italic r:id="rId60"/>
      <p:boldItalic r:id="rId61"/>
    </p:embeddedFont>
    <p:embeddedFont>
      <p:font typeface="Roboto Mono Light"/>
      <p:regular r:id="rId62"/>
      <p:bold r:id="rId63"/>
      <p:italic r:id="rId64"/>
      <p:boldItalic r:id="rId65"/>
    </p:embeddedFont>
    <p:embeddedFont>
      <p:font typeface="Helvetica Neue"/>
      <p:regular r:id="rId66"/>
      <p:bold r:id="rId67"/>
      <p:italic r:id="rId68"/>
      <p:boldItalic r:id="rId69"/>
    </p:embeddedFont>
    <p:embeddedFont>
      <p:font typeface="Helvetica Neue Light"/>
      <p:regular r:id="rId70"/>
      <p:bold r:id="rId71"/>
      <p:italic r:id="rId72"/>
      <p:boldItalic r:id="rId73"/>
    </p:embeddedFont>
    <p:embeddedFont>
      <p:font typeface="Roboto Mono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35">
          <p15:clr>
            <a:srgbClr val="A4A3A4"/>
          </p15:clr>
        </p15:guide>
        <p15:guide id="3" pos="411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35"/>
        <p:guide pos="411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HelveticaNeueLight-boldItalic.fntdata"/><Relationship Id="rId72" Type="http://schemas.openxmlformats.org/officeDocument/2006/relationships/font" Target="fonts/HelveticaNeueLight-italic.fntdata"/><Relationship Id="rId31" Type="http://schemas.openxmlformats.org/officeDocument/2006/relationships/slide" Target="slides/slide26.xml"/><Relationship Id="rId75" Type="http://schemas.openxmlformats.org/officeDocument/2006/relationships/font" Target="fonts/RobotoMono-bold.fntdata"/><Relationship Id="rId30" Type="http://schemas.openxmlformats.org/officeDocument/2006/relationships/slide" Target="slides/slide25.xml"/><Relationship Id="rId74" Type="http://schemas.openxmlformats.org/officeDocument/2006/relationships/font" Target="fonts/RobotoMono-regular.fntdata"/><Relationship Id="rId33" Type="http://schemas.openxmlformats.org/officeDocument/2006/relationships/slide" Target="slides/slide28.xml"/><Relationship Id="rId77" Type="http://schemas.openxmlformats.org/officeDocument/2006/relationships/font" Target="fonts/RobotoMono-boldItalic.fntdata"/><Relationship Id="rId32" Type="http://schemas.openxmlformats.org/officeDocument/2006/relationships/slide" Target="slides/slide27.xml"/><Relationship Id="rId76" Type="http://schemas.openxmlformats.org/officeDocument/2006/relationships/font" Target="fonts/RobotoMono-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HelveticaNeueLight-bold.fntdata"/><Relationship Id="rId70" Type="http://schemas.openxmlformats.org/officeDocument/2006/relationships/font" Target="fonts/HelveticaNeueLight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MonoLight-regular.fntdata"/><Relationship Id="rId61" Type="http://schemas.openxmlformats.org/officeDocument/2006/relationships/font" Target="fonts/Lato-boldItalic.fntdata"/><Relationship Id="rId20" Type="http://schemas.openxmlformats.org/officeDocument/2006/relationships/slide" Target="slides/slide15.xml"/><Relationship Id="rId64" Type="http://schemas.openxmlformats.org/officeDocument/2006/relationships/font" Target="fonts/RobotoMonoLight-italic.fntdata"/><Relationship Id="rId63" Type="http://schemas.openxmlformats.org/officeDocument/2006/relationships/font" Target="fonts/RobotoMonoLight-bold.fntdata"/><Relationship Id="rId22" Type="http://schemas.openxmlformats.org/officeDocument/2006/relationships/slide" Target="slides/slide17.xml"/><Relationship Id="rId66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65" Type="http://schemas.openxmlformats.org/officeDocument/2006/relationships/font" Target="fonts/RobotoMonoLight-boldItalic.fntdata"/><Relationship Id="rId24" Type="http://schemas.openxmlformats.org/officeDocument/2006/relationships/slide" Target="slides/slide19.xml"/><Relationship Id="rId68" Type="http://schemas.openxmlformats.org/officeDocument/2006/relationships/font" Target="fonts/HelveticaNeue-italic.fntdata"/><Relationship Id="rId23" Type="http://schemas.openxmlformats.org/officeDocument/2006/relationships/slide" Target="slides/slide18.xml"/><Relationship Id="rId67" Type="http://schemas.openxmlformats.org/officeDocument/2006/relationships/font" Target="fonts/HelveticaNeue-bold.fntdata"/><Relationship Id="rId60" Type="http://schemas.openxmlformats.org/officeDocument/2006/relationships/font" Target="fonts/Lat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HelveticaNeue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Anton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Lato-bold.fntdata"/><Relationship Id="rId14" Type="http://schemas.openxmlformats.org/officeDocument/2006/relationships/slide" Target="slides/slide9.xml"/><Relationship Id="rId58" Type="http://schemas.openxmlformats.org/officeDocument/2006/relationships/font" Target="fonts/Lat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2e145b1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2e145b1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2e145b19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2e145b19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2e145b19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2e145b19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2e145b19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2e145b19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2e145b19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2e145b19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2e145b19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2e145b19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2e145b19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2e145b19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e145b19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e145b19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2e145b19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2e145b19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2e145b19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2e145b19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2e145b19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2e145b19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2e145b1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2e145b1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2e145b19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2e145b19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2e145b19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2e145b19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2e145b198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2e145b19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2e145b19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2e145b19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2e145b19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2e145b19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ce19795b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ce19795b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Momento opcional de la clase: el/la profesor/a a cargo abre el editor para mostrar un ejemplo de lo visto hasta el momento.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2e145b198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2e145b198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2e145b198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2e145b198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2e145b198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2e145b198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2e145b198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2e145b198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2e145b1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2e145b1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2e145b198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2e145b198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2e145b198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2e145b19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d2e145b198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d2e145b198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2e145b198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d2e145b198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2e145b198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2e145b198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2e145b198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2e145b198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d2e145b198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d2e145b198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2e145b198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2e145b198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2e145b198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d2e145b198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2e145b198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2e145b198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2e145b19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2e145b19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2e145b198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d2e145b198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d2e145b198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d2e145b198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2e145b198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d2e145b198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d2e145b198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d2e145b198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2e145b198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2e145b198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2e145b198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d2e145b198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d2e145b198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d2e145b198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d2e145b198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d2e145b198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d4390e1b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d4390e1b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d2e145b198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d2e145b198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2e145b19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2e145b1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d2e145b198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d2e145b198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2e145b198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2e145b198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2e145b19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2e145b19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2e145b19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2e145b19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2e145b19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2e145b19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Idea: Plantear por objetivos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2e145b19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2e145b19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3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aggle.com/abhishekmamidi/precipitation-data-of-pune-from-1965-to-2002" TargetMode="External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40.png"/><Relationship Id="rId5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hyperlink" Target="https://coderhouse.typeform.com/to/nRSvWstq#camada=xxxxx&amp;studentemail=xxxxx" TargetMode="External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49.png"/><Relationship Id="rId5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45.png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58.png"/><Relationship Id="rId5" Type="http://schemas.openxmlformats.org/officeDocument/2006/relationships/image" Target="../media/image47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4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44.png"/><Relationship Id="rId5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Relationship Id="rId4" Type="http://schemas.openxmlformats.org/officeDocument/2006/relationships/image" Target="../media/image42.png"/><Relationship Id="rId5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Relationship Id="rId4" Type="http://schemas.openxmlformats.org/officeDocument/2006/relationships/image" Target="../media/image52.png"/><Relationship Id="rId5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Relationship Id="rId4" Type="http://schemas.openxmlformats.org/officeDocument/2006/relationships/image" Target="../media/image4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7.png"/><Relationship Id="rId4" Type="http://schemas.openxmlformats.org/officeDocument/2006/relationships/image" Target="../media/image26.png"/><Relationship Id="rId5" Type="http://schemas.openxmlformats.org/officeDocument/2006/relationships/image" Target="../media/image4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Relationship Id="rId4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Relationship Id="rId4" Type="http://schemas.openxmlformats.org/officeDocument/2006/relationships/image" Target="../media/image5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Relationship Id="rId4" Type="http://schemas.openxmlformats.org/officeDocument/2006/relationships/image" Target="../media/image48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Relationship Id="rId4" Type="http://schemas.openxmlformats.org/officeDocument/2006/relationships/image" Target="../media/image5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Relationship Id="rId4" Type="http://schemas.openxmlformats.org/officeDocument/2006/relationships/image" Target="../media/image5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Relationship Id="rId4" Type="http://schemas.openxmlformats.org/officeDocument/2006/relationships/image" Target="../media/image5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Relationship Id="rId4" Type="http://schemas.openxmlformats.org/officeDocument/2006/relationships/image" Target="../media/image5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9.png"/><Relationship Id="rId4" Type="http://schemas.openxmlformats.org/officeDocument/2006/relationships/image" Target="../media/image5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0" Type="http://schemas.openxmlformats.org/officeDocument/2006/relationships/image" Target="../media/image7.png"/><Relationship Id="rId9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17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98950" y="21614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Visualizaciones en Python (Parte I)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2750" y="163317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07. </a:t>
            </a:r>
            <a:r>
              <a:rPr lang="es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Data Science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1599900" y="514350"/>
            <a:ext cx="5944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</a:t>
            </a:r>
            <a:r>
              <a:rPr i="1" lang="es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Por qué Matplotlib?</a:t>
            </a:r>
            <a:endParaRPr i="1" sz="3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461600" y="1410025"/>
            <a:ext cx="82101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la librería de visualización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más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utilizada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el entorno de Python.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sencilla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fácil de usar.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un alto nivel de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personalización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los gráficos.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open source.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la base sobre la que se construyen otras librerías como Seaborn.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950" y="3996775"/>
            <a:ext cx="3079401" cy="7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750" y="146496"/>
            <a:ext cx="558250" cy="4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8874" y="108550"/>
            <a:ext cx="558249" cy="558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1599900" y="514350"/>
            <a:ext cx="5944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Interfaces de Matplotlib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461600" y="1257625"/>
            <a:ext cx="8601300" cy="42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s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Definen la </a:t>
            </a:r>
            <a:r>
              <a:rPr b="1" lang="e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 en la que interactuamos</a:t>
            </a:r>
            <a:r>
              <a:rPr lang="es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el gráfico.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s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Proveen compatibilidad con el lenguaje que inspiró la librería: MATLAB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s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dos </a:t>
            </a:r>
            <a:r>
              <a:rPr lang="es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interfaces</a:t>
            </a:r>
            <a:r>
              <a:rPr lang="es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disponibles: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○"/>
            </a:pPr>
            <a:r>
              <a:rPr b="1" lang="e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Interfaz orientada a estados</a:t>
            </a:r>
            <a:r>
              <a:rPr lang="es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orientada a usuarios de MATLAB para mantener compatibilidad.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 Light"/>
              <a:buChar char="○"/>
            </a:pPr>
            <a:r>
              <a:rPr b="1" lang="e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Interfaz orientada a objetos: </a:t>
            </a:r>
            <a:r>
              <a:rPr lang="es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</a:t>
            </a:r>
            <a:r>
              <a:rPr b="1" lang="e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mayor grado de</a:t>
            </a:r>
            <a:r>
              <a:rPr lang="es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</a:t>
            </a:r>
            <a:r>
              <a:rPr lang="es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sobre los gráficos porque los tratamos como </a:t>
            </a:r>
            <a:r>
              <a:rPr b="1" lang="e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objetos</a:t>
            </a:r>
            <a:r>
              <a:rPr lang="es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br>
              <a:rPr lang="es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Más Pythonista para nuestro gusto (y la más utilizada)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Del lado Python de la vida! </a:t>
            </a:r>
            <a:r>
              <a:rPr lang="es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🐍💪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º</a:t>
            </a:r>
            <a:endParaRPr sz="13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8874" y="108550"/>
            <a:ext cx="558249" cy="558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/>
        </p:nvSpPr>
        <p:spPr>
          <a:xfrm>
            <a:off x="461600" y="1638625"/>
            <a:ext cx="8210100" cy="3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Importemos las librerías que usaremos en la clase.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estilos por defecto de matplotlib no son muy estéticos. Podemos cambiar el estilo fácilmente.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1599900" y="514350"/>
            <a:ext cx="5944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Setup para la clase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Antes que nada… 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5316" y="141568"/>
            <a:ext cx="565025" cy="5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878800" y="2124600"/>
            <a:ext cx="3798300" cy="104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" sz="1200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mport</a:t>
            </a:r>
            <a:r>
              <a:rPr lang="e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matplotlib </a:t>
            </a:r>
            <a:r>
              <a:rPr lang="es" sz="1200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mpl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" sz="1200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mport</a:t>
            </a:r>
            <a:r>
              <a:rPr lang="e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matplotlib.pyplot </a:t>
            </a:r>
            <a:r>
              <a:rPr lang="es" sz="1200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plt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" sz="1200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mport</a:t>
            </a:r>
            <a:r>
              <a:rPr lang="e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seaborn </a:t>
            </a:r>
            <a:r>
              <a:rPr lang="es" sz="1200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sns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" sz="1200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mport</a:t>
            </a:r>
            <a:r>
              <a:rPr lang="e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pandas </a:t>
            </a:r>
            <a:r>
              <a:rPr lang="es" sz="1200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pd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878800" y="4029600"/>
            <a:ext cx="37983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mpl.style.use(</a:t>
            </a:r>
            <a:r>
              <a:rPr lang="es" sz="1200">
                <a:solidFill>
                  <a:srgbClr val="3CEFA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'bmh'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/>
        </p:nvSpPr>
        <p:spPr>
          <a:xfrm>
            <a:off x="1599900" y="514350"/>
            <a:ext cx="5944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Primera toma de contacto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461600" y="1410025"/>
            <a:ext cx="8210100" cy="40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Grafiquemos una línea que una los puntos con coordenadas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(x,y) = (1, 2)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(x,y) = (3, 4)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 Necesitamos: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arreglo con las dos coordenadas del eje x          </a:t>
            </a:r>
            <a:r>
              <a:rPr lang="e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[1, 3]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arreglo con las dos coordenadas del eje y          </a:t>
            </a:r>
            <a:r>
              <a:rPr lang="e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[2, 4]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Interfaz orientada a objetos	        	   Interfaz orientada a estados: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conda install matplotlib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conda install seaborn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plt.plot([1, 3], [2, 4])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647975" y="3877175"/>
            <a:ext cx="37983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fig, ax = plt.subplots()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ax.plot([1, 3], [2, 4])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4873400" y="3877175"/>
            <a:ext cx="37983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plt.plot([1, 3], [2, 4])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 flipH="1">
            <a:off x="6650322" y="2174675"/>
            <a:ext cx="56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👉</a:t>
            </a:r>
            <a:endParaRPr sz="2000"/>
          </a:p>
        </p:txBody>
      </p:sp>
      <p:sp>
        <p:nvSpPr>
          <p:cNvPr id="205" name="Google Shape;205;p25"/>
          <p:cNvSpPr txBox="1"/>
          <p:nvPr/>
        </p:nvSpPr>
        <p:spPr>
          <a:xfrm flipH="1">
            <a:off x="6650322" y="2591075"/>
            <a:ext cx="56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👉</a:t>
            </a:r>
            <a:endParaRPr sz="2000"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8874" y="108550"/>
            <a:ext cx="558249" cy="558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/>
        </p:nvSpPr>
        <p:spPr>
          <a:xfrm>
            <a:off x="1599900" y="514350"/>
            <a:ext cx="5944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Primera toma de contacto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800" y="1573250"/>
            <a:ext cx="3295707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/>
        </p:nvSpPr>
        <p:spPr>
          <a:xfrm>
            <a:off x="461600" y="1410025"/>
            <a:ext cx="4943400" cy="39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Ambas formas retornan el mismo resultado.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interfaz orientada a estados parece más simple, pero al hacer gráficos más complejos y profesionales es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más difícil 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implementar.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evitar confusión, usaremos y recomendaremos la interfaz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orientada a objetos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 flipH="1">
            <a:off x="4760000" y="1573250"/>
            <a:ext cx="56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👉</a:t>
            </a:r>
            <a:endParaRPr sz="2000"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8874" y="108550"/>
            <a:ext cx="558249" cy="558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/>
        </p:nvSpPr>
        <p:spPr>
          <a:xfrm>
            <a:off x="1599900" y="514350"/>
            <a:ext cx="5944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Comandos básicos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… para contextualizar los gŕaficos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461600" y="1638625"/>
            <a:ext cx="8210100" cy="3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generemos visualizaciones, una buena práctica es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procurar siempre incluir información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acerca de lo que se muestra.</a:t>
            </a: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Helvetica Neue Light"/>
              <a:buChar char="○"/>
            </a:pP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Etiquetar los ejes 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	</a:t>
            </a:r>
            <a:r>
              <a:rPr lang="es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ax.set_xlabel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 </a:t>
            </a:r>
            <a:r>
              <a:rPr lang="es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ax.set_xlabel</a:t>
            </a:r>
            <a:endParaRPr sz="2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Añadir un título </a:t>
            </a:r>
            <a:r>
              <a:rPr lang="es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		ax.set_title</a:t>
            </a:r>
            <a:endParaRPr sz="2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Añadir una leyenda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	</a:t>
            </a:r>
            <a:r>
              <a:rPr lang="es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ax.legend</a:t>
            </a:r>
            <a:endParaRPr sz="2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8874" y="108550"/>
            <a:ext cx="558249" cy="558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/>
        </p:nvSpPr>
        <p:spPr>
          <a:xfrm>
            <a:off x="382025" y="1570950"/>
            <a:ext cx="82749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Importemos el Data Frame de precipitaciones de la clase pasada. Los datos están disponibles en </a:t>
            </a:r>
            <a:r>
              <a:rPr lang="es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este enlace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conveniencia, ponemos a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Year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como índice </a:t>
            </a: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del Data Frame y lo eliminamos de las columnas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Ejemplo de uso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750" y="165700"/>
            <a:ext cx="444900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 txBox="1"/>
          <p:nvPr/>
        </p:nvSpPr>
        <p:spPr>
          <a:xfrm>
            <a:off x="745225" y="2495000"/>
            <a:ext cx="55263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df_lluvias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= pd.read_csv(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'&lt;ruta&gt;/pune_1965_to_2002.csv'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df_lluvias.head()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3600" y="2322825"/>
            <a:ext cx="2318725" cy="13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/>
          <p:nvPr/>
        </p:nvSpPr>
        <p:spPr>
          <a:xfrm>
            <a:off x="745225" y="3987450"/>
            <a:ext cx="55263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df_lluvias.index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= df_lluvias[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'Year'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df_lluvias = </a:t>
            </a: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df_lluvias.drop(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'Year'</a:t>
            </a: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axis=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'columns'</a:t>
            </a: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/>
        </p:nvSpPr>
        <p:spPr>
          <a:xfrm>
            <a:off x="382025" y="1799550"/>
            <a:ext cx="82749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Tras el cambio de índice, los datos quedan de la siguiente manera:</a:t>
            </a: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Ejemplo de uso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163" y="2504063"/>
            <a:ext cx="5573674" cy="152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/>
        </p:nvSpPr>
        <p:spPr>
          <a:xfrm>
            <a:off x="382025" y="1799550"/>
            <a:ext cx="8274900" cy="29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Grafiquemos las precipitaciones acumuladas para los distintos años: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el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eje x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seleccionamos los años</a:t>
            </a: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el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 y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acumulamos las precipitaciones por año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Ejemplo de uso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 txBox="1"/>
          <p:nvPr/>
        </p:nvSpPr>
        <p:spPr>
          <a:xfrm>
            <a:off x="6115475" y="2355225"/>
            <a:ext cx="20733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= df_lluvias.index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1272150" y="3637625"/>
            <a:ext cx="34887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= df_lluvias.sum(</a:t>
            </a: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axis=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'columns'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0575" y="3499425"/>
            <a:ext cx="1409775" cy="12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0"/>
          <p:cNvSpPr txBox="1"/>
          <p:nvPr/>
        </p:nvSpPr>
        <p:spPr>
          <a:xfrm flipH="1">
            <a:off x="5568175" y="2282813"/>
            <a:ext cx="56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👉</a:t>
            </a:r>
            <a:endParaRPr sz="2000"/>
          </a:p>
        </p:txBody>
      </p:sp>
      <p:sp>
        <p:nvSpPr>
          <p:cNvPr id="259" name="Google Shape;259;p30"/>
          <p:cNvSpPr txBox="1"/>
          <p:nvPr/>
        </p:nvSpPr>
        <p:spPr>
          <a:xfrm flipH="1">
            <a:off x="4842013" y="3682163"/>
            <a:ext cx="56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👉</a:t>
            </a:r>
            <a:endParaRPr sz="2000"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/>
        </p:nvSpPr>
        <p:spPr>
          <a:xfrm>
            <a:off x="382025" y="1723350"/>
            <a:ext cx="8274900" cy="29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Definimos los objetos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fig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ax,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los cuales contendrán la figura: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Etiquetamos los ejes, añadimos un título e insertamos la leyenda: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Ejemplo de uso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 txBox="1"/>
          <p:nvPr/>
        </p:nvSpPr>
        <p:spPr>
          <a:xfrm>
            <a:off x="944075" y="2268275"/>
            <a:ext cx="52533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fig, ax = plt.subplots(figsize=(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ax.plot(x, y, label=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'Precipitaciones acumuladas'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903250" y="3427675"/>
            <a:ext cx="5327700" cy="100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ax.set_xlabel(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'Año'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  				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ax.set_ylabel(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'Precipitación acumulada (mm.)'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ax.set_title(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'Precipitaciones acumuladas según el año'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ax.legend() 	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70" name="Google Shape;2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2" name="Google Shape;62;p14">
            <a:hlinkClick r:id="rId4"/>
          </p:cNvPr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MIRALO AQUI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Ejemplo de uso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el resultado es...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6" name="Google Shape;2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975" y="1917313"/>
            <a:ext cx="57340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2"/>
          <p:cNvSpPr txBox="1"/>
          <p:nvPr/>
        </p:nvSpPr>
        <p:spPr>
          <a:xfrm>
            <a:off x="3163250" y="41670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2830050" y="4167025"/>
            <a:ext cx="348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Bonita serie de tiempo ¿verdad? </a:t>
            </a:r>
            <a:r>
              <a:rPr lang="es" sz="2000">
                <a:solidFill>
                  <a:schemeClr val="dk1"/>
                </a:solidFill>
              </a:rPr>
              <a:t>😉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0" name="Google Shape;28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Algunas observaciones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3"/>
          <p:cNvSpPr txBox="1"/>
          <p:nvPr/>
        </p:nvSpPr>
        <p:spPr>
          <a:xfrm>
            <a:off x="382025" y="1799550"/>
            <a:ext cx="82749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ax.plot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recibe el parámetro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figsize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que define el tamaño del gráfico. Para una figura rectangular de 12x4</a:t>
            </a: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ax.legend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inserta la leyenda en alguna esquina que no tape el gráfico. Esto se puede modificar con el parámetro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loc.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3117600" y="2726400"/>
            <a:ext cx="38232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fig, ax = plt.subplots(figsize=(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6075425" y="2141025"/>
            <a:ext cx="5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👇</a:t>
            </a:r>
            <a:endParaRPr/>
          </a:p>
        </p:txBody>
      </p:sp>
      <p:sp>
        <p:nvSpPr>
          <p:cNvPr id="290" name="Google Shape;290;p33"/>
          <p:cNvSpPr txBox="1"/>
          <p:nvPr/>
        </p:nvSpPr>
        <p:spPr>
          <a:xfrm>
            <a:off x="879000" y="4183125"/>
            <a:ext cx="27591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ax.legend(loc=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'upper right'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4112950" y="3936350"/>
            <a:ext cx="3094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Forzará a que la leyenda aparezca en la esquina superior derecha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3638100" y="4121475"/>
            <a:ext cx="5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pic>
        <p:nvPicPr>
          <p:cNvPr id="293" name="Google Shape;2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/>
        </p:nvSpPr>
        <p:spPr>
          <a:xfrm>
            <a:off x="1605250" y="1273100"/>
            <a:ext cx="5944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Pro-Tip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9" name="Google Shape;299;p34"/>
          <p:cNvSpPr txBox="1"/>
          <p:nvPr/>
        </p:nvSpPr>
        <p:spPr>
          <a:xfrm>
            <a:off x="466950" y="2092575"/>
            <a:ext cx="8210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no recordamos qué parámetros acepta un método o función, podemos escribir el nombre del método seguido de un "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?"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Esto abre la documentación directamente en el entorno de Jupyter.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   </a:t>
            </a:r>
            <a:r>
              <a:rPr lang="es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ax.legend?</a:t>
            </a:r>
            <a:endParaRPr sz="2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muestra información relacionada al método </a:t>
            </a:r>
            <a:r>
              <a:rPr lang="es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legend </a:t>
            </a:r>
            <a:r>
              <a:rPr lang="es" sz="2000">
                <a:solidFill>
                  <a:schemeClr val="dk1"/>
                </a:solidFill>
              </a:rPr>
              <a:t>😉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0" name="Google Shape;3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725" y="357828"/>
            <a:ext cx="889251" cy="88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8362" y="762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Algunas observaciones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8" name="Google Shape;3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5"/>
          <p:cNvSpPr txBox="1"/>
          <p:nvPr/>
        </p:nvSpPr>
        <p:spPr>
          <a:xfrm>
            <a:off x="382025" y="1723350"/>
            <a:ext cx="8274900" cy="23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se observa la serie de tiempo anterior, pueden notarse los bordes vacíos en los laterales. Pueden recortarse con  </a:t>
            </a:r>
            <a:r>
              <a:rPr lang="es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ax.set_xlim</a:t>
            </a: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0" name="Google Shape;310;p35"/>
          <p:cNvSpPr txBox="1"/>
          <p:nvPr/>
        </p:nvSpPr>
        <p:spPr>
          <a:xfrm>
            <a:off x="3346200" y="2650200"/>
            <a:ext cx="52374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ax.set_xlim(df_lluvias.index[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], df_lluvias.index[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1" name="Google Shape;3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300" y="3181375"/>
            <a:ext cx="4213375" cy="160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5"/>
          <p:cNvSpPr txBox="1"/>
          <p:nvPr/>
        </p:nvSpPr>
        <p:spPr>
          <a:xfrm>
            <a:off x="2811050" y="2588550"/>
            <a:ext cx="5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313" name="Google Shape;313;p35"/>
          <p:cNvSpPr txBox="1"/>
          <p:nvPr/>
        </p:nvSpPr>
        <p:spPr>
          <a:xfrm>
            <a:off x="5168675" y="3286350"/>
            <a:ext cx="5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👈</a:t>
            </a:r>
            <a:endParaRPr sz="2000"/>
          </a:p>
        </p:txBody>
      </p:sp>
      <p:pic>
        <p:nvPicPr>
          <p:cNvPr id="314" name="Google Shape;31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Exportando los gráficos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0" name="Google Shape;3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6"/>
          <p:cNvSpPr txBox="1"/>
          <p:nvPr/>
        </p:nvSpPr>
        <p:spPr>
          <a:xfrm>
            <a:off x="382025" y="1799550"/>
            <a:ext cx="82749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Matplotlib permite guardar las visualizaciones en la computadora.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Algunos de los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formatos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soportados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son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jpeg, jpg, png, pdf y svg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gráfico se guardará en la ruta actual, pero igualmente puede especificar cualquier otra ruta.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2203200" y="3717000"/>
            <a:ext cx="37125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fig.savefig(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"precipitaciones_año.pdf"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3" name="Google Shape;323;p36"/>
          <p:cNvSpPr txBox="1"/>
          <p:nvPr/>
        </p:nvSpPr>
        <p:spPr>
          <a:xfrm>
            <a:off x="1548900" y="3646975"/>
            <a:ext cx="5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pic>
        <p:nvPicPr>
          <p:cNvPr id="324" name="Google Shape;32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5900" y="96950"/>
            <a:ext cx="501900" cy="5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/>
        </p:nvSpPr>
        <p:spPr>
          <a:xfrm>
            <a:off x="1478350" y="12038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VEAMOS UN EJEMPLO EN VIVO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0" name="Google Shape;3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7400" y="337143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9850" y="2192888"/>
            <a:ext cx="2184275" cy="2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Gráficos más comunes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3" name="Google Shape;3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Gráficos de líneas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9" name="Google Shape;3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/>
        </p:nvSpPr>
        <p:spPr>
          <a:xfrm>
            <a:off x="382025" y="1799550"/>
            <a:ext cx="8274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Son adecuados para visualizar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datos con secuencialidad temporal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como las series de tiempo.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grafican con el método  </a:t>
            </a:r>
            <a:r>
              <a:rPr lang="es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ax.plot(x, y)</a:t>
            </a:r>
            <a:endParaRPr sz="2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Roboto Mono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caso de no especificarse </a:t>
            </a:r>
            <a:r>
              <a:rPr lang="es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x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matplotlib toma como coordenadas en x al arreglo de números enteros </a:t>
            </a:r>
            <a:r>
              <a:rPr lang="es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[0, 1, 2, …, n]</a:t>
            </a:r>
            <a:endParaRPr sz="2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1" name="Google Shape;3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3400" y="76200"/>
            <a:ext cx="534400" cy="5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Gráficos de líneas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un ejemplo...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7" name="Google Shape;3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1"/>
          <p:cNvSpPr txBox="1"/>
          <p:nvPr/>
        </p:nvSpPr>
        <p:spPr>
          <a:xfrm>
            <a:off x="4233788" y="3476263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359" name="Google Shape;359;p41"/>
          <p:cNvSpPr txBox="1"/>
          <p:nvPr/>
        </p:nvSpPr>
        <p:spPr>
          <a:xfrm>
            <a:off x="1024875" y="3463325"/>
            <a:ext cx="31245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fig, ax = plt.subplots()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ax.plot([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60" name="Google Shape;3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150" y="2627062"/>
            <a:ext cx="2758200" cy="18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1"/>
          <p:cNvSpPr txBox="1"/>
          <p:nvPr/>
        </p:nvSpPr>
        <p:spPr>
          <a:xfrm>
            <a:off x="1927200" y="1911425"/>
            <a:ext cx="52896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fig, ax = plt.subplots()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ax.plot([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], [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906975" y="27286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equivalentemente....</a:t>
            </a:r>
            <a:endParaRPr/>
          </a:p>
        </p:txBody>
      </p:sp>
      <p:pic>
        <p:nvPicPr>
          <p:cNvPr id="363" name="Google Shape;36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3400" y="76200"/>
            <a:ext cx="534400" cy="5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Gráficos de puntos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9" name="Google Shape;3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2"/>
          <p:cNvSpPr txBox="1"/>
          <p:nvPr/>
        </p:nvSpPr>
        <p:spPr>
          <a:xfrm>
            <a:off x="382025" y="1799550"/>
            <a:ext cx="8274900" cy="3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Útiles cuando se tienen una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gran cantidad de datos numéricos emparejados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Permiten visualizar la relación entre las variables por medio de la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nube de puntos</a:t>
            </a:r>
            <a:endParaRPr b="1"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Roboto Mono Light"/>
              <a:buChar char="○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Nube de puntos “alineada”         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relación fuerte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Nube de puntos “dispersa”         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relación débil o nula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grafican con </a:t>
            </a:r>
            <a:r>
              <a:rPr lang="es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ax.scatter</a:t>
            </a:r>
            <a:endParaRPr sz="2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1" name="Google Shape;371;p42"/>
          <p:cNvSpPr txBox="1"/>
          <p:nvPr/>
        </p:nvSpPr>
        <p:spPr>
          <a:xfrm>
            <a:off x="4301363" y="3744913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372" name="Google Shape;372;p42"/>
          <p:cNvSpPr txBox="1"/>
          <p:nvPr/>
        </p:nvSpPr>
        <p:spPr>
          <a:xfrm>
            <a:off x="4301363" y="3252313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pic>
        <p:nvPicPr>
          <p:cNvPr id="373" name="Google Shape;37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9477" y="84025"/>
            <a:ext cx="534400" cy="5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Gráficos de puntos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un ejemplo...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9" name="Google Shape;3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3"/>
          <p:cNvSpPr txBox="1"/>
          <p:nvPr/>
        </p:nvSpPr>
        <p:spPr>
          <a:xfrm>
            <a:off x="4233788" y="3476263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381" name="Google Shape;381;p43"/>
          <p:cNvSpPr txBox="1"/>
          <p:nvPr/>
        </p:nvSpPr>
        <p:spPr>
          <a:xfrm>
            <a:off x="555600" y="2368625"/>
            <a:ext cx="6827400" cy="249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pesos = [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42.8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43.3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42.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44.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44.1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43.5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48.1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48.9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47.7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46.9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50.4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52.7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51.8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54.5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54.2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56.9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55.4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55.5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57.1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58.3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63.7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58.8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64.6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60.2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64.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63.8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61.4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66.3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64.7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63.9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69.3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67.9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65.2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70.8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70.5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69.3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75.3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75.5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78.2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78.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73.2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78.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80.1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78.2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76.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81.5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79.4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81.8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81.8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84.1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alturas = [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149.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149.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149.9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156.8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150.6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155.4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151.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162.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165.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157.8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164.4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160.1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160.8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163.8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175.2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162.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159.5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159.2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169.8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166.7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179.4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180.6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163.3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178.8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176.3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184.8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181.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170.5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184.1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187.1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187.1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177.7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184.5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190.3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196.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192.1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200.4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201.8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187.5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202.1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200.3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208.8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204.6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193.5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200.9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196.8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213.1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204.8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215.5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210.2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2" name="Google Shape;382;p43"/>
          <p:cNvSpPr txBox="1"/>
          <p:nvPr/>
        </p:nvSpPr>
        <p:spPr>
          <a:xfrm>
            <a:off x="533400" y="1828800"/>
            <a:ext cx="728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Consideremos las mediciones del peso y altura de 50 alumnos</a:t>
            </a:r>
            <a:endParaRPr/>
          </a:p>
        </p:txBody>
      </p:sp>
      <p:pic>
        <p:nvPicPr>
          <p:cNvPr id="383" name="Google Shape;38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9477" y="84025"/>
            <a:ext cx="534400" cy="5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Gráficos de puntos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un ejemplo...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9" name="Google Shape;3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4"/>
          <p:cNvSpPr txBox="1"/>
          <p:nvPr/>
        </p:nvSpPr>
        <p:spPr>
          <a:xfrm>
            <a:off x="670675" y="2046325"/>
            <a:ext cx="4342800" cy="121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fig, ax = plt.subplots()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ax.scatter(alturas, pesos, alpha=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0.7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ax.set_title(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'Altura vs. Peso de 50 alumnos'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ax.set_xlabel(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'Altura (cm.)'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ax.set_ylabel(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'Peso (kg.)'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1" name="Google Shape;391;p44"/>
          <p:cNvSpPr txBox="1"/>
          <p:nvPr/>
        </p:nvSpPr>
        <p:spPr>
          <a:xfrm>
            <a:off x="5160288" y="2409463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392" name="Google Shape;392;p44"/>
          <p:cNvSpPr txBox="1"/>
          <p:nvPr/>
        </p:nvSpPr>
        <p:spPr>
          <a:xfrm>
            <a:off x="612400" y="3611150"/>
            <a:ext cx="5212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era de esperar, se observa una </a:t>
            </a:r>
            <a:r>
              <a:rPr b="1" i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fuerte relación positiva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entre el peso y la altura </a:t>
            </a:r>
            <a:r>
              <a:rPr lang="es" sz="2000">
                <a:solidFill>
                  <a:schemeClr val="dk1"/>
                </a:solidFill>
              </a:rPr>
              <a:t>🧐</a:t>
            </a:r>
            <a:endParaRPr/>
          </a:p>
        </p:txBody>
      </p:sp>
      <p:pic>
        <p:nvPicPr>
          <p:cNvPr id="393" name="Google Shape;39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3075" y="1807150"/>
            <a:ext cx="2585894" cy="18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9477" y="84025"/>
            <a:ext cx="534400" cy="5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Gráficos de puntos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Algunas observaciones...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0" name="Google Shape;4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/>
          <p:nvPr/>
        </p:nvSpPr>
        <p:spPr>
          <a:xfrm>
            <a:off x="382025" y="1799550"/>
            <a:ext cx="82749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visualizar la relación, los valores de los arreglos que se emparejan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deben guardar correspondencia entre sí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El peso de la primera persona debe estar junto con la altura de la misma persona.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parámetro </a:t>
            </a:r>
            <a:r>
              <a:rPr lang="es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alpha</a:t>
            </a:r>
            <a:r>
              <a:rPr i="1" lang="es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cambiar la transparencia de los puntos. Muy útil cuando graficamos muchos puntos.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alpha = 1              puntos sólidos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alpha = 0.01         puntos casi transparentes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2" name="Google Shape;402;p45"/>
          <p:cNvSpPr txBox="1"/>
          <p:nvPr/>
        </p:nvSpPr>
        <p:spPr>
          <a:xfrm>
            <a:off x="2878938" y="3608238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403" name="Google Shape;403;p45"/>
          <p:cNvSpPr txBox="1"/>
          <p:nvPr/>
        </p:nvSpPr>
        <p:spPr>
          <a:xfrm>
            <a:off x="2878938" y="4020813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pic>
        <p:nvPicPr>
          <p:cNvPr id="404" name="Google Shape;40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9477" y="84025"/>
            <a:ext cx="534400" cy="5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Gráficos de puntos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Probemos el Data Frame de precipitaciones 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0" name="Google Shape;41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6"/>
          <p:cNvSpPr txBox="1"/>
          <p:nvPr/>
        </p:nvSpPr>
        <p:spPr>
          <a:xfrm>
            <a:off x="382025" y="1799550"/>
            <a:ext cx="827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¿Guardarán algún tipo de relación las precipitaciones de Agosto respecto de las de septiembre? </a:t>
            </a:r>
            <a:r>
              <a:rPr lang="es" sz="2000">
                <a:solidFill>
                  <a:schemeClr val="dk1"/>
                </a:solidFill>
              </a:rPr>
              <a:t>🤔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46"/>
          <p:cNvSpPr txBox="1"/>
          <p:nvPr/>
        </p:nvSpPr>
        <p:spPr>
          <a:xfrm>
            <a:off x="578850" y="2740475"/>
            <a:ext cx="7986300" cy="143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fig, ax = plt.subplots()  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mapeo_colores = ax.scatter(df_lluvias[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'Aug'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], df_lluvias[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'Sep'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], c=df_lluvias.index)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fig.colorbar(mapeo_colores)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ax.set_title(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'Precipitaciones Agosto-Septiembre'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ax.set_xlabel(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'Precipitaciones en Agosto (mm.)'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ax.set_ylabel(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'Precipitaciones en Septiembre (mm.)'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13" name="Google Shape;41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9477" y="84025"/>
            <a:ext cx="534400" cy="5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Gráficos de puntos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Probemos el Data Frame de precipitaciones 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9" name="Google Shape;4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7"/>
          <p:cNvSpPr txBox="1"/>
          <p:nvPr/>
        </p:nvSpPr>
        <p:spPr>
          <a:xfrm>
            <a:off x="458225" y="1799550"/>
            <a:ext cx="827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relación en este caso es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débil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21" name="Google Shape;42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050" y="1876175"/>
            <a:ext cx="3897600" cy="26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7"/>
          <p:cNvSpPr txBox="1"/>
          <p:nvPr/>
        </p:nvSpPr>
        <p:spPr>
          <a:xfrm>
            <a:off x="473025" y="2309100"/>
            <a:ext cx="4125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posible asignar un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rango de colores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los puntos con el parámetro </a:t>
            </a:r>
            <a:r>
              <a:rPr lang="es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s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fig.colorbar</a:t>
            </a:r>
            <a:br>
              <a:rPr lang="es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endParaRPr sz="2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se puede asignar un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rango de tamaño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el parámetro </a:t>
            </a:r>
            <a:r>
              <a:rPr lang="es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</a:t>
            </a:r>
            <a:endParaRPr sz="2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423" name="Google Shape;423;p47"/>
          <p:cNvSpPr txBox="1"/>
          <p:nvPr/>
        </p:nvSpPr>
        <p:spPr>
          <a:xfrm>
            <a:off x="4430088" y="1799538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pic>
        <p:nvPicPr>
          <p:cNvPr id="424" name="Google Shape;42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9477" y="84025"/>
            <a:ext cx="534400" cy="5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8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Gráficos de barras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0" name="Google Shape;4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8"/>
          <p:cNvSpPr txBox="1"/>
          <p:nvPr/>
        </p:nvSpPr>
        <p:spPr>
          <a:xfrm>
            <a:off x="382025" y="1799550"/>
            <a:ext cx="82749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Permiten comparar y poner en perspectiva los valores de distintas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 categóricas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Por ejemplo, las precipitaciones según el mes del año. </a:t>
            </a:r>
            <a:endParaRPr sz="2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Roboto Mono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el ejemplo, acumulemos las precipitaciones para los distintos meses a lo largo de los años.</a:t>
            </a:r>
            <a:endParaRPr sz="2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432" name="Google Shape;432;p48"/>
          <p:cNvSpPr txBox="1"/>
          <p:nvPr/>
        </p:nvSpPr>
        <p:spPr>
          <a:xfrm>
            <a:off x="2348075" y="3848600"/>
            <a:ext cx="43428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precipitaciones_acumuladas = df_lluvias.sum()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precipitaciones_acumuladas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33" name="Google Shape;43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50" y="140000"/>
            <a:ext cx="470600" cy="4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475" y="2927075"/>
            <a:ext cx="3048600" cy="172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9"/>
          <p:cNvSpPr txBox="1"/>
          <p:nvPr/>
        </p:nvSpPr>
        <p:spPr>
          <a:xfrm>
            <a:off x="5258263" y="3784738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440" name="Google Shape;440;p49"/>
          <p:cNvSpPr txBox="1"/>
          <p:nvPr/>
        </p:nvSpPr>
        <p:spPr>
          <a:xfrm>
            <a:off x="1090050" y="4123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Gráficos de barras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un ejemplo...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1" name="Google Shape;44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9"/>
          <p:cNvSpPr txBox="1"/>
          <p:nvPr/>
        </p:nvSpPr>
        <p:spPr>
          <a:xfrm>
            <a:off x="1018050" y="1495475"/>
            <a:ext cx="6963900" cy="143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fig, ax = plt.subplots(figsize=(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precipitaciones_acumuladas = df_lluvias.sum()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ax.bar(df_lluvias.columns, precipitaciones_acumuladas)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ax.set_title(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'Precipitaciones acumuladas desde 1965 a 2002, según el mes'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ax.set_ylabel(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'Precipitación total (mm.)'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ax.set_xlabel(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'Mes'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43" name="Google Shape;44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250" y="140000"/>
            <a:ext cx="470600" cy="4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0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Gráficos de barras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Tener en cuenta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9" name="Google Shape;4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0"/>
          <p:cNvSpPr txBox="1"/>
          <p:nvPr/>
        </p:nvSpPr>
        <p:spPr>
          <a:xfrm>
            <a:off x="382025" y="2028150"/>
            <a:ext cx="85821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eje x representa categorías. La altura de cada barra en el eje y representa la cantidad de elementos para la categoría correspondiente.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grafican con </a:t>
            </a:r>
            <a:r>
              <a:rPr lang="es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ax.bar,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recibe como parámetros: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Helvetica Neue Light"/>
              <a:buChar char="○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etiquetas para el eje x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Helvetica Neue Light"/>
              <a:buChar char="○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altura de la barra para cada etiqueta</a:t>
            </a:r>
            <a:endParaRPr sz="2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451" name="Google Shape;45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50" y="140000"/>
            <a:ext cx="470600" cy="4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Histograma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7" name="Google Shape;45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51"/>
          <p:cNvSpPr txBox="1"/>
          <p:nvPr/>
        </p:nvSpPr>
        <p:spPr>
          <a:xfrm>
            <a:off x="382025" y="1494750"/>
            <a:ext cx="8274900" cy="3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altura de cada barra representa la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proporción o cantidad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los distintos valores de una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numérica.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Requiere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clasificar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los datos en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intervalos de clase.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Permiten comparar la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frecuencia relativa 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absoluta 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cada intervalo.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construyen con </a:t>
            </a:r>
            <a:r>
              <a:rPr lang="es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ax.hist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que recibe como parámetro: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arreglo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valores.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bins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que representa la cantidad de intervalos a construir.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9" name="Google Shape;45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763" y="141268"/>
            <a:ext cx="448562" cy="4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4053400" y="12504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Aprender a graficar datos en Python.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Entender el uso básico de las librerías más utilizadas: Matplotlib y Seaborn.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s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Histograma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un ejemplo...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5" name="Google Shape;46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2"/>
          <p:cNvSpPr txBox="1"/>
          <p:nvPr/>
        </p:nvSpPr>
        <p:spPr>
          <a:xfrm>
            <a:off x="670675" y="2503525"/>
            <a:ext cx="27408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df_lluvias.values.flatten()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67" name="Google Shape;46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125" y="2549600"/>
            <a:ext cx="445770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2"/>
          <p:cNvSpPr txBox="1"/>
          <p:nvPr/>
        </p:nvSpPr>
        <p:spPr>
          <a:xfrm>
            <a:off x="382025" y="1951950"/>
            <a:ext cx="827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Aplanemos 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valores del Data Frame con el método </a:t>
            </a:r>
            <a:r>
              <a:rPr lang="es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flatten</a:t>
            </a:r>
            <a:endParaRPr sz="2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469" name="Google Shape;469;p52"/>
          <p:cNvSpPr txBox="1"/>
          <p:nvPr/>
        </p:nvSpPr>
        <p:spPr>
          <a:xfrm>
            <a:off x="670675" y="3105500"/>
            <a:ext cx="5015100" cy="121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fig, ax = plt.subplots(figsize=(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ax.hist(df_lluvias.values.flatten(), bins=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ax.set_title(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'Histograma de precipitaciones'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ax.set_xlabel(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'Intervalos de precipitaciones (mm.)'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ax.set_ylabel(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'Frecuencia absoluta'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70" name="Google Shape;47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5775" y="2873450"/>
            <a:ext cx="3054512" cy="17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2"/>
          <p:cNvSpPr txBox="1"/>
          <p:nvPr/>
        </p:nvSpPr>
        <p:spPr>
          <a:xfrm>
            <a:off x="3468188" y="2427113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pic>
        <p:nvPicPr>
          <p:cNvPr id="472" name="Google Shape;472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36763" y="141268"/>
            <a:ext cx="448562" cy="4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3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Histograma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Algunas observaciones...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8" name="Google Shape;47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3"/>
          <p:cNvSpPr txBox="1"/>
          <p:nvPr/>
        </p:nvSpPr>
        <p:spPr>
          <a:xfrm>
            <a:off x="382025" y="2028150"/>
            <a:ext cx="82749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forma del histograma depende del número de intervalos de clase que pasemos al parámetro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bins.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el ejemplo se representó la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frecuencia absoluta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los intervalos.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se puede representar la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frecuencia relativa de cada intervalo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el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porcentaje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respecto del total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0" name="Google Shape;48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763" y="141268"/>
            <a:ext cx="448562" cy="4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4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Enriqueciendo las visualizaciones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6" name="Google Shape;48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5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Múltiples elementos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2" name="Google Shape;49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5"/>
          <p:cNvSpPr txBox="1"/>
          <p:nvPr/>
        </p:nvSpPr>
        <p:spPr>
          <a:xfrm>
            <a:off x="382025" y="1799550"/>
            <a:ext cx="8274900" cy="22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ocasiones necesitamos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resaltar 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ciertas características de los datos. 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¿Qué pasa si quisiéramos resaltar el punto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máximo 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una serie de tiempo?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cargar al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 ax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múltiples elementos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que los muestre todos juntos?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4" name="Google Shape;49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75" y="149251"/>
            <a:ext cx="461350" cy="4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Múltiples elementos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un ejemplo...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0" name="Google Shape;50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6"/>
          <p:cNvSpPr txBox="1"/>
          <p:nvPr/>
        </p:nvSpPr>
        <p:spPr>
          <a:xfrm>
            <a:off x="382025" y="1799550"/>
            <a:ext cx="82749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Comparemos las precipitaciones de Enero y Febrero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el mismo objeto ax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una agregación, calculamos el máximo de cada uno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2" name="Google Shape;502;p56"/>
          <p:cNvSpPr txBox="1"/>
          <p:nvPr/>
        </p:nvSpPr>
        <p:spPr>
          <a:xfrm>
            <a:off x="526325" y="2679109"/>
            <a:ext cx="7986300" cy="79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fig, ax = plt.subplots(figsize=(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))  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ax.plot(df_lluvias.index, df[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'Jan'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], label=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'Precipitaciones de enero'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ax.plot(df_lluvias.index, df[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'Feb'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], label=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'Precipitaciones de febrero'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color=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'C1'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3" name="Google Shape;503;p56"/>
          <p:cNvSpPr txBox="1"/>
          <p:nvPr/>
        </p:nvSpPr>
        <p:spPr>
          <a:xfrm>
            <a:off x="518275" y="4285425"/>
            <a:ext cx="40887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maximo_enero = df_lluvias[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'Jan'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].max()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maximo_febrero =  df_lluvias[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'Feb'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].max()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04" name="Google Shape;50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75" y="149251"/>
            <a:ext cx="461350" cy="4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7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Múltiples elementos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un ejemplo...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0" name="Google Shape;51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57"/>
          <p:cNvSpPr txBox="1"/>
          <p:nvPr/>
        </p:nvSpPr>
        <p:spPr>
          <a:xfrm>
            <a:off x="382025" y="1799550"/>
            <a:ext cx="82749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	El método </a:t>
            </a:r>
            <a:r>
              <a:rPr lang="es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axhline 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graficar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líneas horizontales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Usemos esto para resaltar los máximos de cada serie de tiempo</a:t>
            </a:r>
            <a:endParaRPr i="1" sz="2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2" name="Google Shape;512;p57"/>
          <p:cNvSpPr txBox="1"/>
          <p:nvPr/>
        </p:nvSpPr>
        <p:spPr>
          <a:xfrm>
            <a:off x="1090050" y="2855013"/>
            <a:ext cx="6963900" cy="100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ax.axhline(maximo_enero, color=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'red'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linestyle=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'--'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alpha=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   linewidth=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label=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'Máxima de enero'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ax.axhline(maximo_febrero, color=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'red'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linestyle=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':'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alpha=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linewidth=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label=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'Máxima de febrero'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3" name="Google Shape;513;p57"/>
          <p:cNvSpPr txBox="1"/>
          <p:nvPr/>
        </p:nvSpPr>
        <p:spPr>
          <a:xfrm>
            <a:off x="1801500" y="4189900"/>
            <a:ext cx="554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se puede graficar líneas verticales con el método </a:t>
            </a:r>
            <a:r>
              <a:rPr i="1" lang="es" sz="18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axvline</a:t>
            </a:r>
            <a:endParaRPr i="1"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4" name="Google Shape;514;p57"/>
          <p:cNvSpPr txBox="1"/>
          <p:nvPr/>
        </p:nvSpPr>
        <p:spPr>
          <a:xfrm>
            <a:off x="1489350" y="4189900"/>
            <a:ext cx="53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😎</a:t>
            </a:r>
            <a:endParaRPr sz="2000"/>
          </a:p>
        </p:txBody>
      </p:sp>
      <p:pic>
        <p:nvPicPr>
          <p:cNvPr id="515" name="Google Shape;51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75" y="149251"/>
            <a:ext cx="461350" cy="4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8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Múltiples elementos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un ejemplo...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1" name="Google Shape;52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8"/>
          <p:cNvSpPr txBox="1"/>
          <p:nvPr/>
        </p:nvSpPr>
        <p:spPr>
          <a:xfrm>
            <a:off x="3216000" y="1799550"/>
            <a:ext cx="5302800" cy="121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ax.set_xlabel(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'Año'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  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ax.set_ylabel(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'Precipitación (mm.)'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ax.set_title(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'Precipitaciones de enero y febrero'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 	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ax.set_xlim(df_lluvias.index[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], df_lluvias.index[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ax.legend() 		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3" name="Google Shape;523;p58"/>
          <p:cNvSpPr txBox="1"/>
          <p:nvPr/>
        </p:nvSpPr>
        <p:spPr>
          <a:xfrm>
            <a:off x="382025" y="2114741"/>
            <a:ext cx="827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	Las etiquetas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4" name="Google Shape;52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450" y="3247050"/>
            <a:ext cx="5840726" cy="18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8"/>
          <p:cNvSpPr txBox="1"/>
          <p:nvPr/>
        </p:nvSpPr>
        <p:spPr>
          <a:xfrm>
            <a:off x="840427" y="3714280"/>
            <a:ext cx="9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👉</a:t>
            </a:r>
            <a:endParaRPr sz="2200"/>
          </a:p>
        </p:txBody>
      </p:sp>
      <p:sp>
        <p:nvSpPr>
          <p:cNvPr id="526" name="Google Shape;526;p58"/>
          <p:cNvSpPr txBox="1"/>
          <p:nvPr/>
        </p:nvSpPr>
        <p:spPr>
          <a:xfrm>
            <a:off x="2504426" y="2073177"/>
            <a:ext cx="70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 sz="2000"/>
          </a:p>
        </p:txBody>
      </p:sp>
      <p:pic>
        <p:nvPicPr>
          <p:cNvPr id="527" name="Google Shape;52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175" y="149251"/>
            <a:ext cx="461350" cy="4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9"/>
          <p:cNvSpPr txBox="1"/>
          <p:nvPr/>
        </p:nvSpPr>
        <p:spPr>
          <a:xfrm>
            <a:off x="1605250" y="1806500"/>
            <a:ext cx="5944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Para tener en cuenta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3" name="Google Shape;533;p59"/>
          <p:cNvSpPr txBox="1"/>
          <p:nvPr/>
        </p:nvSpPr>
        <p:spPr>
          <a:xfrm>
            <a:off x="390763" y="2917475"/>
            <a:ext cx="8210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Incluir muchos elementos puede entorpecer la lectura y comprensión de la figura. Procure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sobrecargarla 😉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4" name="Google Shape;53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59"/>
          <p:cNvSpPr txBox="1"/>
          <p:nvPr/>
        </p:nvSpPr>
        <p:spPr>
          <a:xfrm>
            <a:off x="4173300" y="905550"/>
            <a:ext cx="797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⚠️</a:t>
            </a:r>
            <a:endParaRPr sz="5000"/>
          </a:p>
        </p:txBody>
      </p:sp>
      <p:pic>
        <p:nvPicPr>
          <p:cNvPr id="536" name="Google Shape;53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8362" y="762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0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42" name="Google Shape;54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48" name="Google Shape;548;p61"/>
          <p:cNvSpPr txBox="1"/>
          <p:nvPr/>
        </p:nvSpPr>
        <p:spPr>
          <a:xfrm>
            <a:off x="2180400" y="2623175"/>
            <a:ext cx="4783200" cy="20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  <a:buFont typeface="Helvetica Neue Light"/>
              <a:buChar char="-"/>
            </a:pPr>
            <a:r>
              <a:rPr lang="es" sz="18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Visualizaciones en Python: Matplotlib y Seaborn.</a:t>
            </a:r>
            <a:endParaRPr sz="18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2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54" name="Google Shape;55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3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60" name="Google Shape;56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000">
                <a:latin typeface="Anton"/>
                <a:ea typeface="Anton"/>
                <a:cs typeface="Anton"/>
                <a:sym typeface="Anton"/>
              </a:rPr>
              <a:t>MAPA DE CONCEPTOS CLASE 7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3741583" y="1586805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Gráficos comunes</a:t>
            </a:r>
            <a:endParaRPr sz="12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711524" y="1586866"/>
            <a:ext cx="1409100" cy="584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Introducción a Matplotlib</a:t>
            </a:r>
            <a:endParaRPr sz="1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711524" y="3673282"/>
            <a:ext cx="1409100" cy="584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Introducción a Seaborn</a:t>
            </a:r>
            <a:endParaRPr sz="1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95" name="Google Shape;95;p18"/>
          <p:cNvCxnSpPr>
            <a:stCxn id="93" idx="2"/>
            <a:endCxn id="94" idx="0"/>
          </p:cNvCxnSpPr>
          <p:nvPr/>
        </p:nvCxnSpPr>
        <p:spPr>
          <a:xfrm>
            <a:off x="1416074" y="2170966"/>
            <a:ext cx="0" cy="1502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6" name="Google Shape;96;p18"/>
          <p:cNvSpPr/>
          <p:nvPr/>
        </p:nvSpPr>
        <p:spPr>
          <a:xfrm>
            <a:off x="3741579" y="883896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Interfaces</a:t>
            </a:r>
            <a:endParaRPr sz="12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6499529" y="824862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Gráficos de líneas</a:t>
            </a:r>
            <a:endParaRPr sz="12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98" name="Google Shape;98;p18"/>
          <p:cNvCxnSpPr>
            <a:stCxn id="93" idx="3"/>
            <a:endCxn id="96" idx="1"/>
          </p:cNvCxnSpPr>
          <p:nvPr/>
        </p:nvCxnSpPr>
        <p:spPr>
          <a:xfrm flipH="1" rot="10800000">
            <a:off x="2120624" y="1176016"/>
            <a:ext cx="1620900" cy="702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9" name="Google Shape;99;p18"/>
          <p:cNvCxnSpPr>
            <a:stCxn id="93" idx="3"/>
            <a:endCxn id="92" idx="1"/>
          </p:cNvCxnSpPr>
          <p:nvPr/>
        </p:nvCxnSpPr>
        <p:spPr>
          <a:xfrm>
            <a:off x="2120624" y="1878916"/>
            <a:ext cx="16209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0" name="Google Shape;100;p18"/>
          <p:cNvCxnSpPr>
            <a:stCxn id="92" idx="3"/>
            <a:endCxn id="97" idx="1"/>
          </p:cNvCxnSpPr>
          <p:nvPr/>
        </p:nvCxnSpPr>
        <p:spPr>
          <a:xfrm flipH="1" rot="10800000">
            <a:off x="5349283" y="1116855"/>
            <a:ext cx="1150200" cy="76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1" name="Google Shape;101;p18"/>
          <p:cNvSpPr/>
          <p:nvPr/>
        </p:nvSpPr>
        <p:spPr>
          <a:xfrm>
            <a:off x="3741594" y="2289718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Subgráficos</a:t>
            </a:r>
            <a:endParaRPr sz="12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2" name="Google Shape;102;p18"/>
          <p:cNvCxnSpPr>
            <a:stCxn id="93" idx="3"/>
            <a:endCxn id="101" idx="1"/>
          </p:cNvCxnSpPr>
          <p:nvPr/>
        </p:nvCxnSpPr>
        <p:spPr>
          <a:xfrm>
            <a:off x="2120624" y="1878916"/>
            <a:ext cx="1620900" cy="702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3" name="Google Shape;103;p18"/>
          <p:cNvSpPr/>
          <p:nvPr/>
        </p:nvSpPr>
        <p:spPr>
          <a:xfrm>
            <a:off x="3741590" y="3978038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Desagregación por variables categóricas</a:t>
            </a:r>
            <a:endParaRPr sz="12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3741569" y="3279943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Visualización de distribuciones</a:t>
            </a:r>
            <a:endParaRPr sz="12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5" name="Google Shape;105;p18"/>
          <p:cNvCxnSpPr>
            <a:stCxn id="94" idx="3"/>
            <a:endCxn id="104" idx="1"/>
          </p:cNvCxnSpPr>
          <p:nvPr/>
        </p:nvCxnSpPr>
        <p:spPr>
          <a:xfrm flipH="1" rot="10800000">
            <a:off x="2120624" y="3572032"/>
            <a:ext cx="1620900" cy="393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6" name="Google Shape;106;p18"/>
          <p:cNvCxnSpPr>
            <a:stCxn id="94" idx="3"/>
            <a:endCxn id="103" idx="1"/>
          </p:cNvCxnSpPr>
          <p:nvPr/>
        </p:nvCxnSpPr>
        <p:spPr>
          <a:xfrm>
            <a:off x="2120624" y="3965332"/>
            <a:ext cx="1620900" cy="304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7" name="Google Shape;107;p18"/>
          <p:cNvSpPr/>
          <p:nvPr/>
        </p:nvSpPr>
        <p:spPr>
          <a:xfrm>
            <a:off x="6499529" y="1561787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Gráficos de puntos</a:t>
            </a:r>
            <a:endParaRPr sz="12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6499529" y="2977224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Histogramas</a:t>
            </a:r>
            <a:endParaRPr sz="12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6499529" y="2270074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Gráficos de barras</a:t>
            </a:r>
            <a:endParaRPr sz="12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10" name="Google Shape;110;p18"/>
          <p:cNvCxnSpPr>
            <a:endCxn id="109" idx="1"/>
          </p:cNvCxnSpPr>
          <p:nvPr/>
        </p:nvCxnSpPr>
        <p:spPr>
          <a:xfrm>
            <a:off x="5349329" y="1879024"/>
            <a:ext cx="1150200" cy="68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1" name="Google Shape;111;p18"/>
          <p:cNvCxnSpPr/>
          <p:nvPr/>
        </p:nvCxnSpPr>
        <p:spPr>
          <a:xfrm flipH="1" rot="10800000">
            <a:off x="5349329" y="1864227"/>
            <a:ext cx="1150200" cy="24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2" name="Google Shape;112;p18"/>
          <p:cNvCxnSpPr>
            <a:stCxn id="92" idx="3"/>
            <a:endCxn id="108" idx="1"/>
          </p:cNvCxnSpPr>
          <p:nvPr/>
        </p:nvCxnSpPr>
        <p:spPr>
          <a:xfrm>
            <a:off x="5349283" y="1878855"/>
            <a:ext cx="1150200" cy="1390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7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761125" y="170622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Visualizaciones en Python (Parte I)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2" name="Google Shape;122;p19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9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Clase 8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9" name="Google Shape;129;p19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9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9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</a:t>
            </a: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34" name="Google Shape;134;p19"/>
          <p:cNvCxnSpPr/>
          <p:nvPr/>
        </p:nvCxnSpPr>
        <p:spPr>
          <a:xfrm>
            <a:off x="3778350" y="291633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9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6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1377625" y="1687679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a la programación con Python (Parte II)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9" name="Google Shape;139;p19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3" name="Google Shape;1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7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9"/>
          <p:cNvCxnSpPr/>
          <p:nvPr/>
        </p:nvCxnSpPr>
        <p:spPr>
          <a:xfrm>
            <a:off x="6140550" y="291633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5" name="Google Shape;14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2912" y="2955683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1770978" y="2539549"/>
            <a:ext cx="1486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latin typeface="Helvetica Neue"/>
                <a:ea typeface="Helvetica Neue"/>
                <a:cs typeface="Helvetica Neue"/>
                <a:sym typeface="Helvetica Neue"/>
              </a:rPr>
              <a:t>¡VAMOS AL CÓDIGO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05288" y="249850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6144625" y="1776354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Visualizaciones en Python (Parte II)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02910" y="2971396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1823525" y="2939036"/>
            <a:ext cx="1486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latin typeface="Helvetica Neue"/>
                <a:ea typeface="Helvetica Neue"/>
                <a:cs typeface="Helvetica Neue"/>
                <a:sym typeface="Helvetica Neue"/>
              </a:rPr>
              <a:t>PRÁCTICA INTEGRADORA: PANDAS Y SERIES DE TIEMPO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6587974" y="2508371"/>
            <a:ext cx="1486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latin typeface="Helvetica Neue"/>
                <a:ea typeface="Helvetica Neue"/>
                <a:cs typeface="Helvetica Neue"/>
                <a:sym typeface="Helvetica Neue"/>
              </a:rPr>
              <a:t>PRÁCTICA INTEGRADORA: VISUALIZACIÓN EN PYTHON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22359" y="2498477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4183488" y="2539549"/>
            <a:ext cx="1486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latin typeface="Helvetica Neue"/>
                <a:ea typeface="Helvetica Neue"/>
                <a:cs typeface="Helvetica Neue"/>
                <a:sym typeface="Helvetica Neue"/>
              </a:rPr>
              <a:t>¡VAMOS AL CÓDIGO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17798" y="2498500"/>
            <a:ext cx="365625" cy="3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/>
        </p:nvSpPr>
        <p:spPr>
          <a:xfrm>
            <a:off x="2187450" y="1678650"/>
            <a:ext cx="5079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INTRODUCCIÓN A LA VISUALIZACIÓN EN PYTHON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La librería Matplotlib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