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Anton"/>
      <p:regular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Lato Light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  <p:embeddedFont>
      <p:font typeface="Helvetica Neue Light"/>
      <p:regular r:id="rId64"/>
      <p:bold r:id="rId65"/>
      <p:italic r:id="rId66"/>
      <p:boldItalic r:id="rId67"/>
    </p:embeddedFont>
    <p:embeddedFont>
      <p:font typeface="Roboto Mon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083CE9-8721-48B0-963A-D122147161A2}">
  <a:tblStyle styleId="{9E083CE9-8721-48B0-963A-D12214716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obotoMono-boldItalic.fntdata"/><Relationship Id="rId70" Type="http://schemas.openxmlformats.org/officeDocument/2006/relationships/font" Target="fonts/RobotoMon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64" Type="http://schemas.openxmlformats.org/officeDocument/2006/relationships/font" Target="fonts/HelveticaNeueLight-regular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Light-italic.fntdata"/><Relationship Id="rId21" Type="http://schemas.openxmlformats.org/officeDocument/2006/relationships/slide" Target="slides/slide14.xml"/><Relationship Id="rId65" Type="http://schemas.openxmlformats.org/officeDocument/2006/relationships/font" Target="fonts/HelveticaNeueLight-bold.fntdata"/><Relationship Id="rId24" Type="http://schemas.openxmlformats.org/officeDocument/2006/relationships/slide" Target="slides/slide17.xml"/><Relationship Id="rId68" Type="http://schemas.openxmlformats.org/officeDocument/2006/relationships/font" Target="fonts/RobotoMono-regular.fntdata"/><Relationship Id="rId23" Type="http://schemas.openxmlformats.org/officeDocument/2006/relationships/slide" Target="slides/slide16.xml"/><Relationship Id="rId67" Type="http://schemas.openxmlformats.org/officeDocument/2006/relationships/font" Target="fonts/HelveticaNeueLight-boldItalic.fntdata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Mon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nton-regular.fntdata"/><Relationship Id="rId50" Type="http://schemas.openxmlformats.org/officeDocument/2006/relationships/slide" Target="slides/slide43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57" Type="http://schemas.openxmlformats.org/officeDocument/2006/relationships/font" Target="fonts/LatoLight-bold.fntdata"/><Relationship Id="rId12" Type="http://schemas.openxmlformats.org/officeDocument/2006/relationships/slide" Target="slides/slide5.xml"/><Relationship Id="rId56" Type="http://schemas.openxmlformats.org/officeDocument/2006/relationships/font" Target="fonts/LatoLight-regular.fntdata"/><Relationship Id="rId15" Type="http://schemas.openxmlformats.org/officeDocument/2006/relationships/slide" Target="slides/slide8.xml"/><Relationship Id="rId59" Type="http://schemas.openxmlformats.org/officeDocument/2006/relationships/font" Target="fonts/LatoLight-boldItalic.fntdata"/><Relationship Id="rId14" Type="http://schemas.openxmlformats.org/officeDocument/2006/relationships/slide" Target="slides/slide7.xml"/><Relationship Id="rId58" Type="http://schemas.openxmlformats.org/officeDocument/2006/relationships/font" Target="fonts/LatoLight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e116b5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e116b5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116b53a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116b53a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2e116b53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2e116b53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e116b53a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e116b53a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e116b53a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2e116b53a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2e116b53a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2e116b53a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2e116b53a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2e116b53a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2e116b53a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2e116b53a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2e116b53a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2e116b53a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2e116b53a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2e116b53a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e116b53a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2e116b53a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e116b5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e116b5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e116b53a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e116b53a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2e116b53a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2e116b53a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2e116b53a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2e116b53a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2e116b53a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2e116b53a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2e116b53a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2e116b53a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2e116b53a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2e116b53a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2e116b53a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2e116b53a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2e116b53a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2e116b53a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2e116b53a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2e116b53a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2e116b53a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2e116b53a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e116b53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e116b5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2e116b53a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2e116b53a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2e116b53a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2e116b53a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2e116b53a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2e116b53a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2e116b53a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2e116b53a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2e116b53a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2e116b53a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2e116b53a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2e116b53a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2e116b53a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2e116b53a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2e116b53a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2e116b53a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Los/as estudiantes irán a breakout rooms para cada quien deberá resolver su propio código. Pueden disponer del debate conjunto para buscar solución al problema planteado.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Tutores/as: </a:t>
            </a:r>
            <a:r>
              <a:rPr lang="es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A disposición por si se requiere una orientación o pista.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2e116b53a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2e116b53a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2e116b53a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2e116b53a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e116b5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e116b5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2e116b53a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2e116b53a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2e116b53a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d2e116b53a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2e116b53a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2e116b53a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2e116b53a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2e116b53a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e116b53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e116b53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e116b53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e116b53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e116b53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e116b5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2e116b53a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2e116b53a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2e116b53a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2e116b53a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abhishekmamidi/precipitation-data-of-pune-from-1965-to-2002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coderhouse.typeform.com/to/nRSvWstq#camada=xxxxx&amp;studentemail=xxxxx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F7ZyhZlyRQ4P4x90OEVlOAWcY3-lv46m/view?usp=shari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Relationship Id="rId6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37.png"/><Relationship Id="rId10" Type="http://schemas.openxmlformats.org/officeDocument/2006/relationships/image" Target="../media/image40.png"/><Relationship Id="rId9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5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55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53.png"/><Relationship Id="rId5" Type="http://schemas.openxmlformats.org/officeDocument/2006/relationships/image" Target="../media/image47.png"/><Relationship Id="rId6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50.png"/><Relationship Id="rId5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46.png"/><Relationship Id="rId5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rive.google.com/file/d/1F3L_igH1kJ_Rx44rKRjRVAtrPMulYRsY/view?usp=sharing" TargetMode="External"/><Relationship Id="rId4" Type="http://schemas.openxmlformats.org/officeDocument/2006/relationships/image" Target="../media/image59.png"/><Relationship Id="rId5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624050" y="2023675"/>
            <a:ext cx="5895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Introducción a la manipulación de datos con Pandas (Parte II)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06. </a:t>
            </a: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382025" y="1799550"/>
            <a:ext cx="8274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agregaciones son un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de operación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realizan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un conjunto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Retornan un resultado que es una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medida resumen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conjunto de datos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principales agregaciones de Numpy son:  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np.sum, np.mean, np.max, np.std, np.var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Recall: Agregaciones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clase anterior recordemos que 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0" y="165700"/>
            <a:ext cx="527200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293" y="67000"/>
            <a:ext cx="527200" cy="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382025" y="1799550"/>
            <a:ext cx="8274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Pandas permite realizar agregaciones sobre Data Frames enteros o porciones del mismo.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primer lugar, importemos nuestro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de prueba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Descargue el archivo con formato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.csv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</a:t>
            </a:r>
            <a:r>
              <a:rPr lang="e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este enlace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	Copie la ruta del archivo y pásela al método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read_csv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Pandas: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Agregaciones en Pandas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1540350" y="4019225"/>
            <a:ext cx="60633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df_lluvias_archivo = pd.read_csv(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'&lt;ruta&gt;/pune_1965_to_2002.csv'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50" y="165700"/>
            <a:ext cx="527200" cy="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382025" y="1647150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el momento, nuestro dataset luce así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Lectura de Datasets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407675" y="6521725"/>
            <a:ext cx="6257400" cy="10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indice = list(df_lluvias_archivo.Year)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columnas = df_lluvias_archivo.columns[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:]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valores = df_lluvias_archivo.values[:,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 = pd.DataFrame(valores,index=indice,columns=columnas)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00" y="1454298"/>
            <a:ext cx="3229350" cy="1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407675" y="2191800"/>
            <a:ext cx="518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trata de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mediciones de precipitaciones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(en milímetros)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 un total de trece columnas, una para el año y otras doce para cada uno de los meses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un índice numérico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5155925" y="162298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434550" y="4199538"/>
            <a:ext cx="82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conveniente que el índice sea la columna Year 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🤔</a:t>
            </a: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b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Construyamos un nuevo Data Frame con este índice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Lectura de Datasets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4798300" y="3825800"/>
            <a:ext cx="40386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valores = df_lluvias_archivo.values[:,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745650" y="5684150"/>
            <a:ext cx="51843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sería conveniente que el índice sea la columna de los años.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Construyamos entonces un nuevo Data Frame a nuestro gusto: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514500" y="18384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475900" y="2689975"/>
            <a:ext cx="40386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columnas = df_lluvias_archivo.columns[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columnas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475900" y="1752100"/>
            <a:ext cx="40386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indice = </a:t>
            </a:r>
            <a:r>
              <a:rPr lang="es" sz="1200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(df_lluvias_archivo.Year)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indice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750" y="1951425"/>
            <a:ext cx="3086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046" y="2891546"/>
            <a:ext cx="3857921" cy="20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488200" y="3573525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Guardamos en un arreglo todos los valores, excepto los de la primera columna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959250" y="37359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4541675" y="274912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Lectura de Datasets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404150" y="2159275"/>
            <a:ext cx="61290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 = pd.DataFrame(valores,index=indice,columns=columnas)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382025" y="1647150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Ensamblamos las partes… </a:t>
            </a:r>
            <a:r>
              <a:rPr lang="es" sz="2000">
                <a:solidFill>
                  <a:schemeClr val="dk1"/>
                </a:solidFill>
              </a:rPr>
              <a:t>🦾🤖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893375"/>
            <a:ext cx="6167992" cy="16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6658075" y="2034800"/>
            <a:ext cx="209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¡Y listo! </a:t>
            </a:r>
            <a:r>
              <a:rPr lang="es" sz="2000">
                <a:solidFill>
                  <a:schemeClr val="dk1"/>
                </a:solidFill>
              </a:rPr>
              <a:t>🎉</a:t>
            </a:r>
            <a:br>
              <a:rPr lang="es" sz="2000">
                <a:solidFill>
                  <a:schemeClr val="dk1"/>
                </a:solidFill>
              </a:rPr>
            </a:br>
            <a:br>
              <a:rPr lang="es" sz="2000">
                <a:solidFill>
                  <a:schemeClr val="dk1"/>
                </a:solidFill>
              </a:rPr>
            </a:b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tenemos preparado nuestro Data Frame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382025" y="1799550"/>
            <a:ext cx="45282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 de las precipitaciones para cada mes.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Promedio de precipitaciones de cada año.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Agregaciones en Pandas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4497150" y="181788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5011475" y="1879538"/>
            <a:ext cx="1746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df.lluvias.sum()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898050" y="3395250"/>
            <a:ext cx="31629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df_lluvias.mean(axis=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'columns'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675" y="1425213"/>
            <a:ext cx="18097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125" y="2958088"/>
            <a:ext cx="20288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4060950" y="3333600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382025" y="1799550"/>
            <a:ext cx="40416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obtener un breve resumen del Data Frame con </a:t>
            </a: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describe()</a:t>
            </a:r>
            <a:b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redondear los valores de un Data Frame con el método </a:t>
            </a: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round()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El método describe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5000363" y="1666500"/>
            <a:ext cx="30639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df_lluvias.describe().round(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144" y="2197600"/>
            <a:ext cx="4346332" cy="22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4420950" y="158928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382025" y="1799550"/>
            <a:ext cx="389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transponemos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Data Frame antes de aplicar </a:t>
            </a:r>
            <a:r>
              <a:rPr lang="e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obtenemos el resumen según el año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El método describe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 txBox="1"/>
          <p:nvPr/>
        </p:nvSpPr>
        <p:spPr>
          <a:xfrm>
            <a:off x="4990725" y="1639425"/>
            <a:ext cx="3175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df_lluvias.T.describe().round(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750" y="2200850"/>
            <a:ext cx="4285201" cy="2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/>
        </p:nvSpPr>
        <p:spPr>
          <a:xfrm>
            <a:off x="4420950" y="158928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/>
        </p:nvSpPr>
        <p:spPr>
          <a:xfrm>
            <a:off x="1592100" y="2077200"/>
            <a:ext cx="5959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 sobre Strings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>
            <a:hlinkClick r:id="rId4"/>
          </p:cNvPr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MIRALO AQUI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764800" y="1767775"/>
            <a:ext cx="77235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 menudo, tendremos que trabajar con </a:t>
            </a: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datos en forma de Strings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 cadenas de caracteres o texto.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probable que no tengan el </a:t>
            </a: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formato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requerido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Pandas provee métodos para </a:t>
            </a: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manipular Strings masivamente</a:t>
            </a:r>
            <a:r>
              <a:rPr lang="es" sz="2000">
                <a:solidFill>
                  <a:schemeClr val="dk1"/>
                </a:solidFill>
              </a:rPr>
              <a:t>😄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 b="23318" l="25728" r="24304" t="0"/>
          <a:stretch/>
        </p:blipFill>
        <p:spPr>
          <a:xfrm>
            <a:off x="70750" y="80375"/>
            <a:ext cx="552794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/>
        </p:nvSpPr>
        <p:spPr>
          <a:xfrm>
            <a:off x="1090050" y="517075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Operaciones sobre Strings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/>
        </p:nvSpPr>
        <p:spPr>
          <a:xfrm>
            <a:off x="479550" y="1777825"/>
            <a:ext cx="82749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estos ejemplos, usaremos el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de presidentes de EEUU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Descargue el archivo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.csv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</a:t>
            </a:r>
            <a:r>
              <a:rPr lang="e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este enlace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Seleccione la columna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president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Operaciones sobre Strings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623225" y="2835200"/>
            <a:ext cx="51147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Presidentes_archivo = pd.read_csv(</a:t>
            </a:r>
            <a:r>
              <a:rPr lang="es" sz="1100">
                <a:solidFill>
                  <a:srgbClr val="A2FCA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'&lt;ruta&gt;/us_presidents.csv'</a:t>
            </a: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3959250" y="37359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39" name="Google Shape;339;p45"/>
          <p:cNvSpPr txBox="1"/>
          <p:nvPr/>
        </p:nvSpPr>
        <p:spPr>
          <a:xfrm>
            <a:off x="623225" y="3780100"/>
            <a:ext cx="5114700" cy="5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 = pd.Series(Preidentes_archivo[</a:t>
            </a:r>
            <a:r>
              <a:rPr lang="es" sz="1100">
                <a:solidFill>
                  <a:srgbClr val="A2FCA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'president'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075" y="3513799"/>
            <a:ext cx="2494324" cy="9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5"/>
          <p:cNvSpPr txBox="1"/>
          <p:nvPr/>
        </p:nvSpPr>
        <p:spPr>
          <a:xfrm>
            <a:off x="5754900" y="38081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/>
        </p:nvSpPr>
        <p:spPr>
          <a:xfrm>
            <a:off x="534425" y="1875750"/>
            <a:ext cx="827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a mayúsculas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Longitud total, incluyendo espacios y otros caracteres que puedan aparecer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Operaciones sobre Strings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 txBox="1"/>
          <p:nvPr/>
        </p:nvSpPr>
        <p:spPr>
          <a:xfrm>
            <a:off x="1090050" y="2490850"/>
            <a:ext cx="25734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Presidentes_nombres.str.upper()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4025350" y="23453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4025350" y="38150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1067100" y="3960550"/>
            <a:ext cx="25734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Presidentes_nombres.str.len()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4" name="Google Shape;3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50" y="2048725"/>
            <a:ext cx="2855877" cy="9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200" y="3677747"/>
            <a:ext cx="2694925" cy="94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/>
        </p:nvSpPr>
        <p:spPr>
          <a:xfrm>
            <a:off x="534425" y="1875750"/>
            <a:ext cx="827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Evaluar si comienzan con una determinada letra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Separar en una lista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usando el espacio como separador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Operaciones sobre Strings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4558750" y="24977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4549300" y="3888400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00" y="2416075"/>
            <a:ext cx="2794425" cy="972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300" y="3670825"/>
            <a:ext cx="2794425" cy="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 txBox="1"/>
          <p:nvPr/>
        </p:nvSpPr>
        <p:spPr>
          <a:xfrm>
            <a:off x="1067100" y="2530363"/>
            <a:ext cx="33318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Presidentes_nombres.str.startswith[</a:t>
            </a:r>
            <a:r>
              <a:rPr lang="es" sz="1100">
                <a:solidFill>
                  <a:srgbClr val="A2FCA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'J'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1067100" y="3942300"/>
            <a:ext cx="33318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Presidentes_nombres.str.split()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25" y="218250"/>
            <a:ext cx="43620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/>
        </p:nvSpPr>
        <p:spPr>
          <a:xfrm>
            <a:off x="1592100" y="2077200"/>
            <a:ext cx="5959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Introducción a Series de Tiempo</a:t>
            </a:r>
            <a:endParaRPr/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/>
        </p:nvSpPr>
        <p:spPr>
          <a:xfrm>
            <a:off x="382025" y="2028150"/>
            <a:ext cx="8274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 especiales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donde el tiempo toma un rol fundamental.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Observamos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cambios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los valores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variable a lo largo del tiempo.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ignoramos esa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dimensión temporal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los valores 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pierden contexto.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Series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datos, ligados al tiempo </a:t>
            </a:r>
            <a:r>
              <a:rPr lang="es" sz="2000">
                <a:solidFill>
                  <a:schemeClr val="dk1"/>
                </a:solidFill>
              </a:rPr>
              <a:t>🕐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/>
        </p:nvSpPr>
        <p:spPr>
          <a:xfrm>
            <a:off x="382025" y="1647150"/>
            <a:ext cx="82749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provee tres tipos de datos relacionados al tiempo: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stamp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de tiempo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representan un punto en el tiempo. Por ejemplo, fecha y hora.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Período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representan un intervalo de tiempo. Por ejemplo, los minutos transcurridos desde que comenzó la clase hasta ahora.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representa una duración medida en tiempo, pero independientemente del momento en que sucede. Por ejemplo, 15 minutos.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0"/>
          <p:cNvSpPr txBox="1"/>
          <p:nvPr/>
        </p:nvSpPr>
        <p:spPr>
          <a:xfrm>
            <a:off x="1090050" y="4582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Series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datos, ligados al tiempo </a:t>
            </a:r>
            <a:r>
              <a:rPr lang="es" sz="2000">
                <a:solidFill>
                  <a:schemeClr val="dk1"/>
                </a:solidFill>
              </a:rPr>
              <a:t>🕐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/>
        </p:nvSpPr>
        <p:spPr>
          <a:xfrm>
            <a:off x="382025" y="1875750"/>
            <a:ext cx="8274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su parte, Pandas provee un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 índice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uno de esos objetos temporales: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Series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datos, ligados al tiempo </a:t>
            </a:r>
            <a:r>
              <a:rPr lang="es" sz="2000">
                <a:solidFill>
                  <a:schemeClr val="dk1"/>
                </a:solidFill>
              </a:rPr>
              <a:t>🕐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51"/>
          <p:cNvGraphicFramePr/>
          <p:nvPr/>
        </p:nvGraphicFramePr>
        <p:xfrm>
          <a:off x="95250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{9E083CE9-8721-48B0-963A-D122147161A2}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Tipo de dato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Objeto en Python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Índice en Pandas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 stamp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Timestamp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DateTimeIndex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Período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Period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PeriodIndex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Duración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Timedelta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TimeDeltaIndex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1" name="Google Shape;4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/>
        </p:nvSpPr>
        <p:spPr>
          <a:xfrm>
            <a:off x="382025" y="1647150"/>
            <a:ext cx="8274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String a Timestamp: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Días desde el 3 de enero al del 2020 al 10 de enero del 2020: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1090050" y="3820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000" y="2572425"/>
            <a:ext cx="2720425" cy="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700" y="4226100"/>
            <a:ext cx="57734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813" y="6571713"/>
            <a:ext cx="7581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825" y="7177888"/>
            <a:ext cx="83439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391475" y="8321915"/>
            <a:ext cx="32289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2"/>
          <p:cNvSpPr txBox="1"/>
          <p:nvPr/>
        </p:nvSpPr>
        <p:spPr>
          <a:xfrm>
            <a:off x="5560775" y="24395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15" name="Google Shape;415;p52"/>
          <p:cNvSpPr txBox="1"/>
          <p:nvPr/>
        </p:nvSpPr>
        <p:spPr>
          <a:xfrm>
            <a:off x="762300" y="2149375"/>
            <a:ext cx="4849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 = pd.to_datetime(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'03/01/2020'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,dayfirst=</a:t>
            </a:r>
            <a:r>
              <a:rPr lang="es" sz="1200">
                <a:solidFill>
                  <a:srgbClr val="FCC28C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762300" y="3497275"/>
            <a:ext cx="4798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fin = pd.to_datetime(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'10/01/2020'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,dayfirst=</a:t>
            </a:r>
            <a:r>
              <a:rPr lang="es" sz="1200">
                <a:solidFill>
                  <a:srgbClr val="FCC28C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fechas_1 = pd.date_range(start=fecha, end=fin)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/>
        </p:nvSpPr>
        <p:spPr>
          <a:xfrm>
            <a:off x="382025" y="1875750"/>
            <a:ext cx="8274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Ocho fechas desde el 3 de enero de 2020, con períodos: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frecuencia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defecto es de un día. Por lo tanto, ocho períodos representan ocho días.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76" y="3075350"/>
            <a:ext cx="6758100" cy="5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813" y="6571713"/>
            <a:ext cx="7581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25" y="7177888"/>
            <a:ext cx="83439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91475" y="8321915"/>
            <a:ext cx="32289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/>
          <p:nvPr/>
        </p:nvSpPr>
        <p:spPr>
          <a:xfrm>
            <a:off x="914700" y="2377975"/>
            <a:ext cx="4849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fechas_2 = pd.date_range(start=fecha, periods=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fechas_2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1222750" y="3418213"/>
            <a:ext cx="563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1014475" y="30110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/>
        </p:nvSpPr>
        <p:spPr>
          <a:xfrm>
            <a:off x="382025" y="1875750"/>
            <a:ext cx="8274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Cambiando la frecuencia a meses en lugar de días: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Notar que como día se toma el último de cada período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075" y="3297787"/>
            <a:ext cx="6521600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25" y="7177888"/>
            <a:ext cx="83439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91475" y="8321915"/>
            <a:ext cx="32289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4"/>
          <p:cNvSpPr txBox="1"/>
          <p:nvPr/>
        </p:nvSpPr>
        <p:spPr>
          <a:xfrm>
            <a:off x="1014475" y="32396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46" name="Google Shape;446;p54"/>
          <p:cNvSpPr txBox="1"/>
          <p:nvPr/>
        </p:nvSpPr>
        <p:spPr>
          <a:xfrm>
            <a:off x="914700" y="2454175"/>
            <a:ext cx="5773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fechas_3 = pd.date_range(start= fecha, periods= 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freq=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fechas_3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7" name="Google Shape;44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382025" y="1875750"/>
            <a:ext cx="8274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Ocho meses consecutivos, a partir del mes de inicio: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163" y="4138350"/>
            <a:ext cx="7384875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1475" y="8321915"/>
            <a:ext cx="32289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5"/>
          <p:cNvSpPr txBox="1"/>
          <p:nvPr/>
        </p:nvSpPr>
        <p:spPr>
          <a:xfrm>
            <a:off x="557275" y="40016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59" name="Google Shape;459;p55"/>
          <p:cNvSpPr txBox="1"/>
          <p:nvPr/>
        </p:nvSpPr>
        <p:spPr>
          <a:xfrm>
            <a:off x="914700" y="3292375"/>
            <a:ext cx="64650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fechas_4 = pd.period_range(start=mes_inicio, periods=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freq=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fechas_4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918525" y="2465875"/>
            <a:ext cx="34779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mes_inicio = fecha.strftime(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'%Y-%m'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mes_inicio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4603500" y="243421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6775" y="2585263"/>
            <a:ext cx="8096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/>
        </p:nvSpPr>
        <p:spPr>
          <a:xfrm>
            <a:off x="382025" y="1875750"/>
            <a:ext cx="8274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 tiempo pasó desde el primer periodo al último?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¡Al utilizar operadores normales sobre objetos de tiempo, obtenemos como resultado objetos de tiempo! </a:t>
            </a:r>
            <a:r>
              <a:rPr lang="es" sz="2000">
                <a:solidFill>
                  <a:schemeClr val="dk1"/>
                </a:solidFill>
              </a:rPr>
              <a:t>😄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1" name="Google Shape;4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275" y="2668115"/>
            <a:ext cx="32289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6"/>
          <p:cNvSpPr txBox="1"/>
          <p:nvPr/>
        </p:nvSpPr>
        <p:spPr>
          <a:xfrm>
            <a:off x="4936875" y="254087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842325" y="2618275"/>
            <a:ext cx="41211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cuanto_tiempo = fechas_3[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 - fechas_3[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cuanto_tiempo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5" name="Google Shape;47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/>
        </p:nvSpPr>
        <p:spPr>
          <a:xfrm>
            <a:off x="382025" y="1875750"/>
            <a:ext cx="827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¿Cuántos meses pasaron desde el primer periodo al último?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Operando objetos de tiempo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 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3" name="Google Shape;4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300" y="3679840"/>
            <a:ext cx="16573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/>
        </p:nvSpPr>
        <p:spPr>
          <a:xfrm>
            <a:off x="4936875" y="254087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842325" y="2694475"/>
            <a:ext cx="75360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cuanto_tiempo_meses = fechas_3[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].to_period(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- fechas_3[</a:t>
            </a:r>
            <a:r>
              <a:rPr lang="es" sz="1200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].to_period(</a:t>
            </a:r>
            <a:r>
              <a:rPr lang="es" sz="1200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cuanto_tiempo_meses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>
            <a:off x="3572900" y="355737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488" name="Google Shape;48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25" y="165025"/>
            <a:ext cx="435924" cy="4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/>
        </p:nvSpPr>
        <p:spPr>
          <a:xfrm>
            <a:off x="382025" y="1875750"/>
            <a:ext cx="8274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que sabemos manipular objetos de tiempo, retomemos el Data Frame de presidentes. Seleccionamos las fechas de asunción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5" name="Google Shape;495;p5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Conversión a DateTimeIndex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6" name="Google Shape;4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8"/>
          <p:cNvSpPr txBox="1"/>
          <p:nvPr/>
        </p:nvSpPr>
        <p:spPr>
          <a:xfrm>
            <a:off x="537525" y="2770675"/>
            <a:ext cx="52692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fechas_presidentes_orig = Presidentes_archivo[</a:t>
            </a:r>
            <a:r>
              <a:rPr lang="es" sz="1200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'start'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fechas_presidentes_orig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59475" y="3904225"/>
            <a:ext cx="28827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(fechas_presidentes_orig)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600" y="2704638"/>
            <a:ext cx="2239049" cy="10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650" y="4010000"/>
            <a:ext cx="27241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8"/>
          <p:cNvSpPr txBox="1"/>
          <p:nvPr/>
        </p:nvSpPr>
        <p:spPr>
          <a:xfrm>
            <a:off x="5806725" y="281522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3488713" y="384257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sp>
        <p:nvSpPr>
          <p:cNvPr id="503" name="Google Shape;503;p58"/>
          <p:cNvSpPr txBox="1"/>
          <p:nvPr/>
        </p:nvSpPr>
        <p:spPr>
          <a:xfrm>
            <a:off x="6691200" y="384257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❌</a:t>
            </a:r>
            <a:endParaRPr sz="2000"/>
          </a:p>
        </p:txBody>
      </p:sp>
      <p:pic>
        <p:nvPicPr>
          <p:cNvPr id="504" name="Google Shape;50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 txBox="1"/>
          <p:nvPr/>
        </p:nvSpPr>
        <p:spPr>
          <a:xfrm>
            <a:off x="382025" y="1875750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Transformemos las fechas en formato string a 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índices de tiempo</a:t>
            </a:r>
            <a:endParaRPr b="1"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59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Conversión a DateTimeIndex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556650" y="2664325"/>
            <a:ext cx="59385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fechas_presidentes = pd.DatetimeIndex(fechas_presidentes_orig)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fechas_presidentes</a:t>
            </a:r>
            <a:endParaRPr sz="1200">
              <a:solidFill>
                <a:srgbClr val="3CEFAB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59"/>
          <p:cNvSpPr txBox="1"/>
          <p:nvPr/>
        </p:nvSpPr>
        <p:spPr>
          <a:xfrm>
            <a:off x="788613" y="3640900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👉</a:t>
            </a:r>
            <a:endParaRPr/>
          </a:p>
        </p:txBody>
      </p:sp>
      <p:pic>
        <p:nvPicPr>
          <p:cNvPr id="514" name="Google Shape;51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450" y="3725275"/>
            <a:ext cx="66770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9"/>
          <p:cNvSpPr txBox="1"/>
          <p:nvPr/>
        </p:nvSpPr>
        <p:spPr>
          <a:xfrm>
            <a:off x="7977750" y="3717100"/>
            <a:ext cx="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✔️</a:t>
            </a:r>
            <a:endParaRPr sz="2000"/>
          </a:p>
        </p:txBody>
      </p:sp>
      <p:pic>
        <p:nvPicPr>
          <p:cNvPr id="516" name="Google Shape;51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 txBox="1"/>
          <p:nvPr/>
        </p:nvSpPr>
        <p:spPr>
          <a:xfrm>
            <a:off x="382025" y="1875750"/>
            <a:ext cx="8274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que tenemos las fechas en el tipo de dato correcto, construyamos la Serie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Conversión a DateTimeIndex</a:t>
            </a:r>
            <a:br>
              <a:rPr i="1" lang="es" sz="4000">
                <a:latin typeface="Anton"/>
                <a:ea typeface="Anton"/>
                <a:cs typeface="Anton"/>
                <a:sym typeface="Anton"/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algunos ejemplos...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3" name="Google Shape;5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0"/>
          <p:cNvSpPr txBox="1"/>
          <p:nvPr/>
        </p:nvSpPr>
        <p:spPr>
          <a:xfrm>
            <a:off x="537525" y="2770675"/>
            <a:ext cx="78636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Serie_presidentes = pd.Series(Presidentes_nombres.values,index=fechas_presidentes)</a:t>
            </a:r>
            <a:b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Serie_presidentes</a:t>
            </a:r>
            <a:endParaRPr sz="1300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13" y="3523824"/>
            <a:ext cx="3688625" cy="13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0"/>
          <p:cNvSpPr txBox="1"/>
          <p:nvPr/>
        </p:nvSpPr>
        <p:spPr>
          <a:xfrm>
            <a:off x="4758125" y="3371425"/>
            <a:ext cx="2786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¡Listo!  </a:t>
            </a:r>
            <a:r>
              <a:rPr i="1" lang="es" sz="2000">
                <a:solidFill>
                  <a:schemeClr val="dk1"/>
                </a:solidFill>
              </a:rPr>
              <a:t>🎉 </a:t>
            </a:r>
            <a:br>
              <a:rPr i="1" lang="es" sz="2000">
                <a:solidFill>
                  <a:schemeClr val="dk1"/>
                </a:solidFill>
              </a:rPr>
            </a:b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podemos ejecutar operaciones con objetos de tiempo </a:t>
            </a:r>
            <a:r>
              <a:rPr lang="es" sz="2000">
                <a:solidFill>
                  <a:schemeClr val="dk1"/>
                </a:solidFill>
              </a:rPr>
              <a:t>😄</a:t>
            </a:r>
            <a:r>
              <a:rPr i="1"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7" name="Google Shape;52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2475" y="174675"/>
            <a:ext cx="435925" cy="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/>
        </p:nvSpPr>
        <p:spPr>
          <a:xfrm>
            <a:off x="2187450" y="1957775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¡VAMOS AL CÓDIGO!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3" name="Google Shape;53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8571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1"/>
          <p:cNvSpPr txBox="1"/>
          <p:nvPr/>
        </p:nvSpPr>
        <p:spPr>
          <a:xfrm>
            <a:off x="1028450" y="2809175"/>
            <a:ext cx="751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Utilice la serie anterior para obtener un listado de los presidentes que gobernaron desde 1850 hasta 1901 inclusive</a:t>
            </a:r>
            <a:r>
              <a:rPr lang="es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2199350" y="4018675"/>
            <a:ext cx="50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breakout room para aprovechar el aprendizaje colaborativo.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/>
        </p:nvSpPr>
        <p:spPr>
          <a:xfrm>
            <a:off x="629175" y="2520825"/>
            <a:ext cx="7885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PRÁCTICA INTEGRADORA: PANDAS Y SERIES DE TIEMPO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1" name="Google Shape;541;p62"/>
          <p:cNvSpPr txBox="1"/>
          <p:nvPr/>
        </p:nvSpPr>
        <p:spPr>
          <a:xfrm>
            <a:off x="938100" y="38147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Trabajaremos sobre un conjunto de datos aplicando los conceptos aprendidos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2" name="Google Shape;5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2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6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{9E083CE9-8721-48B0-963A-D122147161A2}</a:tableStyleId>
              </a:tblPr>
              <a:tblGrid>
                <a:gridCol w="2945825"/>
                <a:gridCol w="4185825"/>
                <a:gridCol w="1705825"/>
              </a:tblGrid>
              <a:tr h="734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PRÁCTICA INTEGRADORA: PANDAS Y SERIES DE TIEMPO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Entregar un archivo con formato .ipynb. Debe tener el nombre </a:t>
                      </a:r>
                      <a:r>
                        <a:rPr lang="es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“Pandas+Apellido”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Preparar el código y probar los resultados con subconjuntos del conjunto original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s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s" sz="1600"/>
                        <a:t>&gt;&gt;</a:t>
                      </a:r>
                      <a:r>
                        <a:rPr b="1" lang="es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 </a:t>
                      </a:r>
                      <a:r>
                        <a:rPr lang="es" sz="16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/>
                        </a:rPr>
                        <a:t>este archivo</a:t>
                      </a: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construir un objeto de series de tiempo con el índice igual al año de los juegos olímpicos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Separar nombres de apellidos en dos columnas distintas usando la coma como separador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Obtener medidas resumen del conjunto de datos. Cuál es el país que ganó más medallas?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Construir una tabla que muestre cuántas medallas obtuvieron los hombres en total en cada año que se realizó el evento.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&gt;&gt;</a:t>
                      </a:r>
                      <a:r>
                        <a:rPr b="1" lang="es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código debe estar hecho en un notebook y debe estar probado.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50" name="Google Shape;55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4112" y="12119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las estructuras de datos en Pandas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uso de Pandas para la manipulación de grandes volúmenes de datos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s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7" name="Google Shape;55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3" name="Google Shape;563;p65"/>
          <p:cNvSpPr txBox="1"/>
          <p:nvPr/>
        </p:nvSpPr>
        <p:spPr>
          <a:xfrm>
            <a:off x="2180400" y="2623175"/>
            <a:ext cx="47832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lang="es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con datos en Pandas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lang="es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Series de Tiempo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69" name="Google Shape;56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5" name="Google Shape;5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6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/>
          <p:nvPr/>
        </p:nvSpPr>
        <p:spPr>
          <a:xfrm>
            <a:off x="711524" y="2641726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Manipulación de datos con Pandas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3741558" y="1586805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Frames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711524" y="1270916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Estructuras de datos de Pandas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711524" y="3983444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las Series de TIempo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1" name="Google Shape;141;p30"/>
          <p:cNvCxnSpPr>
            <a:stCxn id="137" idx="2"/>
            <a:endCxn id="140" idx="0"/>
          </p:cNvCxnSpPr>
          <p:nvPr/>
        </p:nvCxnSpPr>
        <p:spPr>
          <a:xfrm>
            <a:off x="1416074" y="3225826"/>
            <a:ext cx="0" cy="757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" name="Google Shape;142;p30"/>
          <p:cNvCxnSpPr>
            <a:stCxn id="137" idx="0"/>
            <a:endCxn id="139" idx="2"/>
          </p:cNvCxnSpPr>
          <p:nvPr/>
        </p:nvCxnSpPr>
        <p:spPr>
          <a:xfrm rot="10800000">
            <a:off x="1416074" y="1855126"/>
            <a:ext cx="0" cy="786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3" name="Google Shape;143;p30"/>
          <p:cNvSpPr/>
          <p:nvPr/>
        </p:nvSpPr>
        <p:spPr>
          <a:xfrm>
            <a:off x="3741679" y="935771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Series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6347104" y="1586862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Lectura desde archivos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5" name="Google Shape;145;p30"/>
          <p:cNvCxnSpPr>
            <a:stCxn id="139" idx="3"/>
            <a:endCxn id="143" idx="1"/>
          </p:cNvCxnSpPr>
          <p:nvPr/>
        </p:nvCxnSpPr>
        <p:spPr>
          <a:xfrm flipH="1" rot="10800000">
            <a:off x="2120624" y="1227866"/>
            <a:ext cx="1621200" cy="335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30"/>
          <p:cNvCxnSpPr>
            <a:stCxn id="139" idx="3"/>
            <a:endCxn id="138" idx="1"/>
          </p:cNvCxnSpPr>
          <p:nvPr/>
        </p:nvCxnSpPr>
        <p:spPr>
          <a:xfrm>
            <a:off x="2120624" y="1562966"/>
            <a:ext cx="1620900" cy="315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7" name="Google Shape;147;p30"/>
          <p:cNvCxnSpPr>
            <a:stCxn id="138" idx="3"/>
            <a:endCxn id="144" idx="1"/>
          </p:cNvCxnSpPr>
          <p:nvPr/>
        </p:nvCxnSpPr>
        <p:spPr>
          <a:xfrm>
            <a:off x="5349258" y="1878855"/>
            <a:ext cx="9978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8" name="Google Shape;148;p30"/>
          <p:cNvSpPr/>
          <p:nvPr/>
        </p:nvSpPr>
        <p:spPr>
          <a:xfrm>
            <a:off x="3741740" y="2928475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3741619" y="2286181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 de elementos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0" name="Google Shape;150;p30"/>
          <p:cNvCxnSpPr>
            <a:stCxn id="137" idx="3"/>
            <a:endCxn id="149" idx="1"/>
          </p:cNvCxnSpPr>
          <p:nvPr/>
        </p:nvCxnSpPr>
        <p:spPr>
          <a:xfrm flipH="1" rot="10800000">
            <a:off x="2120624" y="2578276"/>
            <a:ext cx="1620900" cy="355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1" name="Google Shape;151;p30"/>
          <p:cNvCxnSpPr>
            <a:stCxn id="137" idx="3"/>
            <a:endCxn id="148" idx="1"/>
          </p:cNvCxnSpPr>
          <p:nvPr/>
        </p:nvCxnSpPr>
        <p:spPr>
          <a:xfrm>
            <a:off x="2120624" y="2933776"/>
            <a:ext cx="1621200" cy="286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2" name="Google Shape;152;p30"/>
          <p:cNvSpPr/>
          <p:nvPr/>
        </p:nvSpPr>
        <p:spPr>
          <a:xfrm>
            <a:off x="6347090" y="3292763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Agregaciones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6347094" y="2602081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Tratamiento de datos ausentes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4" name="Google Shape;154;p30"/>
          <p:cNvCxnSpPr>
            <a:stCxn id="148" idx="3"/>
            <a:endCxn id="152" idx="1"/>
          </p:cNvCxnSpPr>
          <p:nvPr/>
        </p:nvCxnSpPr>
        <p:spPr>
          <a:xfrm>
            <a:off x="5349440" y="3220525"/>
            <a:ext cx="997800" cy="364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30"/>
          <p:cNvSpPr/>
          <p:nvPr/>
        </p:nvSpPr>
        <p:spPr>
          <a:xfrm>
            <a:off x="6347090" y="3983450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sobre Strings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6" name="Google Shape;156;p30"/>
          <p:cNvCxnSpPr>
            <a:stCxn id="148" idx="3"/>
            <a:endCxn id="153" idx="1"/>
          </p:cNvCxnSpPr>
          <p:nvPr/>
        </p:nvCxnSpPr>
        <p:spPr>
          <a:xfrm flipH="1" rot="10800000">
            <a:off x="5349440" y="2894125"/>
            <a:ext cx="997800" cy="326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" name="Google Shape;157;p30"/>
          <p:cNvCxnSpPr>
            <a:stCxn id="148" idx="3"/>
            <a:endCxn id="155" idx="1"/>
          </p:cNvCxnSpPr>
          <p:nvPr/>
        </p:nvCxnSpPr>
        <p:spPr>
          <a:xfrm>
            <a:off x="5349440" y="3220525"/>
            <a:ext cx="997800" cy="1055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30"/>
          <p:cNvSpPr/>
          <p:nvPr/>
        </p:nvSpPr>
        <p:spPr>
          <a:xfrm>
            <a:off x="3741740" y="3983450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 a Objetos de Tiempo</a:t>
            </a:r>
            <a:endParaRPr sz="12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9" name="Google Shape;159;p30"/>
          <p:cNvCxnSpPr>
            <a:stCxn id="140" idx="3"/>
            <a:endCxn id="158" idx="1"/>
          </p:cNvCxnSpPr>
          <p:nvPr/>
        </p:nvCxnSpPr>
        <p:spPr>
          <a:xfrm>
            <a:off x="2120624" y="4275494"/>
            <a:ext cx="16212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3626850" y="1163613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3761125" y="170622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la manipulación de datos con Pandas (Parte II)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1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1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144625" y="1687679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Helvetica Neue"/>
                <a:ea typeface="Helvetica Neue"/>
                <a:cs typeface="Helvetica Neue"/>
                <a:sym typeface="Helvetica Neue"/>
              </a:rPr>
              <a:t>Visualizaciones en Python (Parte I)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1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1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</a:t>
            </a: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>
            <a:off x="3778350" y="291633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1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6" name="Google Shape;186;p31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7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1"/>
          <p:cNvCxnSpPr/>
          <p:nvPr/>
        </p:nvCxnSpPr>
        <p:spPr>
          <a:xfrm>
            <a:off x="6140550" y="291633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5422" y="2955683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4186188" y="2955174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PRÁCTICA INTEGRADORA: PANDAS Y SERIES DE TIEMPO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4183488" y="2539549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¡VAMOS AL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7798" y="24985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1379500" y="1714295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la manipulación de datos con Pandas (Parte I)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1379475" y="2454350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1801863" y="2547624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NOCIONES BÁSICAS DE PANDAS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36173" y="2506575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763913" y="3014511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OPERACIONES EN PANDAS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98223" y="297346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565113" y="2539536"/>
            <a:ext cx="1486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Helvetica Neue"/>
                <a:ea typeface="Helvetica Neue"/>
                <a:cs typeface="Helvetica Neue"/>
                <a:sym typeface="Helvetica Neue"/>
              </a:rPr>
              <a:t>¡VAMOS AL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9423" y="2498487"/>
            <a:ext cx="365625" cy="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1784550" y="1661650"/>
            <a:ext cx="557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Operaciones en Pandas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2094000" y="2077200"/>
            <a:ext cx="4956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Agregaciones con Pandas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