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gif"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PAP</a:t>
            </a:r>
            <a:r>
              <a:rPr/>
              <a:t> </a:t>
            </a:r>
            <a:r>
              <a:rPr/>
              <a:t>presentation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INPC</a:t>
            </a:r>
          </a:p>
        </p:txBody>
      </p:sp>
      <p:sp>
        <p:nvSpPr>
          <p:cNvPr id="3" name="Content Placeholder 2"/>
          <p:cNvSpPr>
            <a:spLocks noGrp="1"/>
          </p:cNvSpPr>
          <p:nvPr>
            <p:ph idx="1"/>
          </p:nvPr>
        </p:nvSpPr>
        <p:spPr/>
        <p:txBody>
          <a:bodyPr/>
          <a:lstStyle/>
          <a:p>
            <a:pPr lvl="0" marL="0" indent="0">
              <a:buNone/>
            </a:pPr>
            <a:r>
              <a:rPr/>
              <a:t>Vamos a analizar el INPC (Indice Nacional de Precios al Consumidor). Primero hay que definir que es el índice de precios al consumidor o índice de precios de consumo(comúnmente llamado por su sigla IPC) ; es un índice económico en el que se valoran los precios de un determinado conjunto de bienes y servicios.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Gráficas</a:t>
            </a:r>
            <a:r>
              <a:rPr/>
              <a:t> </a:t>
            </a:r>
            <a:r>
              <a:rPr/>
              <a:t>INPC</a:t>
            </a:r>
          </a:p>
        </p:txBody>
      </p:sp>
      <p:pic>
        <p:nvPicPr>
          <p:cNvPr descr="Presentación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IED</a:t>
            </a:r>
          </a:p>
        </p:txBody>
      </p:sp>
      <p:sp>
        <p:nvSpPr>
          <p:cNvPr id="3" name="Content Placeholder 2"/>
          <p:cNvSpPr>
            <a:spLocks noGrp="1"/>
          </p:cNvSpPr>
          <p:nvPr>
            <p:ph idx="1"/>
          </p:nvPr>
        </p:nvSpPr>
        <p:spPr/>
        <p:txBody>
          <a:bodyPr/>
          <a:lstStyle/>
          <a:p>
            <a:pPr lvl="0" marL="0" indent="0">
              <a:buNone/>
            </a:pPr>
            <a:r>
              <a:rPr/>
              <a:t>La Inversión Extranjera Directa (IED) es aquella que tiene como propósito crear un vínculo duradero con fines económicos y empresariales de largo plazo, por parte de un inversionista extranjero en el país receptor.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IED</a:t>
            </a:r>
          </a:p>
        </p:txBody>
      </p:sp>
      <p:pic>
        <p:nvPicPr>
          <p:cNvPr descr="Presentación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ENOE</a:t>
            </a:r>
          </a:p>
        </p:txBody>
      </p:sp>
      <p:sp>
        <p:nvSpPr>
          <p:cNvPr id="3" name="Content Placeholder 2"/>
          <p:cNvSpPr>
            <a:spLocks noGrp="1"/>
          </p:cNvSpPr>
          <p:nvPr>
            <p:ph idx="1"/>
          </p:nvPr>
        </p:nvSpPr>
        <p:spPr/>
        <p:txBody>
          <a:bodyPr/>
          <a:lstStyle/>
          <a:p>
            <a:pPr lvl="0" marL="0" indent="0">
              <a:buNone/>
            </a:pPr>
            <a:r>
              <a:rPr/>
              <a:t>Introducción Encuesta Nacional de ocupación y empleo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IMSS</a:t>
            </a:r>
          </a:p>
        </p:txBody>
      </p:sp>
      <p:sp>
        <p:nvSpPr>
          <p:cNvPr id="3" name="Content Placeholder 2"/>
          <p:cNvSpPr>
            <a:spLocks noGrp="1"/>
          </p:cNvSpPr>
          <p:nvPr>
            <p:ph idx="1"/>
          </p:nvPr>
        </p:nvSpPr>
        <p:spPr/>
        <p:txBody>
          <a:bodyPr/>
          <a:lstStyle/>
          <a:p>
            <a:pPr lvl="0" marL="0" indent="0">
              <a:buNone/>
            </a:pPr>
            <a:r>
              <a:rPr/>
              <a:t>Asegurados o cotizantes : Se refiere a las personas que están aseguradas en el IMSS de manera directa como titulares. Incluye todas las modalidades de aseguramiento, tanto las relacionadas con puestos de trabajo afiliados al IMSS, como las afiliaciones de asegurados sin un empleo asociado en las modalidades 32, 33 y 40. No considera a pensionados o jubilados, ni a los beneficiarios de asegurados, pensionados o jubilados.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de</a:t>
            </a:r>
            <a:r>
              <a:rPr/>
              <a:t> </a:t>
            </a:r>
            <a:r>
              <a:rPr/>
              <a:t>IMSS</a:t>
            </a:r>
          </a:p>
        </p:txBody>
      </p:sp>
      <p:pic>
        <p:nvPicPr>
          <p:cNvPr descr="Presentación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Predicción</a:t>
            </a:r>
          </a:p>
        </p:txBody>
      </p:sp>
      <p:pic>
        <p:nvPicPr>
          <p:cNvPr descr="Presentación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Introducción</a:t>
            </a:r>
          </a:p>
        </p:txBody>
      </p:sp>
      <p:sp>
        <p:nvSpPr>
          <p:cNvPr id="3" name="Content Placeholder 2"/>
          <p:cNvSpPr>
            <a:spLocks noGrp="1"/>
          </p:cNvSpPr>
          <p:nvPr>
            <p:ph idx="1"/>
          </p:nvPr>
        </p:nvSpPr>
        <p:spPr/>
        <p:txBody>
          <a:bodyPr/>
          <a:lstStyle/>
          <a:p>
            <a:pPr lvl="0" marL="0" indent="0">
              <a:buNone/>
            </a:pPr>
            <a:r>
              <a:rPr/>
              <a:t>Los indicadores macroeconómicos son estadísticas económicas que se liberan periódicamente por agencias gubernamentales y organizaciones privadas. Estos indicadores proporcionan información sobre el rendimiento económico de un país o de una región en particular y, por lo tanto, tienen un impacto significativo sobre el mercado de divisas y las operaciones comerciales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PIB</a:t>
            </a:r>
          </a:p>
        </p:txBody>
      </p:sp>
      <p:sp>
        <p:nvSpPr>
          <p:cNvPr id="3" name="Content Placeholder 2"/>
          <p:cNvSpPr>
            <a:spLocks noGrp="1"/>
          </p:cNvSpPr>
          <p:nvPr>
            <p:ph idx="1"/>
          </p:nvPr>
        </p:nvSpPr>
        <p:spPr/>
        <p:txBody>
          <a:bodyPr/>
          <a:lstStyle/>
          <a:p>
            <a:pPr lvl="0" marL="0" indent="0">
              <a:buNone/>
            </a:pPr>
            <a:r>
              <a:rPr/>
              <a:t>El producto interior bruto (PIB) es un indicador macroeconómico que refleja el valor monetario de todos los bienes y servicios finales producidos por un país o región en un determinado periodo de tiempo, normalmente un año. Se utiliza para medir la riqueza que genera un país. También se conoce como producto bruto interno (PBI).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PIB</a:t>
            </a:r>
          </a:p>
        </p:txBody>
      </p:sp>
      <p:pic>
        <p:nvPicPr>
          <p:cNvPr descr="figs/GIF_TEST2.gif" id="0" name="Picture 1"/>
          <p:cNvPicPr>
            <a:picLocks noGrp="1" noChangeAspect="1"/>
          </p:cNvPicPr>
          <p:nvPr/>
        </p:nvPicPr>
        <p:blipFill>
          <a:blip r:embed="rId2"/>
          <a:stretch>
            <a:fillRect/>
          </a:stretch>
        </p:blipFill>
        <p:spPr bwMode="auto">
          <a:xfrm>
            <a:off x="1320800" y="1600200"/>
            <a:ext cx="6502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Gráfica</a:t>
            </a:r>
            <a:r>
              <a:rPr/>
              <a:t> </a:t>
            </a:r>
            <a:r>
              <a:rPr/>
              <a:t>PIB</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de</a:t>
            </a:r>
            <a:r>
              <a:rPr/>
              <a:t> </a:t>
            </a:r>
            <a:r>
              <a:rPr/>
              <a:t>PIB</a:t>
            </a:r>
          </a:p>
        </p:txBody>
      </p:sp>
      <p:pic>
        <p:nvPicPr>
          <p:cNvPr descr="Presentación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Visitantes</a:t>
            </a:r>
          </a:p>
        </p:txBody>
      </p:sp>
      <p:sp>
        <p:nvSpPr>
          <p:cNvPr id="3" name="Content Placeholder 2"/>
          <p:cNvSpPr>
            <a:spLocks noGrp="1"/>
          </p:cNvSpPr>
          <p:nvPr>
            <p:ph idx="1"/>
          </p:nvPr>
        </p:nvSpPr>
        <p:spPr/>
        <p:txBody>
          <a:bodyPr/>
          <a:lstStyle/>
          <a:p>
            <a:pPr lvl="0" marL="0" indent="0">
              <a:buNone/>
            </a:pPr>
            <a:r>
              <a:rPr/>
              <a:t>Analizaremos la cantidad de Visitantes extranjeros por entrada aérea, por nacionalidad en algunos de los aeropuertos de nuestro país, esto con la intención de ver como el turismo se va manejando a tráves de los años y de esta manera poder también relacionarlo con otros indicadores macroeconomicos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Gráficas</a:t>
            </a:r>
            <a:r>
              <a:rPr/>
              <a:t> </a:t>
            </a:r>
            <a:r>
              <a:rPr/>
              <a:t>sobre</a:t>
            </a:r>
            <a:r>
              <a:rPr/>
              <a:t> </a:t>
            </a:r>
            <a:r>
              <a:rPr/>
              <a:t>visitantes</a:t>
            </a:r>
          </a:p>
        </p:txBody>
      </p:sp>
      <p:pic>
        <p:nvPicPr>
          <p:cNvPr descr="Presentación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Comportamiento</a:t>
            </a:r>
            <a:r>
              <a:rPr/>
              <a:t> </a:t>
            </a:r>
            <a:r>
              <a:rPr/>
              <a:t>de</a:t>
            </a:r>
            <a:r>
              <a:rPr/>
              <a:t> </a:t>
            </a:r>
            <a:r>
              <a:rPr/>
              <a:t>visitantes</a:t>
            </a:r>
          </a:p>
        </p:txBody>
      </p:sp>
      <p:pic>
        <p:nvPicPr>
          <p:cNvPr descr="Presentación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Predicción</a:t>
            </a:r>
          </a:p>
        </p:txBody>
      </p:sp>
      <p:pic>
        <p:nvPicPr>
          <p:cNvPr descr="Presentación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 presentation</dc:title>
  <dc:creator/>
  <cp:keywords/>
  <dcterms:created xsi:type="dcterms:W3CDTF">2021-04-16T14:32:55Z</dcterms:created>
  <dcterms:modified xsi:type="dcterms:W3CDTF">2021-04-16T14:32:55Z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