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65" r:id="rId2"/>
    <p:sldId id="266" r:id="rId3"/>
    <p:sldId id="268" r:id="rId4"/>
    <p:sldId id="267" r:id="rId5"/>
    <p:sldId id="269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1" r:id="rId16"/>
    <p:sldId id="282" r:id="rId17"/>
    <p:sldId id="280" r:id="rId18"/>
    <p:sldId id="283" r:id="rId19"/>
    <p:sldId id="285" r:id="rId20"/>
    <p:sldId id="284" r:id="rId21"/>
  </p:sldIdLst>
  <p:sldSz cx="9144000" cy="5143500" type="screen16x9"/>
  <p:notesSz cx="6858000" cy="9144000"/>
  <p:embeddedFontLst>
    <p:embeddedFont>
      <p:font typeface="Impact" panose="020B0806030902050204" pitchFamily="34" charset="0"/>
      <p:regular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1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презентации | документа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/>
          <p:cNvSpPr>
            <a:spLocks noGrp="1"/>
          </p:cNvSpPr>
          <p:nvPr>
            <p:ph type="title" hasCustomPrompt="1"/>
          </p:nvPr>
        </p:nvSpPr>
        <p:spPr>
          <a:xfrm>
            <a:off x="1447802" y="3771901"/>
            <a:ext cx="7543799" cy="628649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defRPr kumimoji="0" lang="ru-RU" sz="2250" b="0" i="0" u="none" strike="noStrike" kern="1200" cap="all" spc="0" normalizeH="0" baseline="0" noProof="0" dirty="0">
                <a:ln w="12700"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Impact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68474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 </a:t>
            </a:r>
            <a:r>
              <a:rPr lang="ru-RU" dirty="0"/>
              <a:t>НАЗВАНИЕ ПРЕЗЕНТАЦИИ</a:t>
            </a:r>
            <a:r>
              <a:rPr lang="en-US" dirty="0"/>
              <a:t> | </a:t>
            </a:r>
            <a:r>
              <a:rPr lang="ru-RU" dirty="0"/>
              <a:t>лекции </a:t>
            </a:r>
            <a:r>
              <a:rPr lang="en-US" dirty="0"/>
              <a:t>]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7" name="Text Placeholder 35"/>
          <p:cNvSpPr>
            <a:spLocks noGrp="1"/>
          </p:cNvSpPr>
          <p:nvPr>
            <p:ph type="body" sz="quarter" idx="14" hasCustomPrompt="1"/>
          </p:nvPr>
        </p:nvSpPr>
        <p:spPr>
          <a:xfrm>
            <a:off x="1447800" y="4743450"/>
            <a:ext cx="7543800" cy="171450"/>
          </a:xfrm>
        </p:spPr>
        <p:txBody>
          <a:bodyPr wrap="none" anchor="ctr" anchorCtr="0">
            <a:noAutofit/>
          </a:bodyPr>
          <a:lstStyle>
            <a:lvl1pPr marL="0" indent="0">
              <a:buNone/>
              <a:defRPr sz="1200" baseline="0">
                <a:ln w="12700" cmpd="sng">
                  <a:noFill/>
                </a:ln>
                <a:solidFill>
                  <a:srgbClr val="363636"/>
                </a:solidFill>
                <a:effectLst/>
              </a:defRPr>
            </a:lvl1pPr>
          </a:lstStyle>
          <a:p>
            <a:pPr lvl="0"/>
            <a:r>
              <a:rPr lang="en-US" noProof="0" dirty="0"/>
              <a:t>[</a:t>
            </a:r>
            <a:r>
              <a:rPr lang="ru-RU" noProof="0" dirty="0"/>
              <a:t> Сергей Лукашенко</a:t>
            </a:r>
            <a:r>
              <a:rPr lang="en-GB" noProof="0" dirty="0"/>
              <a:t>, </a:t>
            </a:r>
            <a:r>
              <a:rPr lang="ru-RU" noProof="0" dirty="0"/>
              <a:t>Компас Плюс </a:t>
            </a:r>
            <a:r>
              <a:rPr lang="en-US" noProof="0" dirty="0"/>
              <a:t>]</a:t>
            </a:r>
            <a:endParaRPr lang="en-US" dirty="0"/>
          </a:p>
        </p:txBody>
      </p:sp>
      <p:sp>
        <p:nvSpPr>
          <p:cNvPr id="5" name="Title 31"/>
          <p:cNvSpPr txBox="1">
            <a:spLocks/>
          </p:cNvSpPr>
          <p:nvPr userDrawn="1"/>
        </p:nvSpPr>
        <p:spPr>
          <a:xfrm>
            <a:off x="1447801" y="4457700"/>
            <a:ext cx="7543799" cy="28575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>
              <a:defRPr kumimoji="0" lang="ru-RU" sz="3200" b="0" i="0" u="none" strike="noStrike" kern="1200" cap="all" spc="0" normalizeH="0" baseline="0" noProof="0" dirty="0">
                <a:ln w="12700"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Impact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l" defTabSz="68474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all" spc="0" normalizeH="0" baseline="0" noProof="0" dirty="0">
                <a:ln w="12700"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Impact" pitchFamily="34" charset="0"/>
                <a:ea typeface="+mn-ea"/>
                <a:cs typeface="Arial" pitchFamily="34" charset="0"/>
              </a:rPr>
              <a:t>Программирование на </a:t>
            </a:r>
            <a:r>
              <a:rPr kumimoji="0" lang="en-US" sz="1800" b="0" i="0" u="none" strike="noStrike" kern="1200" cap="all" spc="0" normalizeH="0" baseline="0" noProof="0" dirty="0">
                <a:ln w="12700"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Impact" pitchFamily="34" charset="0"/>
                <a:ea typeface="+mn-ea"/>
                <a:cs typeface="Arial" pitchFamily="34" charset="0"/>
              </a:rPr>
              <a:t>PYTHON</a:t>
            </a:r>
            <a:endParaRPr kumimoji="0" lang="ru-RU" sz="1800" b="0" i="0" u="none" strike="noStrike" kern="1200" cap="all" spc="0" normalizeH="0" baseline="0" noProof="0" dirty="0">
              <a:ln w="12700"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Impact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80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лайд с заголовками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21"/>
          <p:cNvSpPr>
            <a:spLocks noGrp="1"/>
          </p:cNvSpPr>
          <p:nvPr>
            <p:ph type="title" hasCustomPrompt="1"/>
          </p:nvPr>
        </p:nvSpPr>
        <p:spPr>
          <a:xfrm>
            <a:off x="1908000" y="140400"/>
            <a:ext cx="7200504" cy="321471"/>
          </a:xfrm>
          <a:prstGeom prst="rect">
            <a:avLst/>
          </a:prstGeom>
        </p:spPr>
        <p:txBody>
          <a:bodyPr vert="horz" lIns="91298" tIns="45651" rIns="91298" bIns="45651" rtlCol="0" anchor="ctr">
            <a:noAutofit/>
          </a:bodyPr>
          <a:lstStyle>
            <a:lvl1pPr>
              <a:defRPr sz="195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НАЗВАНИЕ слайда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95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Названия и определ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 rot="5400000">
            <a:off x="1858500" y="2881707"/>
            <a:ext cx="3915002" cy="1589"/>
          </a:xfrm>
          <a:prstGeom prst="line">
            <a:avLst/>
          </a:prstGeom>
          <a:ln w="25400">
            <a:solidFill>
              <a:srgbClr val="36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179513" y="951570"/>
            <a:ext cx="3535237" cy="385765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405380" marR="0" indent="-405380" algn="r" defTabSz="68474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Tx/>
              <a:buFont typeface="Arial" pitchFamily="34" charset="0"/>
              <a:buNone/>
              <a:tabLst/>
              <a:defRPr lang="en-US" sz="1500" b="1" i="0" kern="1200" baseline="0" dirty="0" smtClean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marR="0" lvl="0" indent="0" algn="r" defTabSz="68474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lang="ru-RU" dirty="0"/>
              <a:t>Термин</a:t>
            </a:r>
            <a:r>
              <a:rPr lang="en-GB" dirty="0"/>
              <a:t> |</a:t>
            </a:r>
            <a:endParaRPr lang="ru-RU" dirty="0"/>
          </a:p>
          <a:p>
            <a:pPr marL="0" marR="0" lvl="0" indent="0" algn="r" defTabSz="68474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lang="ru-RU" dirty="0"/>
              <a:t>Имя</a:t>
            </a:r>
            <a:r>
              <a:rPr lang="en-GB" dirty="0"/>
              <a:t> |</a:t>
            </a:r>
            <a:endParaRPr lang="ru-RU" dirty="0"/>
          </a:p>
          <a:p>
            <a:pPr marL="0" marR="0" lvl="0" indent="0" algn="r" defTabSz="68474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lang="ru-RU" dirty="0"/>
              <a:t>Знак</a:t>
            </a:r>
            <a:r>
              <a:rPr lang="en-GB" dirty="0"/>
              <a:t> |</a:t>
            </a:r>
            <a:endParaRPr lang="ru-RU" dirty="0"/>
          </a:p>
          <a:p>
            <a:pPr marL="0" marR="0" lvl="0" indent="0" algn="r" defTabSz="68474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lang="ru-RU" dirty="0"/>
              <a:t>Обозначение</a:t>
            </a:r>
            <a:r>
              <a:rPr lang="en-GB" dirty="0"/>
              <a:t> |</a:t>
            </a:r>
            <a:endParaRPr lang="ru-RU" dirty="0"/>
          </a:p>
          <a:p>
            <a:pPr marL="0" marR="0" lvl="0" indent="0" algn="r" defTabSz="68474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lang="ru-RU" dirty="0"/>
              <a:t>Аббревиатура</a:t>
            </a:r>
            <a:r>
              <a:rPr lang="en-GB" dirty="0"/>
              <a:t> |</a:t>
            </a:r>
            <a:endParaRPr lang="ru-RU" dirty="0"/>
          </a:p>
          <a:p>
            <a:pPr marL="0" marR="0" lvl="0" indent="0" algn="r" defTabSz="68474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lang="ru-RU" dirty="0"/>
              <a:t>Название</a:t>
            </a:r>
            <a:r>
              <a:rPr lang="en-GB" dirty="0"/>
              <a:t> |</a:t>
            </a:r>
            <a:endParaRPr lang="ru-RU" dirty="0"/>
          </a:p>
          <a:p>
            <a:pPr marL="0" marR="0" lvl="0" indent="0" algn="r" defTabSz="68474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Tx/>
              <a:buFont typeface="Arial" pitchFamily="34" charset="0"/>
              <a:buNone/>
              <a:tabLst/>
              <a:defRPr/>
            </a:pPr>
            <a:r>
              <a:rPr lang="en-GB" dirty="0"/>
              <a:t>...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23929" y="951570"/>
            <a:ext cx="5112568" cy="3857652"/>
          </a:xfrm>
        </p:spPr>
        <p:txBody>
          <a:bodyPr/>
          <a:lstStyle>
            <a:lvl1pPr marL="268667" indent="-268667">
              <a:defRPr sz="1500" baseline="0"/>
            </a:lvl1pPr>
            <a:lvl2pPr marL="537335" indent="-268667">
              <a:defRPr sz="1350" baseline="0"/>
            </a:lvl2pPr>
            <a:lvl3pPr marL="806003" indent="-268667">
              <a:defRPr sz="1200"/>
            </a:lvl3pPr>
            <a:lvl4pPr marL="1074671" indent="-268667">
              <a:defRPr sz="1200"/>
            </a:lvl4pPr>
            <a:lvl5pPr marL="1343339" indent="-268667">
              <a:defRPr sz="1200"/>
            </a:lvl5pPr>
          </a:lstStyle>
          <a:p>
            <a:pPr lvl="0"/>
            <a:r>
              <a:rPr lang="ru-RU" dirty="0"/>
              <a:t>Определение</a:t>
            </a:r>
            <a:r>
              <a:rPr lang="en-US" dirty="0"/>
              <a:t> | </a:t>
            </a:r>
            <a:r>
              <a:rPr lang="ru-RU" dirty="0"/>
              <a:t>Описание</a:t>
            </a:r>
            <a:r>
              <a:rPr lang="en-US" dirty="0"/>
              <a:t> | </a:t>
            </a:r>
            <a:r>
              <a:rPr lang="ru-RU" dirty="0"/>
              <a:t>Пояснение</a:t>
            </a:r>
            <a:endParaRPr lang="en-US" dirty="0"/>
          </a:p>
          <a:p>
            <a:pPr lvl="1"/>
            <a:r>
              <a:rPr lang="ru-RU" dirty="0"/>
              <a:t>2-й уровень</a:t>
            </a:r>
            <a:endParaRPr lang="en-US" dirty="0"/>
          </a:p>
          <a:p>
            <a:pPr lvl="2"/>
            <a:r>
              <a:rPr lang="ru-RU" dirty="0"/>
              <a:t>3-й уровень</a:t>
            </a:r>
            <a:endParaRPr lang="en-US" dirty="0"/>
          </a:p>
          <a:p>
            <a:pPr lvl="3"/>
            <a:r>
              <a:rPr lang="ru-RU" dirty="0"/>
              <a:t>4-й уровень</a:t>
            </a:r>
            <a:endParaRPr lang="en-US" dirty="0"/>
          </a:p>
          <a:p>
            <a:pPr lvl="4"/>
            <a:r>
              <a:rPr lang="ru-RU" dirty="0"/>
              <a:t>5-й уровень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07505" y="465516"/>
            <a:ext cx="9001001" cy="267893"/>
          </a:xfrm>
        </p:spPr>
        <p:txBody>
          <a:bodyPr rIns="71890" bIns="0" anchor="ctr" anchorCtr="0">
            <a:normAutofit/>
          </a:bodyPr>
          <a:lstStyle>
            <a:lvl1pPr marL="0" indent="0" algn="r">
              <a:buNone/>
              <a:defRPr sz="1650">
                <a:solidFill>
                  <a:srgbClr val="363636"/>
                </a:solidFill>
                <a:effectLst/>
              </a:defRPr>
            </a:lvl1pPr>
          </a:lstStyle>
          <a:p>
            <a:pPr lvl="0"/>
            <a:r>
              <a:rPr lang="ru-RU" dirty="0"/>
              <a:t>Название слайда</a:t>
            </a:r>
            <a:endParaRPr lang="en-US" dirty="0"/>
          </a:p>
        </p:txBody>
      </p:sp>
      <p:sp>
        <p:nvSpPr>
          <p:cNvPr id="7" name="Title Placeholder 21"/>
          <p:cNvSpPr>
            <a:spLocks noGrp="1"/>
          </p:cNvSpPr>
          <p:nvPr>
            <p:ph type="title" hasCustomPrompt="1"/>
          </p:nvPr>
        </p:nvSpPr>
        <p:spPr>
          <a:xfrm>
            <a:off x="1908000" y="140400"/>
            <a:ext cx="7200504" cy="321471"/>
          </a:xfrm>
          <a:prstGeom prst="rect">
            <a:avLst/>
          </a:prstGeom>
        </p:spPr>
        <p:txBody>
          <a:bodyPr vert="horz" lIns="91298" tIns="45651" rIns="91298" bIns="45651" rtlCol="0" anchor="ctr">
            <a:noAutofit/>
          </a:bodyPr>
          <a:lstStyle>
            <a:lvl1pPr>
              <a:defRPr sz="1950" baseline="0"/>
            </a:lvl1pPr>
          </a:lstStyle>
          <a:p>
            <a:r>
              <a:rPr lang="ru-RU" dirty="0"/>
              <a:t>НАЗВАНИЕ СЕКЦИИ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47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Вопросы ?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21"/>
          <p:cNvSpPr txBox="1">
            <a:spLocks/>
          </p:cNvSpPr>
          <p:nvPr userDrawn="1"/>
        </p:nvSpPr>
        <p:spPr>
          <a:xfrm>
            <a:off x="609600" y="1200150"/>
            <a:ext cx="7924800" cy="1232304"/>
          </a:xfrm>
          <a:prstGeom prst="rect">
            <a:avLst/>
          </a:prstGeom>
        </p:spPr>
        <p:txBody>
          <a:bodyPr vert="horz" lIns="68474" tIns="34238" rIns="68474" bIns="34238" rtlCol="0" anchor="ctr">
            <a:noAutofit/>
          </a:bodyPr>
          <a:lstStyle>
            <a:lvl1pPr>
              <a:defRPr baseline="0"/>
            </a:lvl1pPr>
          </a:lstStyle>
          <a:p>
            <a:pPr marL="0" marR="0" lvl="0" indent="0" algn="ctr" defTabSz="68474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700" b="1" i="0" u="none" strike="noStrike" kern="1200" cap="all" spc="0" normalizeH="0" baseline="0" noProof="0" dirty="0">
                <a:ln w="12700"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СПАСИБО ЗА ВНИМАНИЕ</a:t>
            </a:r>
            <a:r>
              <a:rPr kumimoji="0" lang="en-US" sz="2700" b="1" i="0" u="none" strike="noStrike" kern="1200" cap="all" spc="0" normalizeH="0" baseline="0" noProof="0" dirty="0">
                <a:ln w="12700"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!</a:t>
            </a:r>
          </a:p>
          <a:p>
            <a:pPr marL="0" marR="0" lvl="0" indent="0" algn="ctr" defTabSz="68474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700" b="1" i="0" u="none" strike="noStrike" kern="1200" cap="all" spc="0" normalizeH="0" baseline="0" noProof="0" dirty="0">
                <a:ln w="12700"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ВОПРОСЫ </a:t>
            </a:r>
            <a:r>
              <a:rPr kumimoji="0" lang="en-GB" sz="2700" b="1" i="0" u="none" strike="noStrike" kern="1200" cap="all" spc="0" normalizeH="0" baseline="0" noProof="0" dirty="0">
                <a:ln w="12700"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?</a:t>
            </a:r>
            <a:endParaRPr kumimoji="0" lang="en-US" sz="2700" b="1" i="0" u="none" strike="noStrike" kern="1200" cap="all" spc="0" normalizeH="0" baseline="0" noProof="0" dirty="0">
              <a:ln w="12700">
                <a:noFill/>
              </a:ln>
              <a:solidFill>
                <a:srgbClr val="363636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02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numbersapi.com/%3cnum%3e/math?json=true" TargetMode="External"/><Relationship Id="rId2" Type="http://schemas.openxmlformats.org/officeDocument/2006/relationships/hyperlink" Target="http://www.numbersapi.com/" TargetMode="Externa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numbersapi.com/999/math?json=true" TargetMode="External"/><Relationship Id="rId2" Type="http://schemas.openxmlformats.org/officeDocument/2006/relationships/hyperlink" Target="http://numbersapi.com/7/math?json=true" TargetMode="Externa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openweathermap.org/api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710116"/>
            <a:ext cx="5657849" cy="685800"/>
          </a:xfrm>
        </p:spPr>
        <p:txBody>
          <a:bodyPr/>
          <a:lstStyle/>
          <a:p>
            <a:r>
              <a:rPr lang="en-US" dirty="0" smtClean="0"/>
              <a:t>Requests </a:t>
            </a:r>
            <a:r>
              <a:rPr lang="ru-RU" dirty="0" smtClean="0"/>
              <a:t>и </a:t>
            </a:r>
            <a:r>
              <a:rPr lang="en-US" dirty="0"/>
              <a:t>WEB API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 err="1"/>
              <a:t>ПрактическИе</a:t>
            </a:r>
            <a:r>
              <a:rPr lang="ru-RU" dirty="0"/>
              <a:t> </a:t>
            </a:r>
            <a:r>
              <a:rPr lang="ru-RU" dirty="0" err="1"/>
              <a:t>ПРимеры</a:t>
            </a:r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25000" lnSpcReduction="20000"/>
          </a:bodyPr>
          <a:lstStyle/>
          <a:p>
            <a:r>
              <a:rPr lang="ru-RU" dirty="0"/>
              <a:t>Лекции для </a:t>
            </a:r>
            <a:r>
              <a:rPr lang="en-US" dirty="0"/>
              <a:t>IT-</a:t>
            </a:r>
            <a:r>
              <a:rPr lang="ru-RU" dirty="0"/>
              <a:t>школы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42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85900" y="140400"/>
            <a:ext cx="6488478" cy="602550"/>
          </a:xfrm>
        </p:spPr>
        <p:txBody>
          <a:bodyPr/>
          <a:lstStyle/>
          <a:p>
            <a:r>
              <a:rPr lang="ru-RU" sz="2100" b="1" dirty="0"/>
              <a:t>ИЗ ЧЕГО СОСТОИТ </a:t>
            </a:r>
            <a:r>
              <a:rPr lang="ru-RU" sz="2100" b="1" dirty="0" smtClean="0"/>
              <a:t>ТЕЛО ЗАПРОСА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ru-RU" sz="2100" b="1" dirty="0">
                <a:solidFill>
                  <a:srgbClr val="8A0000"/>
                </a:solidFill>
              </a:rPr>
              <a:t>БИБЛИОТКА </a:t>
            </a:r>
            <a:r>
              <a:rPr lang="en-US" sz="2100" b="1" dirty="0">
                <a:solidFill>
                  <a:srgbClr val="8A0000"/>
                </a:solidFill>
              </a:rPr>
              <a:t>REQUEST</a:t>
            </a:r>
            <a:endParaRPr lang="en-US" sz="2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79769"/>
              </p:ext>
            </p:extLst>
          </p:nvPr>
        </p:nvGraphicFramePr>
        <p:xfrm>
          <a:off x="430695" y="927652"/>
          <a:ext cx="8196469" cy="3354413"/>
        </p:xfrm>
        <a:graphic>
          <a:graphicData uri="http://schemas.openxmlformats.org/drawingml/2006/table">
            <a:tbl>
              <a:tblPr firstRow="1" bandRow="1"/>
              <a:tblGrid>
                <a:gridCol w="2756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1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9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kern="1200" dirty="0" smtClean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Код</a:t>
                      </a:r>
                      <a:r>
                        <a:rPr lang="ru-RU" sz="1200" b="1" kern="1200" baseline="0" dirty="0" smtClean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ответа</a:t>
                      </a:r>
                      <a:endParaRPr lang="en-US" sz="1200" b="1" kern="1200" dirty="0">
                        <a:solidFill>
                          <a:srgbClr val="8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kern="1200" dirty="0" smtClean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Описание</a:t>
                      </a:r>
                      <a:endParaRPr lang="en-US" sz="1200" b="1" kern="1200" dirty="0">
                        <a:solidFill>
                          <a:srgbClr val="8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kern="1200" dirty="0" smtClean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Пример</a:t>
                      </a:r>
                      <a:endParaRPr lang="en-US" sz="1200" b="1" kern="1200" dirty="0">
                        <a:solidFill>
                          <a:srgbClr val="8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643">
                <a:tc>
                  <a:txBody>
                    <a:bodyPr/>
                    <a:lstStyle/>
                    <a:p>
                      <a:pPr marL="0" marR="0" lvl="0" indent="0" algn="l" defTabSz="912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 </a:t>
                      </a:r>
                      <a:r>
                        <a:rPr lang="ru-RU" sz="1200" dirty="0" smtClean="0">
                          <a:solidFill>
                            <a:srgbClr val="0000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Версия (</a:t>
                      </a:r>
                      <a:r>
                        <a:rPr lang="en-US" sz="1200" dirty="0" smtClean="0">
                          <a:solidFill>
                            <a:srgbClr val="0000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 Version):</a:t>
                      </a:r>
                    </a:p>
                  </a:txBody>
                  <a:tcPr marL="68580" marR="68580" marT="34290" marB="3429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ru-RU" sz="12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Указывает на версию протокола HTTP, используемую в запросе.</a:t>
                      </a: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ru-RU" sz="12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Например: </a:t>
                      </a:r>
                      <a:r>
                        <a:rPr lang="en-US" sz="12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HTTP/1.1 </a:t>
                      </a:r>
                      <a:r>
                        <a:rPr lang="ru-RU" sz="12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или </a:t>
                      </a:r>
                      <a:r>
                        <a:rPr lang="en-US" sz="12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HTTP/2.</a:t>
                      </a:r>
                    </a:p>
                    <a:p>
                      <a:pPr marL="0" algn="l" defTabSz="912996" rtl="0" eaLnBrk="1" latinLnBrk="0" hangingPunct="1"/>
                      <a:endParaRPr lang="ru-RU" sz="1200" b="0" kern="1200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0040390"/>
                  </a:ext>
                </a:extLst>
              </a:tr>
              <a:tr h="1047889">
                <a:tc>
                  <a:txBody>
                    <a:bodyPr/>
                    <a:lstStyle/>
                    <a:p>
                      <a:pPr marL="0" marR="0" lvl="0" indent="0" algn="l" defTabSz="912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rgbClr val="0000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Заголовки (</a:t>
                      </a:r>
                      <a:r>
                        <a:rPr lang="en-US" sz="1200" dirty="0" smtClean="0">
                          <a:solidFill>
                            <a:srgbClr val="0000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Headers):</a:t>
                      </a:r>
                    </a:p>
                    <a:p>
                      <a:pPr marL="0" marR="0" lvl="0" indent="0" algn="l" defTabSz="912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000066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80" marR="68580" marT="34290" marB="3429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ru-RU" sz="12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Передают дополнительную информацию о запросе, такую как тип содержимого, дата и время, параметры безопасности и другие метаданные</a:t>
                      </a:r>
                      <a:endParaRPr lang="ru-RU" sz="1200" b="0" kern="1200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ru-RU" sz="12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Примеры заголовков: </a:t>
                      </a:r>
                      <a:r>
                        <a:rPr lang="en-US" sz="12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Content-Type, User-Agent, Accept</a:t>
                      </a:r>
                      <a:endParaRPr lang="ru-RU" sz="1200" b="0" kern="1200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9436040"/>
                  </a:ext>
                </a:extLst>
              </a:tr>
              <a:tr h="1351980">
                <a:tc>
                  <a:txBody>
                    <a:bodyPr/>
                    <a:lstStyle/>
                    <a:p>
                      <a:pPr marL="0" marR="0" lvl="0" indent="0" algn="l" defTabSz="912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rgbClr val="0000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Тело запроса (</a:t>
                      </a:r>
                      <a:r>
                        <a:rPr lang="en-US" sz="1200" dirty="0" smtClean="0">
                          <a:solidFill>
                            <a:srgbClr val="0000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Request Body):</a:t>
                      </a:r>
                    </a:p>
                    <a:p>
                      <a:pPr marL="0" marR="0" lvl="0" indent="0" algn="l" defTabSz="912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000066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80" marR="68580" marT="34290" marB="3429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ru-RU" sz="12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Присутствует только в запросах с методами, которые отправляют данные на сервер, например, POST или PUT.</a:t>
                      </a:r>
                    </a:p>
                    <a:p>
                      <a:pPr marL="0" algn="l" defTabSz="912996" rtl="0" eaLnBrk="1" latinLnBrk="0" hangingPunct="1"/>
                      <a:endParaRPr lang="ru-RU" sz="1200" b="0" kern="1200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ru-RU" sz="12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Содержит данные, которые клиент отправляет на сервер, например, форма с данными пользователя или JSON-объект.</a:t>
                      </a:r>
                    </a:p>
                    <a:p>
                      <a:pPr marL="0" algn="l" defTabSz="912996" rtl="0" eaLnBrk="1" latinLnBrk="0" hangingPunct="1"/>
                      <a:endParaRPr lang="ru-RU" sz="1200" b="0" kern="1200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340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16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85900" y="140400"/>
            <a:ext cx="6488478" cy="602550"/>
          </a:xfrm>
        </p:spPr>
        <p:txBody>
          <a:bodyPr/>
          <a:lstStyle/>
          <a:p>
            <a:r>
              <a:rPr lang="ru-RU" sz="2100" b="1" dirty="0" smtClean="0"/>
              <a:t>ИЗ ЧЕГО СОСТОИТ ТЕЛО ОТВЕТА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ru-RU" sz="2100" b="1" dirty="0">
                <a:solidFill>
                  <a:srgbClr val="8A0000"/>
                </a:solidFill>
              </a:rPr>
              <a:t>БИБЛИОТКА </a:t>
            </a:r>
            <a:r>
              <a:rPr lang="en-US" sz="2100" b="1" dirty="0">
                <a:solidFill>
                  <a:srgbClr val="8A0000"/>
                </a:solidFill>
              </a:rPr>
              <a:t>REQUEST</a:t>
            </a:r>
            <a:endParaRPr lang="en-US" sz="2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24912"/>
              </p:ext>
            </p:extLst>
          </p:nvPr>
        </p:nvGraphicFramePr>
        <p:xfrm>
          <a:off x="430695" y="927652"/>
          <a:ext cx="8196469" cy="3546961"/>
        </p:xfrm>
        <a:graphic>
          <a:graphicData uri="http://schemas.openxmlformats.org/drawingml/2006/table">
            <a:tbl>
              <a:tblPr firstRow="1" bandRow="1"/>
              <a:tblGrid>
                <a:gridCol w="2756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1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9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kern="1200" dirty="0" smtClean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Код</a:t>
                      </a:r>
                      <a:r>
                        <a:rPr lang="ru-RU" sz="1200" b="1" kern="1200" baseline="0" dirty="0" smtClean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ответа</a:t>
                      </a:r>
                      <a:endParaRPr lang="en-US" sz="1200" b="1" kern="1200" dirty="0">
                        <a:solidFill>
                          <a:srgbClr val="8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kern="1200" dirty="0" smtClean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Описание</a:t>
                      </a:r>
                      <a:endParaRPr lang="en-US" sz="1200" b="1" kern="1200" dirty="0">
                        <a:solidFill>
                          <a:srgbClr val="8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kern="1200" dirty="0" smtClean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Пример</a:t>
                      </a:r>
                      <a:endParaRPr lang="en-US" sz="1200" b="1" kern="1200" dirty="0">
                        <a:solidFill>
                          <a:srgbClr val="8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643">
                <a:tc>
                  <a:txBody>
                    <a:bodyPr/>
                    <a:lstStyle/>
                    <a:p>
                      <a:pPr marL="0" marR="0" lvl="0" indent="0" algn="l" defTabSz="912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rgbClr val="0000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Статусная строка (</a:t>
                      </a:r>
                      <a:r>
                        <a:rPr lang="en-US" sz="1200" dirty="0" smtClean="0">
                          <a:solidFill>
                            <a:srgbClr val="0000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Status Line):</a:t>
                      </a:r>
                    </a:p>
                  </a:txBody>
                  <a:tcPr marL="68580" marR="68580" marT="34290" marB="3429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ru-RU" sz="12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Строка, содержащая статусный код и соответствующее описание статуса выполнения запроса.</a:t>
                      </a: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ru-RU" sz="12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Пример: </a:t>
                      </a:r>
                      <a:r>
                        <a:rPr lang="en-US" sz="12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HTTP/1.1 200 OK</a:t>
                      </a:r>
                    </a:p>
                    <a:p>
                      <a:pPr marL="0" algn="l" defTabSz="912996" rtl="0" eaLnBrk="1" latinLnBrk="0" hangingPunct="1"/>
                      <a:endParaRPr lang="ru-RU" sz="1200" b="0" kern="1200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0040390"/>
                  </a:ext>
                </a:extLst>
              </a:tr>
              <a:tr h="1047889">
                <a:tc>
                  <a:txBody>
                    <a:bodyPr/>
                    <a:lstStyle/>
                    <a:p>
                      <a:pPr marL="0" marR="0" lvl="0" indent="0" algn="l" defTabSz="912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rgbClr val="0000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Заголовки (</a:t>
                      </a:r>
                      <a:r>
                        <a:rPr lang="en-US" sz="1200" dirty="0" smtClean="0">
                          <a:solidFill>
                            <a:srgbClr val="0000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Headers):</a:t>
                      </a:r>
                    </a:p>
                    <a:p>
                      <a:pPr marL="0" marR="0" lvl="0" indent="0" algn="l" defTabSz="912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000066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80" marR="68580" marT="34290" marB="3429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ru-RU" sz="12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Метаданные, содержащие дополнительную информацию о ответе, такую как тип содержимого, дата и время, параметры безопасности и другие метаданные</a:t>
                      </a:r>
                      <a:endParaRPr lang="ru-RU" sz="1200" b="0" kern="1200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12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Content-Type: application/</a:t>
                      </a:r>
                      <a:r>
                        <a:rPr lang="en-US" sz="1200" b="0" kern="1200" dirty="0" err="1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json</a:t>
                      </a:r>
                      <a:endParaRPr lang="en-US" sz="1200" b="0" kern="1200" dirty="0" smtClean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9436040"/>
                  </a:ext>
                </a:extLst>
              </a:tr>
              <a:tr h="1351980">
                <a:tc>
                  <a:txBody>
                    <a:bodyPr/>
                    <a:lstStyle/>
                    <a:p>
                      <a:pPr marL="0" marR="0" lvl="0" indent="0" algn="l" defTabSz="912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dirty="0" smtClean="0">
                          <a:solidFill>
                            <a:srgbClr val="0000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Тело ответа (</a:t>
                      </a:r>
                      <a:r>
                        <a:rPr lang="en-US" sz="1200" dirty="0" smtClean="0">
                          <a:solidFill>
                            <a:srgbClr val="0000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Response Body):</a:t>
                      </a:r>
                    </a:p>
                    <a:p>
                      <a:pPr marL="0" marR="0" lvl="0" indent="0" algn="l" defTabSz="912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rgbClr val="000066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80" marR="68580" marT="34290" marB="3429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ru-RU" sz="12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Фактические данные или содержимое ответа, передаваемые от сервера клиенту.</a:t>
                      </a:r>
                    </a:p>
                    <a:p>
                      <a:pPr marL="0" algn="l" defTabSz="912996" rtl="0" eaLnBrk="1" latinLnBrk="0" hangingPunct="1"/>
                      <a:endParaRPr lang="ru-RU" sz="1200" b="0" kern="1200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ru-RU" sz="12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Например, HTML-страница, JSON-данные, изображение, файл и т. д.</a:t>
                      </a:r>
                    </a:p>
                    <a:p>
                      <a:pPr marL="0" algn="l" defTabSz="912996" rtl="0" eaLnBrk="1" latinLnBrk="0" hangingPunct="1"/>
                      <a:endParaRPr lang="ru-RU" sz="1200" b="0" kern="1200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340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29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40400"/>
            <a:ext cx="6488478" cy="602550"/>
          </a:xfrm>
        </p:spPr>
        <p:txBody>
          <a:bodyPr/>
          <a:lstStyle/>
          <a:p>
            <a:r>
              <a:rPr lang="ru-RU" sz="2100" b="1" dirty="0" smtClean="0"/>
              <a:t>Основные принципы </a:t>
            </a:r>
            <a:r>
              <a:rPr lang="en-US" sz="2100" b="1" dirty="0" smtClean="0"/>
              <a:t>HTTP </a:t>
            </a:r>
            <a:r>
              <a:rPr lang="ru-RU" sz="2100" b="1" dirty="0" smtClean="0"/>
              <a:t>запросов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ru-RU" sz="2100" b="1" dirty="0" smtClean="0">
                <a:solidFill>
                  <a:srgbClr val="8A0000"/>
                </a:solidFill>
              </a:rPr>
              <a:t>БИБЛИОТКА </a:t>
            </a:r>
            <a:r>
              <a:rPr lang="en-US" sz="2100" b="1" dirty="0" smtClean="0">
                <a:solidFill>
                  <a:srgbClr val="8A0000"/>
                </a:solidFill>
              </a:rPr>
              <a:t>REQUEST</a:t>
            </a:r>
            <a:endParaRPr lang="en-US" sz="2100" b="1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58417" y="971550"/>
            <a:ext cx="8627165" cy="371475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b="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API </a:t>
            </a:r>
            <a:r>
              <a:rPr lang="ru-RU" dirty="0">
                <a:solidFill>
                  <a:srgbClr val="333333"/>
                </a:solidFill>
                <a:highlight>
                  <a:srgbClr val="FFFFFF"/>
                </a:highlight>
              </a:rPr>
              <a:t>(</a:t>
            </a:r>
            <a:r>
              <a:rPr lang="ru-RU" dirty="0" err="1">
                <a:solidFill>
                  <a:srgbClr val="333333"/>
                </a:solidFill>
                <a:highlight>
                  <a:srgbClr val="FFFFFF"/>
                </a:highlight>
              </a:rPr>
              <a:t>Application</a:t>
            </a:r>
            <a:r>
              <a:rPr lang="ru-RU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333333"/>
                </a:solidFill>
                <a:highlight>
                  <a:srgbClr val="FFFFFF"/>
                </a:highlight>
              </a:rPr>
              <a:t>Programming</a:t>
            </a:r>
            <a:r>
              <a:rPr lang="ru-RU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333333"/>
                </a:solidFill>
                <a:highlight>
                  <a:srgbClr val="FFFFFF"/>
                </a:highlight>
              </a:rPr>
              <a:t>Interface</a:t>
            </a:r>
            <a:r>
              <a:rPr lang="ru-RU" dirty="0">
                <a:solidFill>
                  <a:srgbClr val="333333"/>
                </a:solidFill>
                <a:highlight>
                  <a:srgbClr val="FFFFFF"/>
                </a:highlight>
              </a:rPr>
              <a:t>) – </a:t>
            </a:r>
            <a:r>
              <a:rPr lang="ru-RU" b="0" dirty="0">
                <a:solidFill>
                  <a:srgbClr val="333333"/>
                </a:solidFill>
                <a:highlight>
                  <a:srgbClr val="FFFFFF"/>
                </a:highlight>
              </a:rPr>
              <a:t>это набор правил и протоколов, который позволяет разным программам взаимодействовать друг с другом. </a:t>
            </a:r>
            <a:endParaRPr lang="en-US" b="0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1"/>
            <a:endParaRPr lang="ru-RU" b="0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1"/>
            <a:r>
              <a:rPr lang="ru-RU" dirty="0"/>
              <a:t>Преимущества использования API</a:t>
            </a:r>
            <a:r>
              <a:rPr lang="ru-RU" b="0" dirty="0"/>
              <a:t>:</a:t>
            </a:r>
          </a:p>
          <a:p>
            <a:pPr marL="355600" lvl="1" indent="0">
              <a:buNone/>
            </a:pPr>
            <a:r>
              <a:rPr lang="en-US" b="0" dirty="0" smtClean="0"/>
              <a:t>	1. </a:t>
            </a:r>
            <a:r>
              <a:rPr lang="ru-RU" b="0" dirty="0" smtClean="0"/>
              <a:t>Интеграция </a:t>
            </a:r>
            <a:r>
              <a:rPr lang="ru-RU" b="0" dirty="0"/>
              <a:t>с внешними сервисами и </a:t>
            </a:r>
            <a:r>
              <a:rPr lang="ru-RU" b="0" dirty="0" smtClean="0"/>
              <a:t>приложениями</a:t>
            </a:r>
            <a:endParaRPr lang="ru-RU" b="0" dirty="0"/>
          </a:p>
          <a:p>
            <a:pPr marL="355600" lvl="1" indent="0">
              <a:buNone/>
            </a:pPr>
            <a:r>
              <a:rPr lang="en-US" b="0" dirty="0" smtClean="0"/>
              <a:t>	2. </a:t>
            </a:r>
            <a:r>
              <a:rPr lang="ru-RU" b="0" dirty="0" smtClean="0"/>
              <a:t>Экономия </a:t>
            </a:r>
            <a:r>
              <a:rPr lang="ru-RU" b="0" dirty="0"/>
              <a:t>времени и трудозатрат.</a:t>
            </a:r>
          </a:p>
          <a:p>
            <a:pPr marL="355600" lvl="1" indent="0">
              <a:buNone/>
            </a:pPr>
            <a:r>
              <a:rPr lang="en-US" b="0" dirty="0" smtClean="0"/>
              <a:t>	3. </a:t>
            </a:r>
            <a:r>
              <a:rPr lang="ru-RU" b="0" dirty="0" smtClean="0"/>
              <a:t>Масштабируемость</a:t>
            </a:r>
            <a:endParaRPr lang="ru-RU" b="0" dirty="0"/>
          </a:p>
          <a:p>
            <a:pPr marL="355600" lvl="1" indent="0">
              <a:buNone/>
            </a:pPr>
            <a:r>
              <a:rPr lang="en-US" b="0" dirty="0" smtClean="0"/>
              <a:t>	4. </a:t>
            </a:r>
            <a:r>
              <a:rPr lang="ru-RU" b="0" dirty="0" smtClean="0"/>
              <a:t>Возможность </a:t>
            </a:r>
            <a:r>
              <a:rPr lang="ru-RU" b="0" dirty="0"/>
              <a:t>повторного использования</a:t>
            </a:r>
          </a:p>
          <a:p>
            <a:pPr lvl="1"/>
            <a:endParaRPr lang="en-US" b="0" dirty="0" smtClean="0"/>
          </a:p>
          <a:p>
            <a:pPr lvl="1"/>
            <a:endParaRPr lang="en-US" b="0" dirty="0"/>
          </a:p>
          <a:p>
            <a:pPr lvl="1"/>
            <a:endParaRPr lang="en-US" b="0" dirty="0"/>
          </a:p>
          <a:p>
            <a:pPr lvl="1">
              <a:spcBef>
                <a:spcPts val="900"/>
              </a:spcBef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5351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40400"/>
            <a:ext cx="6488478" cy="602550"/>
          </a:xfrm>
        </p:spPr>
        <p:txBody>
          <a:bodyPr/>
          <a:lstStyle/>
          <a:p>
            <a:r>
              <a:rPr lang="ru-RU" sz="2100" b="1" dirty="0" smtClean="0"/>
              <a:t>Основные принципы </a:t>
            </a:r>
            <a:r>
              <a:rPr lang="en-US" sz="2100" b="1" dirty="0" smtClean="0"/>
              <a:t>HTTP </a:t>
            </a:r>
            <a:r>
              <a:rPr lang="ru-RU" sz="2100" b="1" dirty="0" smtClean="0"/>
              <a:t>запросов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ru-RU" sz="2100" b="1" dirty="0" smtClean="0">
                <a:solidFill>
                  <a:srgbClr val="8A0000"/>
                </a:solidFill>
              </a:rPr>
              <a:t>БИБЛИОТКА </a:t>
            </a:r>
            <a:r>
              <a:rPr lang="en-US" sz="2100" b="1" dirty="0" smtClean="0">
                <a:solidFill>
                  <a:srgbClr val="8A0000"/>
                </a:solidFill>
              </a:rPr>
              <a:t>REQUEST</a:t>
            </a:r>
            <a:endParaRPr lang="en-US" sz="2100" b="1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58417" y="971550"/>
            <a:ext cx="8627165" cy="371475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b="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API </a:t>
            </a:r>
            <a:r>
              <a:rPr lang="ru-RU" dirty="0">
                <a:solidFill>
                  <a:srgbClr val="333333"/>
                </a:solidFill>
                <a:highlight>
                  <a:srgbClr val="FFFFFF"/>
                </a:highlight>
              </a:rPr>
              <a:t>(</a:t>
            </a:r>
            <a:r>
              <a:rPr lang="ru-RU" dirty="0" err="1">
                <a:solidFill>
                  <a:srgbClr val="333333"/>
                </a:solidFill>
                <a:highlight>
                  <a:srgbClr val="FFFFFF"/>
                </a:highlight>
              </a:rPr>
              <a:t>Application</a:t>
            </a:r>
            <a:r>
              <a:rPr lang="ru-RU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333333"/>
                </a:solidFill>
                <a:highlight>
                  <a:srgbClr val="FFFFFF"/>
                </a:highlight>
              </a:rPr>
              <a:t>Programming</a:t>
            </a:r>
            <a:r>
              <a:rPr lang="ru-RU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333333"/>
                </a:solidFill>
                <a:highlight>
                  <a:srgbClr val="FFFFFF"/>
                </a:highlight>
              </a:rPr>
              <a:t>Interface</a:t>
            </a:r>
            <a:r>
              <a:rPr lang="ru-RU" dirty="0">
                <a:solidFill>
                  <a:srgbClr val="333333"/>
                </a:solidFill>
                <a:highlight>
                  <a:srgbClr val="FFFFFF"/>
                </a:highlight>
              </a:rPr>
              <a:t>) – </a:t>
            </a:r>
            <a:r>
              <a:rPr lang="ru-RU" b="0" dirty="0">
                <a:solidFill>
                  <a:srgbClr val="333333"/>
                </a:solidFill>
                <a:highlight>
                  <a:srgbClr val="FFFFFF"/>
                </a:highlight>
              </a:rPr>
              <a:t>это набор правил и протоколов, который позволяет разным программам взаимодействовать друг с другом. </a:t>
            </a:r>
            <a:endParaRPr lang="en-US" b="0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1"/>
            <a:endParaRPr lang="ru-RU" b="0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1"/>
            <a:r>
              <a:rPr lang="ru-RU" dirty="0"/>
              <a:t>Преимущества использования API</a:t>
            </a:r>
            <a:r>
              <a:rPr lang="ru-RU" b="0" dirty="0"/>
              <a:t>:</a:t>
            </a:r>
          </a:p>
          <a:p>
            <a:pPr marL="355600" lvl="1" indent="0">
              <a:buNone/>
            </a:pPr>
            <a:r>
              <a:rPr lang="en-US" b="0" dirty="0" smtClean="0"/>
              <a:t>	1. </a:t>
            </a:r>
            <a:r>
              <a:rPr lang="ru-RU" b="0" dirty="0" smtClean="0"/>
              <a:t>Интеграция </a:t>
            </a:r>
            <a:r>
              <a:rPr lang="ru-RU" b="0" dirty="0"/>
              <a:t>с внешними сервисами и </a:t>
            </a:r>
            <a:r>
              <a:rPr lang="ru-RU" b="0" dirty="0" smtClean="0"/>
              <a:t>приложениями</a:t>
            </a:r>
            <a:endParaRPr lang="ru-RU" b="0" dirty="0"/>
          </a:p>
          <a:p>
            <a:pPr marL="355600" lvl="1" indent="0">
              <a:buNone/>
            </a:pPr>
            <a:r>
              <a:rPr lang="en-US" b="0" dirty="0" smtClean="0"/>
              <a:t>	2. </a:t>
            </a:r>
            <a:r>
              <a:rPr lang="ru-RU" b="0" dirty="0" smtClean="0"/>
              <a:t>Экономия </a:t>
            </a:r>
            <a:r>
              <a:rPr lang="ru-RU" b="0" dirty="0"/>
              <a:t>времени и трудозатрат.</a:t>
            </a:r>
          </a:p>
          <a:p>
            <a:pPr marL="355600" lvl="1" indent="0">
              <a:buNone/>
            </a:pPr>
            <a:r>
              <a:rPr lang="en-US" b="0" dirty="0" smtClean="0"/>
              <a:t>	3. </a:t>
            </a:r>
            <a:r>
              <a:rPr lang="ru-RU" b="0" dirty="0" smtClean="0"/>
              <a:t>Масштабируемость</a:t>
            </a:r>
            <a:endParaRPr lang="ru-RU" b="0" dirty="0"/>
          </a:p>
          <a:p>
            <a:pPr marL="355600" lvl="1" indent="0">
              <a:buNone/>
            </a:pPr>
            <a:r>
              <a:rPr lang="en-US" b="0" dirty="0" smtClean="0"/>
              <a:t>	4. </a:t>
            </a:r>
            <a:r>
              <a:rPr lang="ru-RU" b="0" dirty="0" smtClean="0"/>
              <a:t>Возможность </a:t>
            </a:r>
            <a:r>
              <a:rPr lang="ru-RU" b="0" dirty="0"/>
              <a:t>повторного использования</a:t>
            </a:r>
          </a:p>
          <a:p>
            <a:pPr lvl="1"/>
            <a:endParaRPr lang="en-US" b="0" dirty="0" smtClean="0"/>
          </a:p>
          <a:p>
            <a:pPr lvl="1"/>
            <a:endParaRPr lang="en-US" b="0" dirty="0"/>
          </a:p>
          <a:p>
            <a:pPr lvl="1"/>
            <a:endParaRPr lang="en-US" b="0" dirty="0"/>
          </a:p>
          <a:p>
            <a:pPr lvl="1">
              <a:spcBef>
                <a:spcPts val="900"/>
              </a:spcBef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174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40400"/>
            <a:ext cx="6488478" cy="602550"/>
          </a:xfrm>
        </p:spPr>
        <p:txBody>
          <a:bodyPr/>
          <a:lstStyle/>
          <a:p>
            <a:r>
              <a:rPr lang="ru-RU" sz="2100" b="1" dirty="0" smtClean="0"/>
              <a:t>Основные принципы </a:t>
            </a:r>
            <a:r>
              <a:rPr lang="en-US" sz="2100" b="1" dirty="0" smtClean="0"/>
              <a:t>HTTP </a:t>
            </a:r>
            <a:r>
              <a:rPr lang="ru-RU" sz="2100" b="1" dirty="0" smtClean="0"/>
              <a:t>запросов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ru-RU" sz="2100" b="1" dirty="0" smtClean="0">
                <a:solidFill>
                  <a:srgbClr val="8A0000"/>
                </a:solidFill>
              </a:rPr>
              <a:t>БИБЛИОТКА </a:t>
            </a:r>
            <a:r>
              <a:rPr lang="en-US" sz="2100" b="1" dirty="0" smtClean="0">
                <a:solidFill>
                  <a:srgbClr val="8A0000"/>
                </a:solidFill>
              </a:rPr>
              <a:t>REQUEST</a:t>
            </a:r>
            <a:endParaRPr lang="en-US" sz="2100" b="1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58417" y="971550"/>
            <a:ext cx="8627165" cy="37147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dirty="0" err="1">
                <a:solidFill>
                  <a:srgbClr val="333333"/>
                </a:solidFill>
                <a:highlight>
                  <a:srgbClr val="FFFFFF"/>
                </a:highlight>
              </a:rPr>
              <a:t>Эндпоинты</a:t>
            </a:r>
            <a:r>
              <a:rPr lang="ru-RU" dirty="0">
                <a:solidFill>
                  <a:srgbClr val="333333"/>
                </a:solidFill>
                <a:highlight>
                  <a:srgbClr val="FFFFFF"/>
                </a:highlight>
              </a:rPr>
              <a:t> (</a:t>
            </a:r>
            <a:r>
              <a:rPr lang="ru-RU" dirty="0" err="1">
                <a:solidFill>
                  <a:srgbClr val="333333"/>
                </a:solidFill>
                <a:highlight>
                  <a:srgbClr val="FFFFFF"/>
                </a:highlight>
              </a:rPr>
              <a:t>Endpoints</a:t>
            </a:r>
            <a:r>
              <a:rPr lang="ru-RU" dirty="0">
                <a:solidFill>
                  <a:srgbClr val="333333"/>
                </a:solidFill>
                <a:highlight>
                  <a:srgbClr val="FFFFFF"/>
                </a:highlight>
              </a:rPr>
              <a:t>): </a:t>
            </a:r>
            <a:r>
              <a:rPr lang="ru-RU" b="0" dirty="0">
                <a:solidFill>
                  <a:srgbClr val="333333"/>
                </a:solidFill>
                <a:highlight>
                  <a:srgbClr val="FFFFFF"/>
                </a:highlight>
              </a:rPr>
              <a:t>URL-адреса, по которым можно отправлять запросы к API для выполнения определенных действий или получения данных.</a:t>
            </a:r>
          </a:p>
          <a:p>
            <a:pPr lvl="1"/>
            <a:r>
              <a:rPr lang="ru-RU" dirty="0">
                <a:solidFill>
                  <a:srgbClr val="333333"/>
                </a:solidFill>
                <a:highlight>
                  <a:srgbClr val="FFFFFF"/>
                </a:highlight>
              </a:rPr>
              <a:t>Методы HTTP: </a:t>
            </a:r>
            <a:r>
              <a:rPr lang="ru-RU" b="0" dirty="0">
                <a:solidFill>
                  <a:srgbClr val="333333"/>
                </a:solidFill>
                <a:highlight>
                  <a:srgbClr val="FFFFFF"/>
                </a:highlight>
              </a:rPr>
              <a:t>Определяют тип действия, выполняемого над ресурсом при запросе к API (GET, POST, PUT, DELETE и т. д.).</a:t>
            </a:r>
          </a:p>
          <a:p>
            <a:pPr lvl="1"/>
            <a:r>
              <a:rPr lang="ru-RU" dirty="0">
                <a:solidFill>
                  <a:srgbClr val="333333"/>
                </a:solidFill>
                <a:highlight>
                  <a:srgbClr val="FFFFFF"/>
                </a:highlight>
              </a:rPr>
              <a:t>Форматы данных: </a:t>
            </a:r>
            <a:r>
              <a:rPr lang="ru-RU" b="0" dirty="0">
                <a:solidFill>
                  <a:srgbClr val="333333"/>
                </a:solidFill>
                <a:highlight>
                  <a:srgbClr val="FFFFFF"/>
                </a:highlight>
              </a:rPr>
              <a:t>Обычно API возвращает данные в определенных форматах, таких как JSON, XML, текст и т. д</a:t>
            </a:r>
            <a:r>
              <a:rPr lang="ru-RU" b="0" dirty="0" smtClean="0">
                <a:solidFill>
                  <a:srgbClr val="333333"/>
                </a:solidFill>
                <a:highlight>
                  <a:srgbClr val="FFFFFF"/>
                </a:highlight>
              </a:rPr>
              <a:t>.</a:t>
            </a:r>
            <a:endParaRPr lang="en-US" b="0" dirty="0" smtClean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1"/>
            <a:r>
              <a:rPr lang="ru-RU" dirty="0" smtClean="0">
                <a:solidFill>
                  <a:srgbClr val="333333"/>
                </a:solidFill>
                <a:highlight>
                  <a:srgbClr val="FFFFFF"/>
                </a:highlight>
              </a:rPr>
              <a:t>Документация</a:t>
            </a:r>
            <a:r>
              <a:rPr lang="en-US" dirty="0" smtClean="0">
                <a:solidFill>
                  <a:srgbClr val="333333"/>
                </a:solidFill>
                <a:highlight>
                  <a:srgbClr val="FFFFFF"/>
                </a:highlight>
              </a:rPr>
              <a:t>: </a:t>
            </a:r>
            <a:r>
              <a:rPr lang="ru-RU" b="0" dirty="0" smtClean="0">
                <a:solidFill>
                  <a:srgbClr val="333333"/>
                </a:solidFill>
                <a:highlight>
                  <a:srgbClr val="FFFFFF"/>
                </a:highlight>
              </a:rPr>
              <a:t>Обычно </a:t>
            </a:r>
            <a:r>
              <a:rPr lang="en-US" b="0" dirty="0" smtClean="0">
                <a:solidFill>
                  <a:srgbClr val="333333"/>
                </a:solidFill>
                <a:highlight>
                  <a:srgbClr val="FFFFFF"/>
                </a:highlight>
              </a:rPr>
              <a:t>API </a:t>
            </a:r>
            <a:r>
              <a:rPr lang="ru-RU" b="0" dirty="0" smtClean="0">
                <a:solidFill>
                  <a:srgbClr val="333333"/>
                </a:solidFill>
                <a:highlight>
                  <a:srgbClr val="FFFFFF"/>
                </a:highlight>
              </a:rPr>
              <a:t>хорошо документируются, если этого не делать, то пользователь будет посылать неправильные запросы</a:t>
            </a:r>
            <a:endParaRPr lang="ru-RU" b="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1"/>
            <a:endParaRPr lang="ru-RU" b="0" dirty="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lvl="1"/>
            <a:endParaRPr lang="en-US" b="0" dirty="0" smtClean="0"/>
          </a:p>
          <a:p>
            <a:pPr lvl="1"/>
            <a:endParaRPr lang="en-US" b="0" dirty="0"/>
          </a:p>
          <a:p>
            <a:pPr lvl="1"/>
            <a:endParaRPr lang="en-US" b="0" dirty="0"/>
          </a:p>
          <a:p>
            <a:pPr lvl="1">
              <a:spcBef>
                <a:spcPts val="900"/>
              </a:spcBef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889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40400"/>
            <a:ext cx="6755178" cy="602550"/>
          </a:xfrm>
        </p:spPr>
        <p:txBody>
          <a:bodyPr/>
          <a:lstStyle/>
          <a:p>
            <a:r>
              <a:rPr lang="ru-RU" sz="2100" dirty="0"/>
              <a:t>загрузка </a:t>
            </a:r>
            <a:r>
              <a:rPr lang="en-US" sz="2100" dirty="0"/>
              <a:t>WEB</a:t>
            </a:r>
            <a:r>
              <a:rPr lang="ru-RU" sz="2100" dirty="0"/>
              <a:t>-страниц</a:t>
            </a:r>
            <a:br>
              <a:rPr lang="ru-RU" sz="2100" dirty="0"/>
            </a:br>
            <a:r>
              <a:rPr lang="en-US" sz="2100" dirty="0" err="1">
                <a:solidFill>
                  <a:srgbClr val="8A0000"/>
                </a:solidFill>
              </a:rPr>
              <a:t>Requests.get</a:t>
            </a:r>
            <a:r>
              <a:rPr lang="en-US" sz="2100" dirty="0">
                <a:solidFill>
                  <a:srgbClr val="8A0000"/>
                </a:solidFill>
              </a:rPr>
              <a:t>()</a:t>
            </a:r>
            <a:r>
              <a:rPr lang="ru-RU" sz="2100" dirty="0">
                <a:solidFill>
                  <a:srgbClr val="8A0000"/>
                </a:solidFill>
              </a:rPr>
              <a:t>, выброс исключений</a:t>
            </a:r>
            <a:endParaRPr lang="en-US" sz="2100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576469" y="971550"/>
            <a:ext cx="8004313" cy="51435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2250" b="0" dirty="0"/>
              <a:t>В </a:t>
            </a:r>
            <a:r>
              <a:rPr lang="en-US" sz="2250" b="0" dirty="0"/>
              <a:t>Python IDLE Shell </a:t>
            </a:r>
            <a:r>
              <a:rPr lang="ru-RU" sz="2250" b="0" dirty="0"/>
              <a:t>введите код</a:t>
            </a:r>
            <a:r>
              <a:rPr lang="en-US" sz="2250" b="0" dirty="0"/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9" y="1543050"/>
            <a:ext cx="8004313" cy="1807745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576469" y="3543300"/>
            <a:ext cx="8004313" cy="1106906"/>
          </a:xfrm>
          <a:prstGeom prst="rect">
            <a:avLst/>
          </a:prstGeom>
        </p:spPr>
        <p:txBody>
          <a:bodyPr>
            <a:no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2250" b="0" dirty="0"/>
              <a:t>Метод </a:t>
            </a:r>
            <a:r>
              <a:rPr lang="en-US" sz="2250" b="0" dirty="0" err="1">
                <a:solidFill>
                  <a:srgbClr val="002060"/>
                </a:solidFill>
              </a:rPr>
              <a:t>raise_for_status</a:t>
            </a:r>
            <a:r>
              <a:rPr lang="en-US" sz="2250" b="0" dirty="0">
                <a:solidFill>
                  <a:srgbClr val="002060"/>
                </a:solidFill>
              </a:rPr>
              <a:t>()</a:t>
            </a:r>
            <a:r>
              <a:rPr lang="en-US" sz="2250" b="0" dirty="0"/>
              <a:t> </a:t>
            </a:r>
            <a:r>
              <a:rPr lang="ru-RU" sz="2250" b="0" dirty="0"/>
              <a:t>объекта </a:t>
            </a:r>
            <a:r>
              <a:rPr lang="en-GB" sz="2250" b="0" dirty="0">
                <a:solidFill>
                  <a:srgbClr val="002060"/>
                </a:solidFill>
              </a:rPr>
              <a:t>res</a:t>
            </a:r>
            <a:r>
              <a:rPr lang="ru-RU" sz="2250" b="0" dirty="0"/>
              <a:t> генерирует исключение </a:t>
            </a:r>
            <a:r>
              <a:rPr lang="en-US" sz="2250" b="0" dirty="0" err="1">
                <a:solidFill>
                  <a:srgbClr val="002060"/>
                </a:solidFill>
              </a:rPr>
              <a:t>HTTPError</a:t>
            </a:r>
            <a:r>
              <a:rPr lang="ru-RU" sz="2250" b="0" dirty="0"/>
              <a:t>, если считывание страницы не было удачным</a:t>
            </a:r>
            <a:endParaRPr lang="en-US" sz="2250" b="0" dirty="0"/>
          </a:p>
        </p:txBody>
      </p:sp>
    </p:spTree>
    <p:extLst>
      <p:ext uri="{BB962C8B-B14F-4D97-AF65-F5344CB8AC3E}">
        <p14:creationId xmlns:p14="http://schemas.microsoft.com/office/powerpoint/2010/main" val="395076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574" y="140400"/>
            <a:ext cx="6761804" cy="602550"/>
          </a:xfrm>
        </p:spPr>
        <p:txBody>
          <a:bodyPr/>
          <a:lstStyle/>
          <a:p>
            <a:r>
              <a:rPr lang="ru-RU" sz="2100" dirty="0"/>
              <a:t>Исключения при загрузке из </a:t>
            </a:r>
            <a:r>
              <a:rPr lang="en-US" sz="2100" dirty="0"/>
              <a:t>WEB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en-US" sz="2100" dirty="0" err="1">
                <a:solidFill>
                  <a:srgbClr val="8A0000"/>
                </a:solidFill>
              </a:rPr>
              <a:t>Requests.Get</a:t>
            </a:r>
            <a:r>
              <a:rPr lang="en-US" sz="2100" dirty="0">
                <a:solidFill>
                  <a:srgbClr val="8A0000"/>
                </a:solidFill>
              </a:rPr>
              <a:t>()</a:t>
            </a:r>
            <a:r>
              <a:rPr lang="ru-RU" sz="2100" dirty="0">
                <a:solidFill>
                  <a:srgbClr val="8A0000"/>
                </a:solidFill>
              </a:rPr>
              <a:t>, проверка исключений</a:t>
            </a:r>
            <a:endParaRPr lang="en-US" sz="2100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563217" y="971550"/>
            <a:ext cx="7944679" cy="51435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2250" b="0" dirty="0"/>
              <a:t>В </a:t>
            </a:r>
            <a:r>
              <a:rPr lang="en-US" sz="2250" b="0" dirty="0"/>
              <a:t>Python IDLE Shell </a:t>
            </a:r>
            <a:r>
              <a:rPr lang="ru-RU" sz="2250" b="0" dirty="0"/>
              <a:t>введите код</a:t>
            </a:r>
            <a:r>
              <a:rPr lang="en-US" sz="2250" b="0" dirty="0"/>
              <a:t>: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152400" y="3429000"/>
            <a:ext cx="7677150" cy="12573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sz="2250" b="0" dirty="0"/>
              <a:t>Целесообразно обрабатывать возможные исключения после вызова метода </a:t>
            </a:r>
            <a:r>
              <a:rPr lang="en-US" sz="2250" b="0" dirty="0" err="1">
                <a:solidFill>
                  <a:srgbClr val="002060"/>
                </a:solidFill>
              </a:rPr>
              <a:t>raise_for_status</a:t>
            </a:r>
            <a:r>
              <a:rPr lang="en-US" sz="2250" b="0" dirty="0">
                <a:solidFill>
                  <a:srgbClr val="002060"/>
                </a:solidFill>
              </a:rPr>
              <a:t>()</a:t>
            </a:r>
            <a:r>
              <a:rPr lang="ru-RU" sz="2250" b="0" dirty="0"/>
              <a:t>, который следует сразу же за чтением </a:t>
            </a:r>
            <a:r>
              <a:rPr lang="en-US" sz="2250" b="0" dirty="0"/>
              <a:t>web-</a:t>
            </a:r>
            <a:r>
              <a:rPr lang="ru-RU" sz="2250" b="0" dirty="0"/>
              <a:t>страницы с помощью вызова </a:t>
            </a:r>
            <a:r>
              <a:rPr lang="en-US" sz="2250" b="0" dirty="0" err="1">
                <a:solidFill>
                  <a:srgbClr val="002060"/>
                </a:solidFill>
              </a:rPr>
              <a:t>requets.get</a:t>
            </a:r>
            <a:r>
              <a:rPr lang="en-US" sz="2250" b="0" dirty="0">
                <a:solidFill>
                  <a:srgbClr val="002060"/>
                </a:solidFill>
              </a:rPr>
              <a:t>() </a:t>
            </a:r>
            <a:r>
              <a:rPr lang="en-US" sz="2325" b="0" dirty="0"/>
              <a:t>– </a:t>
            </a:r>
            <a:r>
              <a:rPr lang="ru-RU" sz="2325" b="0" dirty="0"/>
              <a:t>см. пример в </a:t>
            </a:r>
            <a:r>
              <a:rPr lang="en-US" sz="2325" b="0" dirty="0" err="1">
                <a:solidFill>
                  <a:srgbClr val="002060"/>
                </a:solidFill>
              </a:rPr>
              <a:t>many_exc_demo.py</a:t>
            </a:r>
            <a:endParaRPr lang="en-US" sz="2325" b="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17" y="1404730"/>
            <a:ext cx="8097079" cy="202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8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078" y="140400"/>
            <a:ext cx="6735300" cy="602550"/>
          </a:xfrm>
        </p:spPr>
        <p:txBody>
          <a:bodyPr/>
          <a:lstStyle/>
          <a:p>
            <a:r>
              <a:rPr lang="ru-RU" sz="2100" b="1" dirty="0"/>
              <a:t>Интересные числа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ru-RU" sz="2100" b="1" dirty="0">
                <a:solidFill>
                  <a:srgbClr val="8A0000"/>
                </a:solidFill>
              </a:rPr>
              <a:t>Практическое задание</a:t>
            </a:r>
            <a:endParaRPr lang="en-US" sz="2100" b="1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351183" y="742950"/>
            <a:ext cx="8488017" cy="3886200"/>
          </a:xfrm>
          <a:prstGeom prst="rect">
            <a:avLst/>
          </a:prstGeom>
        </p:spPr>
        <p:txBody>
          <a:bodyPr>
            <a:no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900"/>
              </a:spcBef>
            </a:pPr>
            <a:r>
              <a:rPr lang="en-US" sz="1800" b="0" dirty="0"/>
              <a:t>C</a:t>
            </a:r>
            <a:r>
              <a:rPr lang="ru-RU" sz="1800" b="0" dirty="0"/>
              <a:t> клавиатуры в список вводятся целые числа</a:t>
            </a:r>
            <a:endParaRPr lang="en-US" sz="1800" b="0" dirty="0"/>
          </a:p>
          <a:p>
            <a:pPr lvl="1">
              <a:spcBef>
                <a:spcPts val="900"/>
              </a:spcBef>
            </a:pPr>
            <a:r>
              <a:rPr lang="ru-RU" sz="1800" b="0" dirty="0"/>
              <a:t>Для каждого числа:</a:t>
            </a:r>
          </a:p>
          <a:p>
            <a:pPr lvl="2"/>
            <a:r>
              <a:rPr lang="ru-RU" sz="1800" b="0" dirty="0"/>
              <a:t>Узнайте, существует ли интересный математический факт об этом числе</a:t>
            </a:r>
          </a:p>
          <a:p>
            <a:pPr lvl="2"/>
            <a:r>
              <a:rPr lang="ru-RU" sz="1800" b="0" dirty="0"/>
              <a:t>Выведите </a:t>
            </a:r>
            <a:r>
              <a:rPr lang="ru-RU" sz="1800" b="0" dirty="0" err="1">
                <a:solidFill>
                  <a:srgbClr val="002060"/>
                </a:solidFill>
              </a:rPr>
              <a:t>Interesting</a:t>
            </a:r>
            <a:r>
              <a:rPr lang="ru-RU" sz="1800" b="0" dirty="0"/>
              <a:t>, если для числа существует интересный факт, иначе – </a:t>
            </a:r>
            <a:r>
              <a:rPr lang="ru-RU" sz="1800" b="0" dirty="0" err="1">
                <a:solidFill>
                  <a:srgbClr val="002060"/>
                </a:solidFill>
              </a:rPr>
              <a:t>Boring</a:t>
            </a:r>
            <a:endParaRPr lang="ru-RU" sz="1800" b="0" dirty="0">
              <a:solidFill>
                <a:srgbClr val="002060"/>
              </a:solidFill>
            </a:endParaRPr>
          </a:p>
          <a:p>
            <a:pPr lvl="2"/>
            <a:r>
              <a:rPr lang="ru-RU" sz="1800" b="0" dirty="0"/>
              <a:t>Информация о числах выводится в том же порядке как они вводились</a:t>
            </a:r>
          </a:p>
          <a:p>
            <a:pPr lvl="1">
              <a:spcBef>
                <a:spcPts val="900"/>
              </a:spcBef>
            </a:pPr>
            <a:r>
              <a:rPr lang="ru-RU" sz="1800" b="0" dirty="0"/>
              <a:t>Используем </a:t>
            </a:r>
            <a:r>
              <a:rPr lang="en-US" sz="1800" b="0" dirty="0">
                <a:solidFill>
                  <a:srgbClr val="002060"/>
                </a:solidFill>
              </a:rPr>
              <a:t>WEB </a:t>
            </a:r>
            <a:r>
              <a:rPr lang="ru-RU" sz="1800" b="0" dirty="0">
                <a:solidFill>
                  <a:srgbClr val="002060"/>
                </a:solidFill>
              </a:rPr>
              <a:t>API </a:t>
            </a:r>
            <a:r>
              <a:rPr lang="ru-RU" sz="1800" b="0" dirty="0"/>
              <a:t>сайта </a:t>
            </a:r>
            <a:r>
              <a:rPr lang="en-US" sz="1800" b="0" dirty="0">
                <a:hlinkClick r:id="rId2"/>
              </a:rPr>
              <a:t>www.</a:t>
            </a:r>
            <a:r>
              <a:rPr lang="ru-RU" sz="1800" b="0" dirty="0">
                <a:hlinkClick r:id="rId2"/>
              </a:rPr>
              <a:t>numbersapi.com</a:t>
            </a:r>
            <a:endParaRPr lang="ru-RU" sz="1800" b="0" dirty="0"/>
          </a:p>
          <a:p>
            <a:pPr lvl="1">
              <a:spcBef>
                <a:spcPts val="900"/>
              </a:spcBef>
            </a:pPr>
            <a:r>
              <a:rPr lang="ru-RU" sz="1800" b="0" dirty="0"/>
              <a:t>Формат запроса:</a:t>
            </a:r>
          </a:p>
          <a:p>
            <a:pPr marL="533400" lvl="2" indent="0">
              <a:spcBef>
                <a:spcPts val="450"/>
              </a:spcBef>
              <a:buNone/>
            </a:pPr>
            <a:r>
              <a:rPr lang="en-US" sz="1800" b="0" dirty="0">
                <a:hlinkClick r:id="rId3"/>
              </a:rPr>
              <a:t>http://numbersapi.com/&lt;num&gt;/math?json=true</a:t>
            </a:r>
            <a:endParaRPr lang="en-US" sz="1800" b="0" dirty="0"/>
          </a:p>
          <a:p>
            <a:pPr marL="533400" lvl="2" indent="0">
              <a:spcBef>
                <a:spcPts val="450"/>
              </a:spcBef>
              <a:buNone/>
            </a:pPr>
            <a:r>
              <a:rPr lang="ru-RU" sz="1800" b="0" dirty="0"/>
              <a:t>где </a:t>
            </a:r>
            <a:r>
              <a:rPr lang="en-US" sz="1800" b="0" dirty="0">
                <a:solidFill>
                  <a:srgbClr val="002060"/>
                </a:solidFill>
              </a:rPr>
              <a:t>&lt;</a:t>
            </a:r>
            <a:r>
              <a:rPr lang="en-US" sz="1800" b="0" dirty="0" err="1">
                <a:solidFill>
                  <a:srgbClr val="002060"/>
                </a:solidFill>
              </a:rPr>
              <a:t>num</a:t>
            </a:r>
            <a:r>
              <a:rPr lang="en-US" sz="1800" b="0" dirty="0">
                <a:solidFill>
                  <a:srgbClr val="002060"/>
                </a:solidFill>
              </a:rPr>
              <a:t>&gt;</a:t>
            </a:r>
            <a:r>
              <a:rPr lang="ru-RU" sz="1800" b="0" dirty="0"/>
              <a:t> – проверяемое число</a:t>
            </a:r>
          </a:p>
        </p:txBody>
      </p:sp>
    </p:spTree>
    <p:extLst>
      <p:ext uri="{BB962C8B-B14F-4D97-AF65-F5344CB8AC3E}">
        <p14:creationId xmlns:p14="http://schemas.microsoft.com/office/powerpoint/2010/main" val="407426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10817" y="951570"/>
            <a:ext cx="3540981" cy="3857652"/>
          </a:xfrm>
        </p:spPr>
        <p:txBody>
          <a:bodyPr>
            <a:normAutofit/>
          </a:bodyPr>
          <a:lstStyle/>
          <a:p>
            <a:pPr marL="0" indent="0" algn="l"/>
            <a:r>
              <a:rPr lang="ru-RU" sz="1800" dirty="0"/>
              <a:t>Пример введённых чисел:</a:t>
            </a:r>
          </a:p>
          <a:p>
            <a:pPr marL="0" indent="0" algn="l"/>
            <a:r>
              <a:rPr lang="ru-RU" sz="1800" dirty="0">
                <a:solidFill>
                  <a:srgbClr val="002060"/>
                </a:solidFill>
              </a:rPr>
              <a:t>31</a:t>
            </a:r>
          </a:p>
          <a:p>
            <a:pPr marL="0" indent="0" algn="l"/>
            <a:r>
              <a:rPr lang="ru-RU" sz="1800" dirty="0">
                <a:solidFill>
                  <a:srgbClr val="002060"/>
                </a:solidFill>
              </a:rPr>
              <a:t>999</a:t>
            </a:r>
          </a:p>
          <a:p>
            <a:pPr marL="0" indent="0" algn="l"/>
            <a:r>
              <a:rPr lang="ru-RU" sz="1800" dirty="0">
                <a:solidFill>
                  <a:srgbClr val="002060"/>
                </a:solidFill>
              </a:rPr>
              <a:t>1024</a:t>
            </a:r>
          </a:p>
          <a:p>
            <a:pPr marL="0" indent="0" algn="l"/>
            <a:r>
              <a:rPr lang="ru-RU" sz="1800" dirty="0">
                <a:solidFill>
                  <a:srgbClr val="002060"/>
                </a:solidFill>
              </a:rPr>
              <a:t>502</a:t>
            </a:r>
          </a:p>
          <a:p>
            <a:pPr marL="0" indent="0" algn="l"/>
            <a:endParaRPr lang="ru-RU" sz="1800" dirty="0"/>
          </a:p>
          <a:p>
            <a:pPr marL="0" indent="0" algn="l"/>
            <a:r>
              <a:rPr lang="ru-RU" sz="1800" dirty="0"/>
              <a:t>Пример вывода программы:</a:t>
            </a:r>
          </a:p>
          <a:p>
            <a:pPr marL="0" indent="0" algn="l"/>
            <a:r>
              <a:rPr lang="en-US" sz="1800" dirty="0">
                <a:solidFill>
                  <a:srgbClr val="002060"/>
                </a:solidFill>
              </a:rPr>
              <a:t>Interesting</a:t>
            </a:r>
          </a:p>
          <a:p>
            <a:pPr marL="0" indent="0" algn="l"/>
            <a:r>
              <a:rPr lang="en-US" sz="1800" dirty="0">
                <a:solidFill>
                  <a:srgbClr val="002060"/>
                </a:solidFill>
              </a:rPr>
              <a:t>Boring</a:t>
            </a:r>
          </a:p>
          <a:p>
            <a:pPr marL="0" indent="0" algn="l"/>
            <a:r>
              <a:rPr lang="en-US" sz="1800" dirty="0">
                <a:solidFill>
                  <a:srgbClr val="002060"/>
                </a:solidFill>
              </a:rPr>
              <a:t>Interesting</a:t>
            </a:r>
          </a:p>
          <a:p>
            <a:pPr marL="0" indent="0" algn="l"/>
            <a:r>
              <a:rPr lang="en-US" sz="1800" dirty="0">
                <a:solidFill>
                  <a:srgbClr val="002060"/>
                </a:solidFill>
              </a:rPr>
              <a:t>Boring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0817" y="140400"/>
            <a:ext cx="7563561" cy="602550"/>
          </a:xfrm>
        </p:spPr>
        <p:txBody>
          <a:bodyPr/>
          <a:lstStyle/>
          <a:p>
            <a:r>
              <a:rPr lang="ru-RU" sz="2100" dirty="0"/>
              <a:t>Интересные числа</a:t>
            </a:r>
            <a:br>
              <a:rPr lang="ru-RU" sz="2100" dirty="0"/>
            </a:br>
            <a:r>
              <a:rPr lang="ru-RU" sz="2100" dirty="0">
                <a:solidFill>
                  <a:srgbClr val="8A0000"/>
                </a:solidFill>
              </a:rPr>
              <a:t>Примеры</a:t>
            </a:r>
            <a:endParaRPr lang="en-US" sz="2100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286250" y="957693"/>
            <a:ext cx="4195141" cy="3857652"/>
          </a:xfrm>
        </p:spPr>
        <p:txBody>
          <a:bodyPr>
            <a:normAutofit/>
          </a:bodyPr>
          <a:lstStyle/>
          <a:p>
            <a:pPr marL="0" indent="0" algn="l"/>
            <a:r>
              <a:rPr lang="ru-RU" sz="2100" dirty="0"/>
              <a:t>Примеры запросов:</a:t>
            </a:r>
          </a:p>
          <a:p>
            <a:pPr marL="0" indent="0" algn="l"/>
            <a:endParaRPr lang="ru-RU" sz="2100" dirty="0"/>
          </a:p>
          <a:p>
            <a:pPr marL="0" indent="0" algn="l"/>
            <a:r>
              <a:rPr lang="ru-RU" sz="2100" dirty="0"/>
              <a:t>По интересному числу:</a:t>
            </a:r>
          </a:p>
          <a:p>
            <a:pPr marL="0" indent="0" algn="l"/>
            <a:r>
              <a:rPr lang="en-US" sz="2100" b="0" dirty="0">
                <a:hlinkClick r:id="rId2"/>
              </a:rPr>
              <a:t>http://numbersapi.com/7/math?json=true</a:t>
            </a:r>
            <a:endParaRPr lang="ru-RU" sz="2100" dirty="0"/>
          </a:p>
          <a:p>
            <a:pPr marL="0" indent="0" algn="l"/>
            <a:endParaRPr lang="ru-RU" sz="2100" dirty="0"/>
          </a:p>
          <a:p>
            <a:pPr marL="0" indent="0" algn="l"/>
            <a:r>
              <a:rPr lang="ru-RU" sz="2100" dirty="0"/>
              <a:t>По скучному числу:</a:t>
            </a:r>
          </a:p>
          <a:p>
            <a:pPr marL="0" indent="0" algn="l"/>
            <a:r>
              <a:rPr lang="en-US" sz="2100" b="0" dirty="0">
                <a:hlinkClick r:id="rId3"/>
              </a:rPr>
              <a:t>http://numbersapi.com/999/math?json=true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40788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672" y="213075"/>
            <a:ext cx="6431328" cy="602550"/>
          </a:xfrm>
        </p:spPr>
        <p:txBody>
          <a:bodyPr/>
          <a:lstStyle/>
          <a:p>
            <a:r>
              <a:rPr lang="ru-RU" sz="2100" b="1" dirty="0"/>
              <a:t>использование </a:t>
            </a:r>
            <a:r>
              <a:rPr lang="en-US" sz="2100" b="1" dirty="0"/>
              <a:t>Web API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ru-RU" sz="2100" b="1" dirty="0">
                <a:solidFill>
                  <a:srgbClr val="8A0000"/>
                </a:solidFill>
              </a:rPr>
              <a:t>пример </a:t>
            </a:r>
            <a:r>
              <a:rPr lang="en-US" sz="2100" b="1" dirty="0">
                <a:solidFill>
                  <a:srgbClr val="8A0000"/>
                </a:solidFill>
              </a:rPr>
              <a:t>JSON</a:t>
            </a:r>
            <a:r>
              <a:rPr lang="ru-RU" sz="2100" b="1" dirty="0">
                <a:solidFill>
                  <a:srgbClr val="8A0000"/>
                </a:solidFill>
              </a:rPr>
              <a:t> </a:t>
            </a:r>
            <a:r>
              <a:rPr lang="en-US" sz="2100" b="1" dirty="0">
                <a:solidFill>
                  <a:srgbClr val="8A0000"/>
                </a:solidFill>
              </a:rPr>
              <a:t>web-</a:t>
            </a:r>
            <a:r>
              <a:rPr lang="ru-RU" sz="2100" b="1" dirty="0">
                <a:solidFill>
                  <a:srgbClr val="8A0000"/>
                </a:solidFill>
              </a:rPr>
              <a:t>сервиса</a:t>
            </a:r>
            <a:endParaRPr lang="en-US" sz="2100" b="1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51104" y="1028700"/>
            <a:ext cx="8278368" cy="360045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900"/>
              </a:spcBef>
            </a:pPr>
            <a:r>
              <a:rPr lang="ru-RU" b="0" dirty="0" smtClean="0"/>
              <a:t>Типовые </a:t>
            </a:r>
            <a:r>
              <a:rPr lang="ru-RU" b="0" dirty="0"/>
              <a:t>форматы сообщений: </a:t>
            </a:r>
            <a:r>
              <a:rPr lang="en-US" b="0" dirty="0">
                <a:solidFill>
                  <a:srgbClr val="002060"/>
                </a:solidFill>
              </a:rPr>
              <a:t>JSON</a:t>
            </a:r>
            <a:r>
              <a:rPr lang="en-US" b="0" dirty="0"/>
              <a:t>,</a:t>
            </a:r>
            <a:r>
              <a:rPr lang="ru-RU" b="0" dirty="0"/>
              <a:t> </a:t>
            </a:r>
            <a:r>
              <a:rPr lang="en-US" b="0" dirty="0">
                <a:solidFill>
                  <a:srgbClr val="002060"/>
                </a:solidFill>
              </a:rPr>
              <a:t>XML</a:t>
            </a:r>
            <a:endParaRPr lang="ru-RU" b="0" dirty="0">
              <a:solidFill>
                <a:srgbClr val="002060"/>
              </a:solidFill>
            </a:endParaRPr>
          </a:p>
          <a:p>
            <a:pPr lvl="1">
              <a:spcBef>
                <a:spcPts val="900"/>
              </a:spcBef>
            </a:pPr>
            <a:r>
              <a:rPr lang="ru-RU" b="0" dirty="0"/>
              <a:t>Пример запроса погоды по </a:t>
            </a:r>
            <a:r>
              <a:rPr lang="en-US" b="0" dirty="0">
                <a:solidFill>
                  <a:srgbClr val="002060"/>
                </a:solidFill>
              </a:rPr>
              <a:t>WEB API</a:t>
            </a:r>
            <a:endParaRPr lang="ru-RU" b="0" dirty="0">
              <a:solidFill>
                <a:srgbClr val="002060"/>
              </a:solidFill>
            </a:endParaRPr>
          </a:p>
          <a:p>
            <a:pPr lvl="2">
              <a:spcBef>
                <a:spcPts val="450"/>
              </a:spcBef>
            </a:pPr>
            <a:r>
              <a:rPr lang="en-US" sz="2100" b="0" dirty="0">
                <a:hlinkClick r:id="rId2"/>
              </a:rPr>
              <a:t>https://openweathermap.org/api</a:t>
            </a:r>
            <a:r>
              <a:rPr lang="en-US" sz="2100" b="0" dirty="0"/>
              <a:t>  </a:t>
            </a:r>
          </a:p>
          <a:p>
            <a:pPr lvl="2">
              <a:spcBef>
                <a:spcPts val="450"/>
              </a:spcBef>
            </a:pPr>
            <a:r>
              <a:rPr lang="ru-RU" sz="2100" b="0" dirty="0"/>
              <a:t>См. </a:t>
            </a:r>
            <a:r>
              <a:rPr lang="ru-RU" sz="2100" b="0" dirty="0" smtClean="0"/>
              <a:t>скрипт в</a:t>
            </a:r>
            <a:r>
              <a:rPr lang="en-US" sz="2100" b="0" dirty="0" smtClean="0"/>
              <a:t> </a:t>
            </a:r>
            <a:r>
              <a:rPr lang="ru-RU" sz="2100" b="0" dirty="0"/>
              <a:t>блокноте </a:t>
            </a:r>
            <a:r>
              <a:rPr lang="en-US" sz="2100" b="0" dirty="0" smtClean="0">
                <a:solidFill>
                  <a:srgbClr val="002060"/>
                </a:solidFill>
              </a:rPr>
              <a:t>openweather.py</a:t>
            </a:r>
            <a:endParaRPr lang="en-US" sz="2100" b="0" dirty="0">
              <a:solidFill>
                <a:srgbClr val="002060"/>
              </a:solidFill>
            </a:endParaRPr>
          </a:p>
        </p:txBody>
      </p:sp>
      <p:pic>
        <p:nvPicPr>
          <p:cNvPr id="1026" name="Picture 2" descr="https://avatars.mds.yandex.net/i?id=d8eb26e3d3498bd82ae3d5bf1f29684a_sr-5395231-images-thumbs&amp;n=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382" y="2828925"/>
            <a:ext cx="4391811" cy="187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69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40400"/>
            <a:ext cx="6488478" cy="602550"/>
          </a:xfrm>
        </p:spPr>
        <p:txBody>
          <a:bodyPr/>
          <a:lstStyle/>
          <a:p>
            <a:r>
              <a:rPr lang="ru" sz="2400" b="1" dirty="0"/>
              <a:t>Что такое HTTP запросы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ru-RU" sz="2100" b="1" dirty="0" smtClean="0">
                <a:solidFill>
                  <a:srgbClr val="8A0000"/>
                </a:solidFill>
              </a:rPr>
              <a:t>БИБЛИОТКА </a:t>
            </a:r>
            <a:r>
              <a:rPr lang="en-US" sz="2100" b="1" dirty="0" smtClean="0">
                <a:solidFill>
                  <a:srgbClr val="8A0000"/>
                </a:solidFill>
              </a:rPr>
              <a:t>REQUEST</a:t>
            </a:r>
            <a:endParaRPr lang="en-US" sz="2100" b="1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58417" y="971550"/>
            <a:ext cx="8627165" cy="371475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b="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ru-RU" i="1" dirty="0" err="1">
                <a:solidFill>
                  <a:srgbClr val="333333"/>
                </a:solidFill>
                <a:highlight>
                  <a:srgbClr val="FFFFFF"/>
                </a:highlight>
              </a:rPr>
              <a:t>HyperText</a:t>
            </a:r>
            <a:r>
              <a:rPr lang="ru-RU" i="1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ru-RU" i="1" dirty="0" err="1">
                <a:solidFill>
                  <a:srgbClr val="333333"/>
                </a:solidFill>
                <a:highlight>
                  <a:srgbClr val="FFFFFF"/>
                </a:highlight>
              </a:rPr>
              <a:t>Transfer</a:t>
            </a:r>
            <a:r>
              <a:rPr lang="ru-RU" i="1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ru-RU" i="1" dirty="0" err="1">
                <a:solidFill>
                  <a:srgbClr val="333333"/>
                </a:solidFill>
                <a:highlight>
                  <a:srgbClr val="FFFFFF"/>
                </a:highlight>
              </a:rPr>
              <a:t>Protocol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- </a:t>
            </a:r>
            <a:r>
              <a:rPr lang="ru-RU" b="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это протокол передачи данных, используемый для обмена информацией между клиентом и </a:t>
            </a:r>
            <a:r>
              <a:rPr lang="ru-RU" b="0" dirty="0" smtClean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сервером</a:t>
            </a:r>
            <a:endParaRPr lang="en-US" b="0" dirty="0" smtClean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55600" lvl="1" indent="0">
              <a:buNone/>
            </a:pPr>
            <a:endParaRPr lang="ru-RU" b="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1"/>
            <a:r>
              <a:rPr lang="ru-RU" b="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Запросы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Request</a:t>
            </a:r>
            <a:r>
              <a:rPr lang="ru-RU" dirty="0" smtClean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b="0" dirty="0" smtClean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ru-RU" dirty="0" smtClean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-RU" b="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способ общения компьютеров в сети интернет. Они позволяют получать данные с удаленных серверов или отправлять данные на них по протоколу HTTP </a:t>
            </a:r>
          </a:p>
          <a:p>
            <a:pPr lvl="1"/>
            <a:endParaRPr lang="en-US" b="0" dirty="0" smtClean="0"/>
          </a:p>
          <a:p>
            <a:pPr lvl="1"/>
            <a:endParaRPr lang="en-US" b="0" dirty="0"/>
          </a:p>
          <a:p>
            <a:pPr lvl="1"/>
            <a:endParaRPr lang="en-US" b="0" dirty="0"/>
          </a:p>
          <a:p>
            <a:pPr lvl="1">
              <a:spcBef>
                <a:spcPts val="900"/>
              </a:spcBef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5372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75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40400"/>
            <a:ext cx="6488478" cy="602550"/>
          </a:xfrm>
        </p:spPr>
        <p:txBody>
          <a:bodyPr/>
          <a:lstStyle/>
          <a:p>
            <a:r>
              <a:rPr lang="ru" sz="2400" b="1" dirty="0"/>
              <a:t>Что такое HTTP запросы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ru-RU" sz="2100" b="1" dirty="0" smtClean="0">
                <a:solidFill>
                  <a:srgbClr val="8A0000"/>
                </a:solidFill>
              </a:rPr>
              <a:t>БИБЛИОТКА </a:t>
            </a:r>
            <a:r>
              <a:rPr lang="en-US" sz="2100" b="1" dirty="0" smtClean="0">
                <a:solidFill>
                  <a:srgbClr val="8A0000"/>
                </a:solidFill>
              </a:rPr>
              <a:t>REQUEST</a:t>
            </a:r>
            <a:endParaRPr lang="en-US" sz="2100" b="1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58417" y="971550"/>
            <a:ext cx="8627165" cy="371475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b="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ru-RU" i="1" dirty="0" err="1">
                <a:solidFill>
                  <a:srgbClr val="333333"/>
                </a:solidFill>
                <a:highlight>
                  <a:srgbClr val="FFFFFF"/>
                </a:highlight>
              </a:rPr>
              <a:t>HyperText</a:t>
            </a:r>
            <a:r>
              <a:rPr lang="ru-RU" i="1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ru-RU" i="1" dirty="0" err="1">
                <a:solidFill>
                  <a:srgbClr val="333333"/>
                </a:solidFill>
                <a:highlight>
                  <a:srgbClr val="FFFFFF"/>
                </a:highlight>
              </a:rPr>
              <a:t>Transfer</a:t>
            </a:r>
            <a:r>
              <a:rPr lang="ru-RU" i="1" dirty="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ru-RU" i="1" dirty="0" err="1">
                <a:solidFill>
                  <a:srgbClr val="333333"/>
                </a:solidFill>
                <a:highlight>
                  <a:srgbClr val="FFFFFF"/>
                </a:highlight>
              </a:rPr>
              <a:t>Protocol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 - </a:t>
            </a:r>
            <a:r>
              <a:rPr lang="ru-RU" b="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это протокол передачи данных, используемый для обмена информацией между клиентом и </a:t>
            </a:r>
            <a:r>
              <a:rPr lang="ru-RU" b="0" dirty="0" smtClean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сервером</a:t>
            </a:r>
            <a:endParaRPr lang="en-US" b="0" dirty="0" smtClean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355600" lvl="1" indent="0">
              <a:buNone/>
            </a:pPr>
            <a:endParaRPr lang="ru-RU" b="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1"/>
            <a:r>
              <a:rPr lang="ru-RU" b="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Запросы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Request</a:t>
            </a:r>
            <a:r>
              <a:rPr lang="ru-RU" dirty="0" smtClean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b="0" dirty="0" smtClean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ru-RU" dirty="0" smtClean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-RU" b="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способ общения компьютеров в сети интернет. Они позволяют получать данные с удаленных серверов или отправлять данные на них по протоколу HTTP </a:t>
            </a:r>
          </a:p>
          <a:p>
            <a:pPr lvl="1"/>
            <a:endParaRPr lang="en-US" b="0" dirty="0" smtClean="0"/>
          </a:p>
          <a:p>
            <a:pPr lvl="1"/>
            <a:endParaRPr lang="en-US" b="0" dirty="0"/>
          </a:p>
          <a:p>
            <a:pPr lvl="1"/>
            <a:endParaRPr lang="en-US" b="0" dirty="0"/>
          </a:p>
          <a:p>
            <a:pPr lvl="1">
              <a:spcBef>
                <a:spcPts val="900"/>
              </a:spcBef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602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40400"/>
            <a:ext cx="6488478" cy="602550"/>
          </a:xfrm>
        </p:spPr>
        <p:txBody>
          <a:bodyPr/>
          <a:lstStyle/>
          <a:p>
            <a:r>
              <a:rPr lang="ru" sz="2000" b="1" dirty="0"/>
              <a:t>Что такое HTTP запросы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>
                <a:solidFill>
                  <a:srgbClr val="8A0000"/>
                </a:solidFill>
              </a:rPr>
              <a:t>БИБЛИОТКА </a:t>
            </a:r>
            <a:r>
              <a:rPr lang="en-US" sz="2000" b="1" dirty="0">
                <a:solidFill>
                  <a:srgbClr val="8A0000"/>
                </a:solidFill>
              </a:rPr>
              <a:t>REQUEST</a:t>
            </a:r>
            <a:endParaRPr lang="en-US" sz="2100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04191" y="971550"/>
            <a:ext cx="8454887" cy="3714750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b="0" dirty="0"/>
              <a:t>В ответ на запрос сервер получает ответ(</a:t>
            </a:r>
            <a:r>
              <a:rPr lang="ru-RU" dirty="0" err="1"/>
              <a:t>Response</a:t>
            </a:r>
            <a:r>
              <a:rPr lang="ru-RU" b="0" dirty="0"/>
              <a:t>) </a:t>
            </a:r>
            <a:r>
              <a:rPr lang="ru-RU" b="0" dirty="0" smtClean="0"/>
              <a:t>это </a:t>
            </a:r>
            <a:r>
              <a:rPr lang="ru-RU" b="0" dirty="0"/>
              <a:t>то, что программа получает после отправки запроса к серверу. Это может быть любая информация, которую сервер отсылает обратно клиенту в ответ на запрос.</a:t>
            </a:r>
          </a:p>
          <a:p>
            <a:pPr lvl="1"/>
            <a:endParaRPr lang="en-US" b="0" dirty="0" smtClean="0"/>
          </a:p>
          <a:p>
            <a:pPr lvl="1">
              <a:spcBef>
                <a:spcPts val="900"/>
              </a:spcBef>
            </a:pPr>
            <a:endParaRPr lang="en-US" b="0" dirty="0"/>
          </a:p>
        </p:txBody>
      </p:sp>
      <p:pic>
        <p:nvPicPr>
          <p:cNvPr id="5" name="Google Shape;6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4725" y="2993788"/>
            <a:ext cx="4572000" cy="1476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09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40400"/>
            <a:ext cx="6488478" cy="602550"/>
          </a:xfrm>
        </p:spPr>
        <p:txBody>
          <a:bodyPr/>
          <a:lstStyle/>
          <a:p>
            <a:r>
              <a:rPr lang="ru-RU" sz="2100" b="1" dirty="0" smtClean="0"/>
              <a:t>Основные принципы </a:t>
            </a:r>
            <a:r>
              <a:rPr lang="en-US" sz="2100" b="1" dirty="0" smtClean="0"/>
              <a:t>HTTP </a:t>
            </a:r>
            <a:r>
              <a:rPr lang="ru-RU" sz="2100" b="1" dirty="0" smtClean="0"/>
              <a:t>запросов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ru-RU" sz="2100" b="1" dirty="0" smtClean="0">
                <a:solidFill>
                  <a:srgbClr val="8A0000"/>
                </a:solidFill>
              </a:rPr>
              <a:t>БИБЛИОТКА </a:t>
            </a:r>
            <a:r>
              <a:rPr lang="en-US" sz="2100" b="1" dirty="0" smtClean="0">
                <a:solidFill>
                  <a:srgbClr val="8A0000"/>
                </a:solidFill>
              </a:rPr>
              <a:t>REQUEST</a:t>
            </a:r>
            <a:endParaRPr lang="en-US" sz="2100" b="1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58417" y="971550"/>
            <a:ext cx="8627165" cy="371475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dirty="0" smtClean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Клиент-Серверная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архитектура: </a:t>
            </a:r>
            <a:r>
              <a:rPr lang="ru-RU" b="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 работает по модели клиент-сервер, где клиент (например, веб-браузер) отправляет запросы, а сервер отвечает на них.</a:t>
            </a:r>
          </a:p>
          <a:p>
            <a:pPr lvl="1"/>
            <a:endParaRPr lang="ru-RU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1"/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Без состояния (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Stateless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): </a:t>
            </a:r>
            <a:r>
              <a:rPr lang="ru-RU" b="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Протокол HTTP не сохраняет состояние между запросами, каждый запрос обрабатывается независимо от предыдущих.</a:t>
            </a:r>
          </a:p>
          <a:p>
            <a:pPr lvl="1"/>
            <a:endParaRPr lang="ru-RU" b="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1"/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Методы запросов:</a:t>
            </a:r>
            <a:r>
              <a:rPr lang="ru-RU" b="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HTTP определяет различные методы запросов, такие как GET, POST, PUT, DELETE, которые определяют тип действия, выполняемого над ресурсом на сервере.</a:t>
            </a:r>
          </a:p>
          <a:p>
            <a:pPr lvl="1"/>
            <a:endParaRPr lang="ru-RU" b="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1"/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Единый протокол:</a:t>
            </a:r>
            <a:r>
              <a:rPr lang="ru-RU" b="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Взаимодействие между клиентом и сервером должны осуществляться по единому протоколу</a:t>
            </a:r>
          </a:p>
          <a:p>
            <a:pPr lvl="1"/>
            <a:endParaRPr lang="en-US" b="0" dirty="0" smtClean="0"/>
          </a:p>
          <a:p>
            <a:pPr lvl="1"/>
            <a:endParaRPr lang="en-US" b="0" dirty="0"/>
          </a:p>
          <a:p>
            <a:pPr lvl="1"/>
            <a:endParaRPr lang="en-US" b="0" dirty="0"/>
          </a:p>
          <a:p>
            <a:pPr lvl="1">
              <a:spcBef>
                <a:spcPts val="900"/>
              </a:spcBef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3266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5704" y="140400"/>
            <a:ext cx="6728674" cy="602550"/>
          </a:xfrm>
        </p:spPr>
        <p:txBody>
          <a:bodyPr/>
          <a:lstStyle/>
          <a:p>
            <a:r>
              <a:rPr lang="ru-RU" sz="2100" b="1" dirty="0" smtClean="0"/>
              <a:t>МЕТОДЫ </a:t>
            </a:r>
            <a:r>
              <a:rPr lang="en-US" sz="2100" b="1" dirty="0" smtClean="0"/>
              <a:t>HTTP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ru-RU" sz="2100" b="1" dirty="0" smtClean="0">
                <a:solidFill>
                  <a:srgbClr val="8A0000"/>
                </a:solidFill>
              </a:rPr>
              <a:t>БИБЛИОТКА </a:t>
            </a:r>
            <a:r>
              <a:rPr lang="en-US" sz="2100" b="1" dirty="0" smtClean="0">
                <a:solidFill>
                  <a:srgbClr val="8A0000"/>
                </a:solidFill>
              </a:rPr>
              <a:t>REQUEST</a:t>
            </a:r>
            <a:endParaRPr lang="en-US" sz="2100" b="1" dirty="0"/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258417" y="971550"/>
            <a:ext cx="8627165" cy="37147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55600" indent="-35560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63636"/>
              </a:buClr>
              <a:buFont typeface="Arial" pitchFamily="34" charset="0"/>
              <a:buChar char="−"/>
              <a:defRPr sz="2600" b="1" i="0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1pPr>
            <a:lvl2pPr marL="719138" indent="-363538" algn="l" rtl="0" eaLnBrk="1" fontAlgn="base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−"/>
              <a:defRPr sz="2400" b="1" kern="1200" baseline="0">
                <a:ln w="9525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2pPr>
            <a:lvl3pPr marL="1074738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3538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4pPr>
            <a:lvl5pPr marL="1793875" indent="-355600" algn="l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−"/>
              <a:defRPr sz="2000" b="1" kern="1200" baseline="0">
                <a:ln w="6350" cmpd="sng">
                  <a:noFill/>
                </a:ln>
                <a:solidFill>
                  <a:srgbClr val="363636"/>
                </a:solidFill>
                <a:effectLst/>
                <a:latin typeface="Arial" pitchFamily="34" charset="0"/>
                <a:ea typeface="+mn-ea"/>
                <a:cs typeface="Arial" pitchFamily="34" charset="0"/>
              </a:defRPr>
            </a:lvl5pPr>
            <a:lvl6pPr marL="2510737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7234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3732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0231" indent="-228248" algn="l" defTabSz="91299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GET: </a:t>
            </a:r>
            <a:r>
              <a:rPr lang="ru-RU" b="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Используется для получения данных с сервера. Например, загрузка веб-страницы или изображения</a:t>
            </a:r>
            <a:r>
              <a:rPr lang="ru-RU" b="0" dirty="0" smtClean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1"/>
            <a:endParaRPr lang="ru-RU" b="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1"/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POST: </a:t>
            </a:r>
            <a:r>
              <a:rPr lang="ru-RU" b="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Используется для отправки данных на сервер. Например, отправка данных формы или создание нового ресурса на сервере</a:t>
            </a:r>
            <a:r>
              <a:rPr lang="ru-RU" b="0" dirty="0" smtClean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1"/>
            <a:endParaRPr lang="ru-RU" b="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1"/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PUT: </a:t>
            </a:r>
            <a:r>
              <a:rPr lang="ru-RU" b="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Используется для обновления данных на сервере. Например, обновление информации о пользователе</a:t>
            </a:r>
            <a:r>
              <a:rPr lang="ru-RU" b="0" dirty="0" smtClean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1"/>
            <a:endParaRPr lang="ru-RU" b="0" dirty="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lvl="1"/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DELETE: </a:t>
            </a:r>
            <a:r>
              <a:rPr lang="ru-RU" b="0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Используется для удаления данных на сервере. Например, удаление файла или записи из базы данных.</a:t>
            </a:r>
          </a:p>
          <a:p>
            <a:pPr lvl="1"/>
            <a:endParaRPr lang="en-US" b="0" dirty="0" smtClean="0"/>
          </a:p>
          <a:p>
            <a:pPr lvl="1"/>
            <a:endParaRPr lang="en-US" b="0" dirty="0"/>
          </a:p>
          <a:p>
            <a:pPr lvl="1"/>
            <a:endParaRPr lang="en-US" b="0" dirty="0"/>
          </a:p>
          <a:p>
            <a:pPr lvl="1">
              <a:spcBef>
                <a:spcPts val="900"/>
              </a:spcBef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2138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85900" y="140400"/>
            <a:ext cx="6488478" cy="602550"/>
          </a:xfrm>
        </p:spPr>
        <p:txBody>
          <a:bodyPr/>
          <a:lstStyle/>
          <a:p>
            <a:r>
              <a:rPr lang="ru-RU" sz="2100" b="1" dirty="0"/>
              <a:t>СТАТУСНЫЕ КОДЫ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ru-RU" sz="2100" b="1" dirty="0">
                <a:solidFill>
                  <a:srgbClr val="8A0000"/>
                </a:solidFill>
              </a:rPr>
              <a:t>БИБЛИОТКА </a:t>
            </a:r>
            <a:r>
              <a:rPr lang="en-US" sz="2100" b="1" dirty="0">
                <a:solidFill>
                  <a:srgbClr val="8A0000"/>
                </a:solidFill>
              </a:rPr>
              <a:t>REQUEST</a:t>
            </a:r>
            <a:endParaRPr lang="en-US" sz="2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625291"/>
              </p:ext>
            </p:extLst>
          </p:nvPr>
        </p:nvGraphicFramePr>
        <p:xfrm>
          <a:off x="430695" y="1709531"/>
          <a:ext cx="8196469" cy="2944395"/>
        </p:xfrm>
        <a:graphic>
          <a:graphicData uri="http://schemas.openxmlformats.org/drawingml/2006/table">
            <a:tbl>
              <a:tblPr firstRow="1" bandRow="1"/>
              <a:tblGrid>
                <a:gridCol w="2756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1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83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kern="1200" dirty="0" smtClean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Код</a:t>
                      </a:r>
                      <a:r>
                        <a:rPr lang="ru-RU" sz="1200" b="1" kern="1200" baseline="0" dirty="0" smtClean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ответа</a:t>
                      </a:r>
                      <a:endParaRPr lang="en-US" sz="1200" b="1" kern="1200" dirty="0">
                        <a:solidFill>
                          <a:srgbClr val="8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kern="1200" dirty="0" smtClean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Описание</a:t>
                      </a:r>
                      <a:endParaRPr lang="en-US" sz="1200" b="1" kern="1200" dirty="0">
                        <a:solidFill>
                          <a:srgbClr val="8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kern="1200" dirty="0" smtClean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Пример</a:t>
                      </a:r>
                      <a:endParaRPr lang="en-US" sz="1200" b="1" kern="1200" dirty="0">
                        <a:solidFill>
                          <a:srgbClr val="8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2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1xx - </a:t>
                      </a:r>
                      <a:r>
                        <a:rPr lang="ru-RU" sz="1600" dirty="0" smtClean="0">
                          <a:solidFill>
                            <a:srgbClr val="0000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Информационные коды</a:t>
                      </a:r>
                    </a:p>
                  </a:txBody>
                  <a:tcPr marL="68580" marR="68580" marT="34290" marB="3429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ru" sz="1600" dirty="0" smtClean="0">
                          <a:solidFill>
                            <a:srgbClr val="0000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Коды этой категории информируют о процессе обработки запроса, но не являются окончательными ответами</a:t>
                      </a:r>
                      <a:endParaRPr lang="ru-RU" sz="1600" b="0" kern="1200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ru-RU" sz="16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Пример: 100 </a:t>
                      </a:r>
                      <a:r>
                        <a:rPr lang="en-US" sz="16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Continue (</a:t>
                      </a:r>
                      <a:r>
                        <a:rPr lang="ru-RU" sz="16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Продолжайте).</a:t>
                      </a:r>
                    </a:p>
                    <a:p>
                      <a:pPr marL="0" algn="l" defTabSz="912996" rtl="0" eaLnBrk="1" latinLnBrk="0" hangingPunct="1"/>
                      <a:endParaRPr lang="ru-RU" sz="1600" b="0" kern="1200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930838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l" defTabSz="912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2xx - </a:t>
                      </a:r>
                      <a:r>
                        <a:rPr lang="ru-RU" sz="1600" dirty="0" smtClean="0">
                          <a:solidFill>
                            <a:srgbClr val="0000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Успешные коды</a:t>
                      </a:r>
                    </a:p>
                  </a:txBody>
                  <a:tcPr marL="68580" marR="68580" marT="34290" marB="3429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ru-RU" sz="16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Коды этой категории указывают на успешное выполнение запроса.</a:t>
                      </a:r>
                    </a:p>
                    <a:p>
                      <a:pPr marL="0" algn="l" defTabSz="912996" rtl="0" eaLnBrk="1" latinLnBrk="0" hangingPunct="1"/>
                      <a:endParaRPr lang="ru-RU" sz="1600" b="0" kern="1200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ru-RU" sz="16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Пример: 200 </a:t>
                      </a:r>
                      <a:r>
                        <a:rPr lang="en-US" sz="16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OK (</a:t>
                      </a:r>
                      <a:r>
                        <a:rPr lang="ru-RU" sz="16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Успешно).</a:t>
                      </a:r>
                    </a:p>
                    <a:p>
                      <a:pPr marL="0" algn="l" defTabSz="912996" rtl="0" eaLnBrk="1" latinLnBrk="0" hangingPunct="1"/>
                      <a:endParaRPr lang="ru-RU" sz="1600" b="0" kern="1200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004039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30695" y="970867"/>
            <a:ext cx="81964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Статусные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коды являются ключевой частью коммуникации между клиентом и сервером, помогая понять результат выполнения запроса и принять соответствующие действия.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85900" y="140400"/>
            <a:ext cx="6488478" cy="602550"/>
          </a:xfrm>
        </p:spPr>
        <p:txBody>
          <a:bodyPr/>
          <a:lstStyle/>
          <a:p>
            <a:r>
              <a:rPr lang="ru-RU" sz="2100" b="1" dirty="0"/>
              <a:t>СТАТУСНЫЕ КОДЫ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ru-RU" sz="2100" b="1" dirty="0">
                <a:solidFill>
                  <a:srgbClr val="8A0000"/>
                </a:solidFill>
              </a:rPr>
              <a:t>БИБЛИОТКА </a:t>
            </a:r>
            <a:r>
              <a:rPr lang="en-US" sz="2100" b="1" dirty="0">
                <a:solidFill>
                  <a:srgbClr val="8A0000"/>
                </a:solidFill>
              </a:rPr>
              <a:t>REQUEST</a:t>
            </a:r>
            <a:endParaRPr lang="en-US" sz="2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150506"/>
              </p:ext>
            </p:extLst>
          </p:nvPr>
        </p:nvGraphicFramePr>
        <p:xfrm>
          <a:off x="430695" y="974036"/>
          <a:ext cx="8196469" cy="3687510"/>
        </p:xfrm>
        <a:graphic>
          <a:graphicData uri="http://schemas.openxmlformats.org/drawingml/2006/table">
            <a:tbl>
              <a:tblPr firstRow="1" bandRow="1"/>
              <a:tblGrid>
                <a:gridCol w="2756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1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7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kern="1200" dirty="0" smtClean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Код</a:t>
                      </a:r>
                      <a:r>
                        <a:rPr lang="ru-RU" sz="1200" b="1" kern="1200" baseline="0" dirty="0" smtClean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ответа</a:t>
                      </a:r>
                      <a:endParaRPr lang="en-US" sz="1200" b="1" kern="1200" dirty="0">
                        <a:solidFill>
                          <a:srgbClr val="8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kern="1200" dirty="0" smtClean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Описание</a:t>
                      </a:r>
                      <a:endParaRPr lang="en-US" sz="1200" b="1" kern="1200" dirty="0">
                        <a:solidFill>
                          <a:srgbClr val="8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kern="1200" dirty="0" smtClean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Пример</a:t>
                      </a:r>
                      <a:endParaRPr lang="en-US" sz="1200" b="1" kern="1200" dirty="0">
                        <a:solidFill>
                          <a:srgbClr val="8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7890">
                <a:tc>
                  <a:txBody>
                    <a:bodyPr/>
                    <a:lstStyle/>
                    <a:p>
                      <a:pPr marL="0" marR="0" lvl="0" indent="0" algn="l" defTabSz="912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3xx - </a:t>
                      </a:r>
                      <a:r>
                        <a:rPr lang="ru-RU" sz="1200" dirty="0" smtClean="0">
                          <a:solidFill>
                            <a:srgbClr val="0000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Перенаправление</a:t>
                      </a:r>
                    </a:p>
                  </a:txBody>
                  <a:tcPr marL="68580" marR="68580" marT="34290" marB="3429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ru" sz="1200" dirty="0" smtClean="0">
                          <a:solidFill>
                            <a:srgbClr val="0000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Коды этой категории информируют о процессе обработки запроса, но не являются окончательными ответами</a:t>
                      </a:r>
                      <a:endParaRPr lang="ru-RU" sz="1200" b="0" kern="1200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ru-RU" sz="12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Пример: 301 </a:t>
                      </a:r>
                      <a:r>
                        <a:rPr lang="ru-RU" sz="1200" b="0" kern="1200" dirty="0" err="1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Moved</a:t>
                      </a:r>
                      <a:r>
                        <a:rPr lang="ru-RU" sz="12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200" b="0" kern="1200" dirty="0" err="1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Permanently</a:t>
                      </a:r>
                      <a:r>
                        <a:rPr lang="ru-RU" sz="12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(Перемещено навсегда).</a:t>
                      </a:r>
                    </a:p>
                    <a:p>
                      <a:pPr marL="0" algn="l" defTabSz="912996" rtl="0" eaLnBrk="1" latinLnBrk="0" hangingPunct="1"/>
                      <a:endParaRPr lang="ru-RU" sz="1200" b="0" kern="1200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9308386"/>
                  </a:ext>
                </a:extLst>
              </a:tr>
              <a:tr h="999445">
                <a:tc>
                  <a:txBody>
                    <a:bodyPr/>
                    <a:lstStyle/>
                    <a:p>
                      <a:pPr marL="0" marR="0" lvl="0" indent="0" algn="l" defTabSz="912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4xx - </a:t>
                      </a:r>
                      <a:r>
                        <a:rPr lang="ru-RU" sz="1200" dirty="0" smtClean="0">
                          <a:solidFill>
                            <a:srgbClr val="0000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Ошибки клиента:</a:t>
                      </a:r>
                    </a:p>
                  </a:txBody>
                  <a:tcPr marL="68580" marR="68580" marT="34290" marB="3429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ru-RU" sz="12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Коды этой категории указывают на ошибки, вызванные некорректным запросом со стороны клиента.</a:t>
                      </a: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ru-RU" sz="12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Пример: 404 </a:t>
                      </a:r>
                      <a:r>
                        <a:rPr lang="ru-RU" sz="1200" b="0" kern="1200" dirty="0" err="1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Not</a:t>
                      </a:r>
                      <a:r>
                        <a:rPr lang="ru-RU" sz="12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200" b="0" kern="1200" dirty="0" err="1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Found</a:t>
                      </a:r>
                      <a:r>
                        <a:rPr lang="ru-RU" sz="12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(Не найдено).</a:t>
                      </a:r>
                    </a:p>
                    <a:p>
                      <a:pPr marL="0" algn="l" defTabSz="912996" rtl="0" eaLnBrk="1" latinLnBrk="0" hangingPunct="1"/>
                      <a:endParaRPr lang="ru-RU" sz="1200" b="0" kern="1200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0040390"/>
                  </a:ext>
                </a:extLst>
              </a:tr>
              <a:tr h="999445">
                <a:tc>
                  <a:txBody>
                    <a:bodyPr/>
                    <a:lstStyle/>
                    <a:p>
                      <a:pPr marL="0" marR="0" lvl="0" indent="0" algn="l" defTabSz="912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5xx - </a:t>
                      </a:r>
                      <a:r>
                        <a:rPr lang="ru-RU" sz="1200" dirty="0" smtClean="0">
                          <a:solidFill>
                            <a:srgbClr val="0000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Ошибки сервера:</a:t>
                      </a:r>
                    </a:p>
                    <a:p>
                      <a:pPr marL="0" marR="0" lvl="0" indent="0" algn="l" defTabSz="912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ru-RU" sz="1200" dirty="0" smtClean="0">
                        <a:solidFill>
                          <a:srgbClr val="000066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80" marR="68580" marT="34290" marB="3429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ru-RU" sz="12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Коды этой категории указывают на ошибки, связанные с невозможностью сервера выполнить запрос.</a:t>
                      </a: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ru-RU" sz="12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Пример: 500 </a:t>
                      </a:r>
                      <a:r>
                        <a:rPr lang="ru-RU" sz="1200" b="0" kern="1200" dirty="0" err="1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Internal</a:t>
                      </a:r>
                      <a:r>
                        <a:rPr lang="ru-RU" sz="12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200" b="0" kern="1200" dirty="0" err="1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Server</a:t>
                      </a:r>
                      <a:r>
                        <a:rPr lang="ru-RU" sz="12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200" b="0" kern="1200" dirty="0" err="1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Error</a:t>
                      </a:r>
                      <a:r>
                        <a:rPr lang="ru-RU" sz="12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(Внутренняя ошибка сервера)</a:t>
                      </a:r>
                      <a:endParaRPr lang="ru-RU" sz="1200" b="0" kern="1200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1647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6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85900" y="140400"/>
            <a:ext cx="6488478" cy="602550"/>
          </a:xfrm>
        </p:spPr>
        <p:txBody>
          <a:bodyPr/>
          <a:lstStyle/>
          <a:p>
            <a:r>
              <a:rPr lang="ru-RU" sz="2100" b="1" dirty="0"/>
              <a:t>ИЗ ЧЕГО СОСТОИТ ТЕЛО </a:t>
            </a:r>
            <a:r>
              <a:rPr lang="ru-RU" sz="2100" b="1" dirty="0" smtClean="0"/>
              <a:t>ЗАПРОСА</a:t>
            </a:r>
            <a:r>
              <a:rPr lang="ru-RU" sz="2100" dirty="0"/>
              <a:t/>
            </a:r>
            <a:br>
              <a:rPr lang="ru-RU" sz="2100" dirty="0"/>
            </a:br>
            <a:r>
              <a:rPr lang="ru-RU" sz="2100" b="1" dirty="0">
                <a:solidFill>
                  <a:srgbClr val="8A0000"/>
                </a:solidFill>
              </a:rPr>
              <a:t>БИБЛИОТКА </a:t>
            </a:r>
            <a:r>
              <a:rPr lang="en-US" sz="2100" b="1" dirty="0">
                <a:solidFill>
                  <a:srgbClr val="8A0000"/>
                </a:solidFill>
              </a:rPr>
              <a:t>REQUEST</a:t>
            </a:r>
            <a:endParaRPr lang="en-US" sz="21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64542"/>
              </p:ext>
            </p:extLst>
          </p:nvPr>
        </p:nvGraphicFramePr>
        <p:xfrm>
          <a:off x="430695" y="927652"/>
          <a:ext cx="8196469" cy="3431651"/>
        </p:xfrm>
        <a:graphic>
          <a:graphicData uri="http://schemas.openxmlformats.org/drawingml/2006/table">
            <a:tbl>
              <a:tblPr firstRow="1" bandRow="1"/>
              <a:tblGrid>
                <a:gridCol w="2756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1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9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kern="1200" dirty="0" smtClean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Код</a:t>
                      </a:r>
                      <a:r>
                        <a:rPr lang="ru-RU" sz="1200" b="1" kern="1200" baseline="0" dirty="0" smtClean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ответа</a:t>
                      </a:r>
                      <a:endParaRPr lang="en-US" sz="1200" b="1" kern="1200" dirty="0">
                        <a:solidFill>
                          <a:srgbClr val="8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kern="1200" dirty="0" smtClean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Описание</a:t>
                      </a:r>
                      <a:endParaRPr lang="en-US" sz="1200" b="1" kern="1200" dirty="0">
                        <a:solidFill>
                          <a:srgbClr val="8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200" b="1" kern="1200" dirty="0" smtClean="0">
                          <a:solidFill>
                            <a:srgbClr val="800000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Пример</a:t>
                      </a:r>
                      <a:endParaRPr lang="en-US" sz="1200" b="1" kern="1200" dirty="0">
                        <a:solidFill>
                          <a:srgbClr val="8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7770">
                <a:tc>
                  <a:txBody>
                    <a:bodyPr/>
                    <a:lstStyle/>
                    <a:p>
                      <a:pPr marL="0" marR="0" lvl="0" indent="0" algn="l" defTabSz="912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rgbClr val="0000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Метод (</a:t>
                      </a:r>
                      <a:r>
                        <a:rPr lang="en-US" sz="1600" dirty="0" smtClean="0">
                          <a:solidFill>
                            <a:srgbClr val="0000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Method):</a:t>
                      </a:r>
                    </a:p>
                  </a:txBody>
                  <a:tcPr marL="68580" marR="68580" marT="34290" marB="3429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ru-RU" sz="1600" dirty="0" smtClean="0">
                          <a:solidFill>
                            <a:srgbClr val="0000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Определяет тип операции, которую клиент хочет выполнить над ресурсом на сервере.</a:t>
                      </a: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16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GET, POST, PUT, DELETE</a:t>
                      </a:r>
                      <a:endParaRPr lang="ru-RU" sz="1600" b="0" kern="1200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9308386"/>
                  </a:ext>
                </a:extLst>
              </a:tr>
              <a:tr h="1351980">
                <a:tc>
                  <a:txBody>
                    <a:bodyPr/>
                    <a:lstStyle/>
                    <a:p>
                      <a:pPr marL="0" marR="0" lvl="0" indent="0" algn="l" defTabSz="912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66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URI (Uniform Resource Identifier):</a:t>
                      </a:r>
                    </a:p>
                  </a:txBody>
                  <a:tcPr marL="68580" marR="68580" marT="34290" marB="3429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ru-RU" sz="16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Указывает на адрес ресурса, к которому обращается запрос.</a:t>
                      </a:r>
                    </a:p>
                    <a:p>
                      <a:pPr marL="0" algn="l" defTabSz="912996" rtl="0" eaLnBrk="1" latinLnBrk="0" hangingPunct="1"/>
                      <a:endParaRPr lang="ru-RU" sz="1600" b="0" kern="1200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2996" rtl="0" eaLnBrk="1" latinLnBrk="0" hangingPunct="1"/>
                      <a:r>
                        <a:rPr lang="en-US" sz="16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http:localhost:8065/</a:t>
                      </a:r>
                      <a:r>
                        <a:rPr lang="en-US" sz="1600" b="0" kern="1200" dirty="0" err="1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api</a:t>
                      </a:r>
                      <a:r>
                        <a:rPr lang="en-US" sz="16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/users </a:t>
                      </a:r>
                      <a:r>
                        <a:rPr lang="ru-RU" sz="16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или </a:t>
                      </a:r>
                      <a:r>
                        <a:rPr lang="en-US" sz="1600" b="0" kern="1200" dirty="0" smtClean="0">
                          <a:solidFill>
                            <a:srgbClr val="000066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https://example.com/data.</a:t>
                      </a:r>
                    </a:p>
                    <a:p>
                      <a:pPr marL="0" algn="l" defTabSz="912996" rtl="0" eaLnBrk="1" latinLnBrk="0" hangingPunct="1"/>
                      <a:endParaRPr lang="ru-RU" sz="1600" b="0" kern="1200" dirty="0">
                        <a:solidFill>
                          <a:srgbClr val="000066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0040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13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1193</Words>
  <Application>Microsoft Office PowerPoint</Application>
  <PresentationFormat>On-screen Show (16:9)</PresentationFormat>
  <Paragraphs>165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Impact</vt:lpstr>
      <vt:lpstr>Arial</vt:lpstr>
      <vt:lpstr>Roboto</vt:lpstr>
      <vt:lpstr>Simple Light</vt:lpstr>
      <vt:lpstr>Requests и WEB API. ПрактическИе ПРимеры </vt:lpstr>
      <vt:lpstr>Что такое HTTP запросы БИБЛИОТКА REQUEST</vt:lpstr>
      <vt:lpstr>Что такое HTTP запросы БИБЛИОТКА REQUEST</vt:lpstr>
      <vt:lpstr>Что такое HTTP запросы БИБЛИОТКА REQUEST</vt:lpstr>
      <vt:lpstr>Основные принципы HTTP запросов БИБЛИОТКА REQUEST</vt:lpstr>
      <vt:lpstr>МЕТОДЫ HTTP БИБЛИОТКА REQUEST</vt:lpstr>
      <vt:lpstr>СТАТУСНЫЕ КОДЫ БИБЛИОТКА REQUEST</vt:lpstr>
      <vt:lpstr>СТАТУСНЫЕ КОДЫ БИБЛИОТКА REQUEST</vt:lpstr>
      <vt:lpstr>ИЗ ЧЕГО СОСТОИТ ТЕЛО ЗАПРОСА БИБЛИОТКА REQUEST</vt:lpstr>
      <vt:lpstr>ИЗ ЧЕГО СОСТОИТ ТЕЛО ЗАПРОСА БИБЛИОТКА REQUEST</vt:lpstr>
      <vt:lpstr>ИЗ ЧЕГО СОСТОИТ ТЕЛО ОТВЕТА БИБЛИОТКА REQUEST</vt:lpstr>
      <vt:lpstr>Основные принципы HTTP запросов БИБЛИОТКА REQUEST</vt:lpstr>
      <vt:lpstr>Основные принципы HTTP запросов БИБЛИОТКА REQUEST</vt:lpstr>
      <vt:lpstr>Основные принципы HTTP запросов БИБЛИОТКА REQUEST</vt:lpstr>
      <vt:lpstr>загрузка WEB-страниц Requests.get(), выброс исключений</vt:lpstr>
      <vt:lpstr>Исключения при загрузке из WEB Requests.Get(), проверка исключений</vt:lpstr>
      <vt:lpstr>Интересные числа Практическое задание</vt:lpstr>
      <vt:lpstr>Интересные числа Примеры</vt:lpstr>
      <vt:lpstr>использование Web API пример JSON web-сервиса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Requests и WEB API. ПрактическИе ПРимеры </dc:title>
  <cp:lastModifiedBy>Gennady A. Yezhov</cp:lastModifiedBy>
  <cp:revision>12</cp:revision>
  <dcterms:modified xsi:type="dcterms:W3CDTF">2024-04-17T10:39:57Z</dcterms:modified>
</cp:coreProperties>
</file>