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6858000" cy="9144000"/>
  <p:embeddedFontLst>
    <p:embeddedFont>
      <p:font typeface="Arial Narrow"/>
      <p:regular r:id="rId50"/>
      <p:bold r:id="rId51"/>
      <p:italic r:id="rId52"/>
      <p:boldItalic r:id="rId53"/>
    </p:embeddedFont>
    <p:embeddedFont>
      <p:font typeface="Montserrat"/>
      <p:regular r:id="rId54"/>
      <p:bold r:id="rId55"/>
      <p:italic r:id="rId56"/>
      <p:boldItalic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222E4D-F64A-43D8-97B9-0EE778B00DC5}">
  <a:tblStyle styleId="{E2222E4D-F64A-43D8-97B9-0EE778B00D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ialNarrow-bold.fntdata"/><Relationship Id="rId50" Type="http://schemas.openxmlformats.org/officeDocument/2006/relationships/font" Target="fonts/ArialNarrow-regular.fntdata"/><Relationship Id="rId53" Type="http://schemas.openxmlformats.org/officeDocument/2006/relationships/font" Target="fonts/ArialNarrow-boldItalic.fntdata"/><Relationship Id="rId52" Type="http://schemas.openxmlformats.org/officeDocument/2006/relationships/font" Target="fonts/ArialNarrow-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-bold.fntdata"/><Relationship Id="rId10" Type="http://schemas.openxmlformats.org/officeDocument/2006/relationships/slide" Target="slides/slide4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9.xml"/><Relationship Id="rId59" Type="http://schemas.openxmlformats.org/officeDocument/2006/relationships/font" Target="fonts/RobotoMono-bold.fntdata"/><Relationship Id="rId14" Type="http://schemas.openxmlformats.org/officeDocument/2006/relationships/slide" Target="slides/slide8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презентации | документа">
  <p:cSld name="Титульный слайд презентации | документ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447801" y="5029201"/>
            <a:ext cx="75437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36363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1447800" y="6324600"/>
            <a:ext cx="754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6363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/>
        </p:nvSpPr>
        <p:spPr>
          <a:xfrm>
            <a:off x="1447800" y="5943600"/>
            <a:ext cx="75437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Impact"/>
              <a:buNone/>
            </a:pPr>
            <a:r>
              <a:rPr b="0" i="0" lang="ru-RU" sz="24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ПРОГРАММИРОВАНИЕ НА PYTHON</a:t>
            </a:r>
            <a:endParaRPr b="0" i="0" sz="24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заголовками">
  <p:cSld name="Слайд с заголовками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908000" y="187200"/>
            <a:ext cx="7200504" cy="42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опросы ?">
  <p:cSld name="Вопросы ?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/>
        </p:nvSpPr>
        <p:spPr>
          <a:xfrm>
            <a:off x="609600" y="1600200"/>
            <a:ext cx="7924800" cy="1643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ВОПРОСЫ ?</a:t>
            </a:r>
            <a:endParaRPr b="1" i="0" sz="36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83568" y="1268760"/>
            <a:ext cx="8335918" cy="1723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600"/>
              <a:buFont typeface="Arial"/>
              <a:buChar char="−"/>
              <a:defRPr b="1" i="0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Char char="−"/>
              <a:defRPr b="1" i="0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  <a:defRPr b="1" i="0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  <a:defRPr b="1" i="0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  <a:defRPr b="1" i="0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152400" y="6629400"/>
            <a:ext cx="8604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700"/>
              <a:buFont typeface="Arial Narrow"/>
              <a:buNone/>
            </a:pPr>
            <a:r>
              <a:rPr b="0" i="0" lang="ru-RU" sz="700" u="none" cap="none" strike="noStrike">
                <a:solidFill>
                  <a:srgbClr val="363636"/>
                </a:solidFill>
                <a:latin typeface="Arial Narrow"/>
                <a:ea typeface="Arial Narrow"/>
                <a:cs typeface="Arial Narrow"/>
                <a:sym typeface="Arial Narrow"/>
              </a:rPr>
              <a:t>© Compass Plus Int., 1998-2017 Программирование на Python. Разработал: С.Лукашенко, v.1.00r, 6 января 2024 г.</a:t>
            </a:r>
            <a:endParaRPr b="0" i="0" sz="700" u="none" cap="none" strike="noStrike">
              <a:solidFill>
                <a:srgbClr val="36363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763000" y="6378352"/>
            <a:ext cx="3048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907705" y="187200"/>
            <a:ext cx="7200799" cy="42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71875" wrap="square" tIns="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447800" y="5029200"/>
            <a:ext cx="75437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УСТАНОВКА ПАКЕТОВ И МОДУЛЕЙ В PYTHON </a:t>
            </a:r>
            <a:br>
              <a:rPr lang="ru-RU"/>
            </a:br>
            <a:r>
              <a:rPr lang="ru-RU"/>
              <a:t>ВВЕДЕНИЕ В PYGAME И ЦВЕТОВУЮ МОДЕЛЬ</a:t>
            </a:r>
            <a:endParaRPr/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447800" y="6324600"/>
            <a:ext cx="754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Лекции для IT-школы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904768" y="228600"/>
            <a:ext cx="811790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/>
              <a:t>ОСНОВНЫЕ ТЕРМИНЫ </a:t>
            </a:r>
            <a:br>
              <a:rPr lang="ru-RU" sz="2800"/>
            </a:br>
            <a:r>
              <a:rPr lang="ru-RU" sz="2800">
                <a:solidFill>
                  <a:srgbClr val="8A0000"/>
                </a:solidFill>
              </a:rPr>
              <a:t>НА ЧЕМ СТРОИТСЯ ИГРА?</a:t>
            </a:r>
            <a:endParaRPr sz="2800">
              <a:solidFill>
                <a:srgbClr val="8A0000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88272" y="1295400"/>
            <a:ext cx="8534400" cy="5162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600"/>
              <a:buFont typeface="Arial"/>
              <a:buChar char="−"/>
            </a:pPr>
            <a:r>
              <a:rPr b="1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Кадр: </a:t>
            </a:r>
            <a:r>
              <a:rPr b="0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Каждая итерация игрового цикла, которая отображает состояние игровых объектов в настоящий момент времени. Кадры продолжают появляться, пока не закончится игровой цикл </a:t>
            </a:r>
            <a:endParaRPr b="0" i="0" sz="26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600"/>
              <a:buFont typeface="Arial"/>
              <a:buChar char="−"/>
            </a:pPr>
            <a:r>
              <a:rPr b="1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Спрайт:</a:t>
            </a:r>
            <a:r>
              <a:rPr b="0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Это визуальное представления игровых объектов, которые мы видим на экране. Обычно спрайт представляют в виде картинки.</a:t>
            </a:r>
            <a:endParaRPr b="0" i="0" sz="26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600"/>
              <a:buFont typeface="Arial"/>
              <a:buChar char="−"/>
            </a:pPr>
            <a:r>
              <a:rPr b="1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Коллизия: </a:t>
            </a:r>
            <a:r>
              <a:rPr b="0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Проверка состояния объектов на их пересечение путем сравнения координат объектов по X и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600"/>
              <a:buFont typeface="Arial"/>
              <a:buChar char="−"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Поверхность (Surface): </a:t>
            </a: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Поверхность для отображения на игровом экране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5"/>
          <p:cNvGraphicFramePr/>
          <p:nvPr/>
        </p:nvGraphicFramePr>
        <p:xfrm>
          <a:off x="609600" y="903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2667000"/>
                <a:gridCol w="5560650"/>
              </a:tblGrid>
              <a:tr h="3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pygame.display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для доступа к дисплею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pygame.draw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для рисования фигур, линий, точек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pygame.event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управления событиями 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pygame.font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работы со шрифтами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pygame.image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для загрузки и сохранения изображений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pygame.key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считывания клавиш с клавиатуры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pygame.mixer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для сохранения и воспроизведения мелодий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5"/>
          <p:cNvSpPr txBox="1"/>
          <p:nvPr/>
        </p:nvSpPr>
        <p:spPr>
          <a:xfrm>
            <a:off x="1908000" y="187200"/>
            <a:ext cx="7200504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 МОДУЛИ PYGAME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6"/>
          <p:cNvGraphicFramePr/>
          <p:nvPr/>
        </p:nvGraphicFramePr>
        <p:xfrm>
          <a:off x="609600" y="903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2667000"/>
                <a:gridCol w="5560650"/>
              </a:tblGrid>
              <a:tr h="3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pygame.mouse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для работы с мышью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для управления прямоугольными областями 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pygame.sprite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управления спрайтами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pygame.surface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управления изображениями и поверхностями 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pygame.time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для управления временем и частотой кадров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pygame.transform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Модуль изменения размеров и перемещения объектов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6"/>
          <p:cNvSpPr txBox="1"/>
          <p:nvPr/>
        </p:nvSpPr>
        <p:spPr>
          <a:xfrm>
            <a:off x="1908000" y="187200"/>
            <a:ext cx="7200504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 МОДУЛИ PYGAME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904768" y="228600"/>
            <a:ext cx="811790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/>
              <a:t>БАЗОВАЯ СТРУКТУРА ИГРА НА </a:t>
            </a:r>
            <a:r>
              <a:rPr lang="ru-RU" sz="2800">
                <a:solidFill>
                  <a:srgbClr val="8A0000"/>
                </a:solidFill>
              </a:rPr>
              <a:t>PYGAME</a:t>
            </a:r>
            <a:endParaRPr sz="2800">
              <a:solidFill>
                <a:srgbClr val="8A0000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88272" y="1295400"/>
            <a:ext cx="8534400" cy="5162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Создаем папку с проектом для хранения программных файлов и картинок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Импортируем необходимые модули, включая </a:t>
            </a:r>
            <a:r>
              <a:rPr b="1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pygame</a:t>
            </a:r>
            <a:endParaRPr b="1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Инициализируем все встроенные модули </a:t>
            </a:r>
            <a:r>
              <a:rPr b="1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pygame</a:t>
            </a:r>
            <a:endParaRPr b="1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Инициализируем игровое окно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Создаем игровой цикл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Внутри цикла указываем частоту кадров в секунду. Предварительно подключаем модуль time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8"/>
          <p:cNvGraphicFramePr/>
          <p:nvPr/>
        </p:nvGraphicFramePr>
        <p:xfrm>
          <a:off x="6096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2667000"/>
                <a:gridCol w="5560650"/>
              </a:tblGrid>
              <a:tr h="3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pygame.init()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Инициализирует все встроенные модули (Time, Surface и т.д.)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pygame.display.set_mode((width,height))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Инициализирует системное окно для отображения. Как аргумент принимает в себя кортеж (ширина, высота)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pygame.event.get()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Получает событие из очереди событий.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pygame.event.type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Возвращает тип события из очереди событий 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pygame.display.update()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обновление и вывод всех изменений на экран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8"/>
          <p:cNvSpPr txBox="1"/>
          <p:nvPr/>
        </p:nvSpPr>
        <p:spPr>
          <a:xfrm>
            <a:off x="1908000" y="187200"/>
            <a:ext cx="7200504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БАЗОВЫЕ МЕТОДЫ PYGAME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752600" y="304800"/>
            <a:ext cx="720050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СОЗДАНИЕ ИГРОВОГО ОКНА.</a:t>
            </a:r>
            <a:br>
              <a:rPr lang="ru-RU"/>
            </a:br>
            <a:r>
              <a:rPr lang="ru-RU">
                <a:solidFill>
                  <a:srgbClr val="8A0000"/>
                </a:solidFill>
              </a:rPr>
              <a:t>ПРИМЕР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04800" y="1295400"/>
            <a:ext cx="8434206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Рассмотрим скрипт создания игрового окна</a:t>
            </a:r>
            <a:r>
              <a:rPr b="0" i="0" lang="ru-RU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create_window.py</a:t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ошибку в скрипте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точки зрения игрока в нашем игровом цикле ничего не происходит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736" lvl="1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точки зрения программиста в нашем игровом цикле происходит проверка на выход из игры и прерывания игрового цикла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0"/>
          <p:cNvGraphicFramePr/>
          <p:nvPr/>
        </p:nvGraphicFramePr>
        <p:xfrm>
          <a:off x="6096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2971800"/>
                <a:gridCol w="5255850"/>
              </a:tblGrid>
              <a:tr h="3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pygame.draw.rect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Нарисовать прямоугольную форму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pygame.draw.polygon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Нарисовать фигуру с любым количеством сторон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pygame.draw.line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Нарисовать сегмент прямой линии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pygame.draw.lines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для рисования нескольких смежных отрезков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pygame.draw.aaline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рисовать тонкую линию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pygame.draw.circle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Нарисовать круг вокруг точки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20"/>
          <p:cNvSpPr txBox="1"/>
          <p:nvPr/>
        </p:nvSpPr>
        <p:spPr>
          <a:xfrm>
            <a:off x="1932014" y="381000"/>
            <a:ext cx="7200504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РИСОВАНИЕ БАЗОВЫХ ЭЛЕМЕНТОВ </a:t>
            </a:r>
            <a:r>
              <a:rPr b="1" i="0" lang="ru-RU" sz="2600" u="none" cap="none" strike="noStrike">
                <a:solidFill>
                  <a:srgbClr val="8A0000"/>
                </a:solidFill>
                <a:latin typeface="Arial"/>
                <a:ea typeface="Arial"/>
                <a:cs typeface="Arial"/>
                <a:sym typeface="Arial"/>
              </a:rPr>
              <a:t>МОДУЛЬ PYGAME.DRAW</a:t>
            </a:r>
            <a:endParaRPr b="1" i="0" sz="2600" u="none" cap="none" strike="noStrike">
              <a:solidFill>
                <a:srgbClr val="8A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752600" y="304800"/>
            <a:ext cx="720050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РИСОВАНИЕ БАЗОВЫХ ЭЛЕМЕНТОВ.</a:t>
            </a:r>
            <a:br>
              <a:rPr lang="ru-RU"/>
            </a:br>
            <a:r>
              <a:rPr lang="ru-RU">
                <a:solidFill>
                  <a:srgbClr val="8A0000"/>
                </a:solidFill>
              </a:rPr>
              <a:t>ПРИМЕР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04800" y="1295400"/>
            <a:ext cx="8434206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Рассмотрим скрипт создания игрового окна</a:t>
            </a:r>
            <a:r>
              <a:rPr b="0" i="0" lang="ru-RU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draw_simple_fig.py</a:t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Рассмотрим параметры базовых элементов</a:t>
            </a:r>
            <a:r>
              <a:rPr b="0" i="0" lang="ru-RU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-rect(</a:t>
            </a: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Surface,(color), Rect, width</a:t>
            </a: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 -&gt; Rect</a:t>
            </a:r>
            <a:endParaRPr b="0" i="0" sz="26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-polygon(</a:t>
            </a: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Surface, (color), [pointlist], width</a:t>
            </a: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)-&gt;Rect</a:t>
            </a:r>
            <a:endParaRPr b="0" i="0" sz="26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-circle(</a:t>
            </a: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Surface, (color), Rect, int</a:t>
            </a: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 -&gt;Rect</a:t>
            </a:r>
            <a:endParaRPr b="0" i="0" sz="26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-line(</a:t>
            </a: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Surface, (color), int,int,int</a:t>
            </a: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)-&gt;Rect</a:t>
            </a:r>
            <a:endParaRPr b="0" i="0" sz="26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-lines(</a:t>
            </a: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Surface, (color), boolean, [pointlist]</a:t>
            </a: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)-&gt;Rect</a:t>
            </a:r>
            <a:endParaRPr b="0" i="0" sz="26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-aaline(</a:t>
            </a: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Surface, (color), int, int</a:t>
            </a: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 -&gt; Rect</a:t>
            </a:r>
            <a:endParaRPr b="0" i="0" sz="26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−"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базовые объекты возвращают объект типа </a:t>
            </a:r>
            <a:r>
              <a:rPr b="0" i="0" lang="ru-RU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Rect</a:t>
            </a:r>
            <a:endParaRPr b="0" i="0" sz="26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304800" y="1295400"/>
            <a:ext cx="8434200" cy="487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456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6"/>
              <a:buChar char="−"/>
            </a:pPr>
            <a:r>
              <a:rPr lang="ru-RU" sz="2616">
                <a:solidFill>
                  <a:srgbClr val="222222"/>
                </a:solidFill>
                <a:highlight>
                  <a:schemeClr val="lt1"/>
                </a:highlight>
              </a:rPr>
              <a:t>Рассмотрим скрипт загрузки изображений </a:t>
            </a:r>
            <a:r>
              <a:rPr lang="ru-RU" sz="2616">
                <a:solidFill>
                  <a:schemeClr val="dk2"/>
                </a:solidFill>
                <a:highlight>
                  <a:schemeClr val="lt1"/>
                </a:highlight>
              </a:rPr>
              <a:t>load_image.py</a:t>
            </a:r>
            <a:endParaRPr sz="2616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16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6456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6"/>
              <a:buFont typeface="Arial"/>
              <a:buChar char="−"/>
            </a:pPr>
            <a:r>
              <a:rPr i="0" lang="ru-RU" sz="2616" u="none" cap="none" strike="noStrike">
                <a:solidFill>
                  <a:srgbClr val="222222"/>
                </a:solidFill>
                <a:highlight>
                  <a:schemeClr val="lt1"/>
                </a:highlight>
              </a:rPr>
              <a:t>Функция load() модуля </a:t>
            </a:r>
            <a:r>
              <a:rPr b="1" i="0" lang="ru-RU" sz="2616" u="none" cap="none" strike="noStrike">
                <a:solidFill>
                  <a:srgbClr val="222222"/>
                </a:solidFill>
                <a:highlight>
                  <a:schemeClr val="lt1"/>
                </a:highlight>
              </a:rPr>
              <a:t>pygame.image</a:t>
            </a:r>
            <a:r>
              <a:rPr i="0" lang="ru-RU" sz="2616" u="none" cap="none" strike="noStrike">
                <a:solidFill>
                  <a:srgbClr val="222222"/>
                </a:solidFill>
                <a:highlight>
                  <a:schemeClr val="lt1"/>
                </a:highlight>
              </a:rPr>
              <a:t> загружает изображение и создает экземпляр </a:t>
            </a:r>
            <a:r>
              <a:rPr b="1" i="0" lang="ru-RU" sz="2616" u="none" cap="none" strike="noStrike">
                <a:solidFill>
                  <a:srgbClr val="222222"/>
                </a:solidFill>
                <a:highlight>
                  <a:schemeClr val="lt1"/>
                </a:highlight>
              </a:rPr>
              <a:t>Surface</a:t>
            </a:r>
            <a:r>
              <a:rPr i="0" lang="ru-RU" sz="2616" u="none" cap="none" strike="noStrike">
                <a:solidFill>
                  <a:srgbClr val="222222"/>
                </a:solidFill>
                <a:highlight>
                  <a:schemeClr val="lt1"/>
                </a:highlight>
              </a:rPr>
              <a:t>, на котором отображено это изображение. В load() передается имя файла.</a:t>
            </a:r>
            <a:endParaRPr i="0" sz="2616" u="none" cap="none" strike="noStrike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16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6456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16"/>
              <a:buChar char="−"/>
            </a:pPr>
            <a:r>
              <a:rPr lang="ru-RU" sz="2616">
                <a:solidFill>
                  <a:srgbClr val="222222"/>
                </a:solidFill>
                <a:highlight>
                  <a:schemeClr val="lt1"/>
                </a:highlight>
              </a:rPr>
              <a:t>Рассмотрим скрипт создания надписи на экране </a:t>
            </a:r>
            <a:r>
              <a:rPr lang="ru-RU" sz="2616">
                <a:solidFill>
                  <a:schemeClr val="dk2"/>
                </a:solidFill>
                <a:highlight>
                  <a:schemeClr val="lt1"/>
                </a:highlight>
              </a:rPr>
              <a:t>create_label.py</a:t>
            </a:r>
            <a:endParaRPr sz="2616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16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6456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16"/>
              <a:buFont typeface="Roboto"/>
              <a:buChar char="−"/>
            </a:pPr>
            <a:r>
              <a:rPr lang="ru-RU" sz="2616">
                <a:solidFill>
                  <a:srgbClr val="222222"/>
                </a:solidFill>
                <a:highlight>
                  <a:schemeClr val="lt1"/>
                </a:highlight>
              </a:rPr>
              <a:t>Функция render() модуля </a:t>
            </a:r>
            <a:r>
              <a:rPr b="1" lang="ru-RU" sz="2616">
                <a:solidFill>
                  <a:srgbClr val="222222"/>
                </a:solidFill>
                <a:highlight>
                  <a:schemeClr val="lt1"/>
                </a:highlight>
              </a:rPr>
              <a:t>pygame.render()</a:t>
            </a:r>
            <a:r>
              <a:rPr lang="ru-RU" sz="2616">
                <a:solidFill>
                  <a:srgbClr val="222222"/>
                </a:solidFill>
                <a:highlight>
                  <a:schemeClr val="lt1"/>
                </a:highlight>
              </a:rPr>
              <a:t> отображает на экране написанный текст и создает экземпляр </a:t>
            </a:r>
            <a:r>
              <a:rPr b="1" lang="ru-RU" sz="2616">
                <a:solidFill>
                  <a:srgbClr val="222222"/>
                </a:solidFill>
                <a:highlight>
                  <a:schemeClr val="lt1"/>
                </a:highlight>
              </a:rPr>
              <a:t>Surface</a:t>
            </a:r>
            <a:endParaRPr sz="2616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750" u="none" cap="none" strike="noStrike"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1752600" y="304800"/>
            <a:ext cx="720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ПРАКТИКА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>
                <a:solidFill>
                  <a:srgbClr val="800000"/>
                </a:solidFill>
              </a:rPr>
              <a:t>PYGAME.FONT И PYGAME.IMAGE</a:t>
            </a:r>
            <a:br>
              <a:rPr lang="ru-RU"/>
            </a:br>
            <a:endParaRPr>
              <a:solidFill>
                <a:srgbClr val="8A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904768" y="228600"/>
            <a:ext cx="811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/>
              <a:t>СПРАЙТЫ</a:t>
            </a:r>
            <a:endParaRPr sz="2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>
                <a:solidFill>
                  <a:srgbClr val="8A0000"/>
                </a:solidFill>
              </a:rPr>
              <a:t>PYGAME.SPRITE</a:t>
            </a:r>
            <a:endParaRPr sz="2800">
              <a:solidFill>
                <a:srgbClr val="8A0000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88272" y="1295400"/>
            <a:ext cx="8534400" cy="5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50202" lvl="1" marL="719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Этот модуль содержит несколько простых классов, которые можно использовать в играх. Существует основной класс </a:t>
            </a:r>
            <a:r>
              <a:rPr b="1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Sprite</a:t>
            </a: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и несколько классов </a:t>
            </a:r>
            <a:r>
              <a:rPr b="1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, содержащих спрайты. Использование этих классов совершенно необязательно при использовании pygame</a:t>
            </a:r>
            <a:endParaRPr b="0" i="0" sz="28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202" lvl="1" marL="719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b="1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Sprite</a:t>
            </a: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предназначен для использования в качестве базового класса для различных типов объектов в игре и добавления их в группы</a:t>
            </a:r>
            <a:endParaRPr b="0" i="0" sz="28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202" lvl="1" marL="719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Он имеет базовые поля (</a:t>
            </a:r>
            <a:r>
              <a:rPr b="1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Rect</a:t>
            </a: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), а также методы, которые нужно переопределить</a:t>
            </a:r>
            <a:endParaRPr b="0" i="0" sz="28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904768" y="228600"/>
            <a:ext cx="811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/>
              <a:t>ЦВЕТОВАЯ МОДЕЛЬ RGB</a:t>
            </a:r>
            <a:endParaRPr sz="2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>
                <a:solidFill>
                  <a:srgbClr val="8A0000"/>
                </a:solidFill>
              </a:rPr>
              <a:t>(</a:t>
            </a:r>
            <a:r>
              <a:rPr lang="ru-RU" sz="2800">
                <a:solidFill>
                  <a:srgbClr val="FF0000"/>
                </a:solidFill>
              </a:rPr>
              <a:t>RED</a:t>
            </a:r>
            <a:r>
              <a:rPr lang="ru-RU" sz="2800">
                <a:solidFill>
                  <a:srgbClr val="8A0000"/>
                </a:solidFill>
              </a:rPr>
              <a:t>, </a:t>
            </a:r>
            <a:r>
              <a:rPr lang="ru-RU" sz="2800">
                <a:solidFill>
                  <a:srgbClr val="00FF00"/>
                </a:solidFill>
              </a:rPr>
              <a:t>GREEN</a:t>
            </a:r>
            <a:r>
              <a:rPr lang="ru-RU" sz="2800">
                <a:solidFill>
                  <a:srgbClr val="8A0000"/>
                </a:solidFill>
              </a:rPr>
              <a:t>,</a:t>
            </a:r>
            <a:r>
              <a:rPr lang="ru-RU" sz="2800">
                <a:solidFill>
                  <a:srgbClr val="0000FF"/>
                </a:solidFill>
              </a:rPr>
              <a:t>BLUE</a:t>
            </a:r>
            <a:r>
              <a:rPr lang="ru-RU" sz="2800">
                <a:solidFill>
                  <a:srgbClr val="8A0000"/>
                </a:solidFill>
              </a:rPr>
              <a:t>)</a:t>
            </a:r>
            <a:endParaRPr sz="2800">
              <a:solidFill>
                <a:srgbClr val="8A0000"/>
              </a:solidFill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488272" y="1295400"/>
            <a:ext cx="8534400" cy="5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ru-RU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Цветовая модель </a:t>
            </a:r>
            <a:r>
              <a:rPr b="0" i="0" lang="ru-RU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— математическая модель описания представления цветов в виде</a:t>
            </a:r>
            <a:endParaRPr b="0" i="0" sz="240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кортежей чисел, называемых цветовыми компонентами или цветовыми координатами.</a:t>
            </a:r>
            <a:endParaRPr b="0" i="0" sz="240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22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ru-RU" sz="22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Цветовая модель RGB </a:t>
            </a:r>
            <a:r>
              <a:rPr b="0" i="0" lang="ru-RU" sz="22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— это аддитивная цветовая модель, в которой красный, зеленый и синий цвет складываются вместе различными способами для воспроизведения широкой палитры цветов. </a:t>
            </a:r>
            <a:endParaRPr b="0" i="0" sz="220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22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-Используется для описания цветов, видимых на мониторе, телевизоре, видеопроекторе, а также создаваемых при сканировании изображений. </a:t>
            </a:r>
            <a:endParaRPr b="0" i="0" sz="220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22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-В модели RGB каждый базовый цвет характеризуется яркостью, которая может принимать 256 значений — от 0 до 255.</a:t>
            </a:r>
            <a:endParaRPr b="0" i="0" sz="220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9802" y="611062"/>
            <a:ext cx="978550" cy="7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4"/>
          <p:cNvGraphicFramePr/>
          <p:nvPr/>
        </p:nvGraphicFramePr>
        <p:xfrm>
          <a:off x="6096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3116475"/>
                <a:gridCol w="5111175"/>
              </a:tblGrid>
              <a:tr h="58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sprite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update()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Реализация этого метода по умолчанию ничего не делает, однако он нужен для обновления состояния объекта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pygame.sprite.update()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Добавления спрайта в группу спрайтов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sprite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remove()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Удаление спрайта из группы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pygame.sprite.kill()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Удалить спрайт из всех групп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1932014" y="381000"/>
            <a:ext cx="7200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СПРАЙТЫ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8A0000"/>
                </a:solidFill>
                <a:latin typeface="Arial"/>
                <a:ea typeface="Arial"/>
                <a:cs typeface="Arial"/>
                <a:sym typeface="Arial"/>
              </a:rPr>
              <a:t>PYGAME.SPRITE</a:t>
            </a:r>
            <a:endParaRPr b="1" i="0" sz="2600" u="none" cap="none" strike="noStrike">
              <a:solidFill>
                <a:srgbClr val="8A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904768" y="228600"/>
            <a:ext cx="811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/>
              <a:t>СПРАЙТЫ</a:t>
            </a:r>
            <a:endParaRPr sz="2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>
                <a:solidFill>
                  <a:srgbClr val="8A0000"/>
                </a:solidFill>
              </a:rPr>
              <a:t>PYGAME.SPRITE.GROUP</a:t>
            </a:r>
            <a:endParaRPr sz="2800">
              <a:solidFill>
                <a:srgbClr val="8A0000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88272" y="1295400"/>
            <a:ext cx="8534400" cy="5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7" lvl="1" marL="719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Этот модуль фактически является списком, который хранит в себе </a:t>
            </a:r>
            <a:r>
              <a:rPr b="1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pygame.sprite.Sprite</a:t>
            </a: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, однако имеет специальные методы для работы со спрайтами</a:t>
            </a:r>
            <a:endParaRPr/>
          </a:p>
          <a:p>
            <a:pPr indent="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7" lvl="1" marL="719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При создании большого количества объекта нам необходимы специальные группы, которые будут работать с этими объектами </a:t>
            </a:r>
            <a:endParaRPr b="0" i="0" sz="28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26"/>
          <p:cNvGraphicFramePr/>
          <p:nvPr/>
        </p:nvGraphicFramePr>
        <p:xfrm>
          <a:off x="6096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3116475"/>
                <a:gridCol w="5111175"/>
              </a:tblGrid>
              <a:tr h="58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sprite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update()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Реализация этого метода по умолчанию ничего не делает, однако он нужен для обновления состояния объекта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pygame.sprite.</a:t>
                      </a:r>
                      <a:r>
                        <a:rPr b="1" lang="ru-RU" sz="2400">
                          <a:solidFill>
                            <a:srgbClr val="000066"/>
                          </a:solidFill>
                        </a:rPr>
                        <a:t>add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()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Добавления спрайта в группу спрайтов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sprite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remove()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Удаление спрайта из группы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pygame.sprite.kill()</a:t>
                      </a:r>
                      <a:endParaRPr b="1" sz="2800" u="none" cap="none" strike="noStrike">
                        <a:solidFill>
                          <a:srgbClr val="0000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Удалить спрайт из всех групп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6"/>
          <p:cNvSpPr txBox="1"/>
          <p:nvPr/>
        </p:nvSpPr>
        <p:spPr>
          <a:xfrm>
            <a:off x="1932014" y="381000"/>
            <a:ext cx="7200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СПРАЙТЫ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8A0000"/>
                </a:solidFill>
                <a:latin typeface="Arial"/>
                <a:ea typeface="Arial"/>
                <a:cs typeface="Arial"/>
                <a:sym typeface="Arial"/>
              </a:rPr>
              <a:t>PYGAME.SPRITE.GROUP</a:t>
            </a:r>
            <a:endParaRPr b="1" i="0" sz="2600" u="none" cap="none" strike="noStrike">
              <a:solidFill>
                <a:srgbClr val="8A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1752600" y="304800"/>
            <a:ext cx="720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СОЗДАНИЕ СПРАЙТА</a:t>
            </a:r>
            <a:br>
              <a:rPr lang="ru-RU"/>
            </a:br>
            <a:r>
              <a:rPr lang="ru-RU">
                <a:solidFill>
                  <a:srgbClr val="8A0000"/>
                </a:solidFill>
              </a:rPr>
              <a:t>ПРИМЕР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304800" y="1295400"/>
            <a:ext cx="8434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Рассмотрим скрипт создания спрайта и группы спрайтов </a:t>
            </a:r>
            <a:r>
              <a:rPr b="0" i="0" lang="ru-RU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create_sprite.py и create_group_sprite.py</a:t>
            </a:r>
            <a:endParaRPr/>
          </a:p>
          <a:p>
            <a:pPr indent="-1857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вы считаете, зачем нам нужны спрайты?</a:t>
            </a:r>
            <a:endParaRPr/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вы считаете, почему удобно использовать группу спрайтов?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7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7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7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1447800" y="50292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ЦВЕТОВАЯ МОДЕЛЬ RGB </a:t>
            </a:r>
            <a:br>
              <a:rPr lang="ru-RU"/>
            </a:br>
            <a:r>
              <a:rPr lang="ru-RU"/>
              <a:t>ИЗУЧЕНИЕ PYGAME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1447800" y="6324600"/>
            <a:ext cx="754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Лекции для IT-школы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1752600" y="304800"/>
            <a:ext cx="720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ВОПРОСЫ ПО ПРОШЛОМУ ЗАНЯТИЮ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304800" y="1295400"/>
            <a:ext cx="8434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Как установить внешние модули?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Для чего устанавливать внешние модули?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Приведите пример внешних модулей.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1752600" y="304800"/>
            <a:ext cx="720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ВОПРОСЫ ПО ПРОШЛОМУ ЗАНЯТИЮ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304800" y="1295400"/>
            <a:ext cx="8434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Дайте определение следующим понятиям: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Игровое окно, 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игровой цикл, 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игровое событие, 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кадр, 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спрайт, 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коллизия, 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поверхность 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1752600" y="304800"/>
            <a:ext cx="720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ВОПРОСЫ ПО ПРОШЛОМУ ЗАНЯТИЮ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04800" y="1295400"/>
            <a:ext cx="8434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Как инициализировать модули Pygame?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Как инициализировать игровое окно 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Как получить событие из очереди событий?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Как получить тип события?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Как обновить дисплей?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Как отрисовать фигуру?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1752600" y="304800"/>
            <a:ext cx="720050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ОБЪЕКТ RECT</a:t>
            </a:r>
            <a:br>
              <a:rPr lang="ru-RU"/>
            </a:br>
            <a:r>
              <a:rPr lang="ru-RU">
                <a:solidFill>
                  <a:srgbClr val="8A0000"/>
                </a:solidFill>
              </a:rPr>
              <a:t>PYGAME.RECT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304800" y="1295400"/>
            <a:ext cx="8434206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Pygame использует объекты Rect для хранения и манипулирования прямоугольными областями. Rect может быть создан из комбинации значений (x, y), ширины и высоты.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 также могут быть созданы из объектов python, которые уже являются Rect.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proproprogs.ru/htm/modules/files/klass-rect-ego-rol-svoystva-i-metody.files/image002.png" id="196" name="Google Shape;1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114800"/>
            <a:ext cx="288036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904768" y="228600"/>
            <a:ext cx="811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/>
              <a:t>ЦВЕТОВАЯ МОДЕЛЬ HEX</a:t>
            </a:r>
            <a:endParaRPr sz="2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solidFill>
                <a:srgbClr val="8A0000"/>
              </a:solidFill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488272" y="1295400"/>
            <a:ext cx="8534400" cy="5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ru-RU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HEX</a:t>
            </a:r>
            <a:r>
              <a:rPr b="0" i="0" lang="ru-RU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это </a:t>
            </a:r>
            <a:r>
              <a:rPr b="0" i="0" lang="ru-RU" sz="2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16-битная модель воспроизведения цвета, которая  используется в веб-пространстве (HTML). У модели нет визуального способа настройки, числовые и буквенные значения просто вводятся в соответствующее поле настройки.</a:t>
            </a:r>
            <a:endParaRPr b="0" i="0" sz="2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Цифры используются от 0 и до 9, а латинские буквы от A до F.</a:t>
            </a:r>
            <a:endParaRPr b="0" i="0" sz="2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-Цвета в этой системе выглядят примерно так:</a:t>
            </a:r>
            <a:endParaRPr b="0" i="0" sz="2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#9932CC</a:t>
            </a:r>
            <a:endParaRPr b="0" i="0" sz="2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#DC143C</a:t>
            </a:r>
            <a:endParaRPr b="0" i="0" sz="2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#FFDEAD</a:t>
            </a:r>
            <a:endParaRPr b="0" i="0" sz="2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-Цвет в этой системе записывает тремя парами цифр или букв. -Модель HEX основана на модели RGB, поэтому первая пара отвечает за красный цвет, вторая пара отвечает за зеленый цвет, а третья пара отвечает за синий цвет.</a:t>
            </a:r>
            <a:endParaRPr b="0" i="0" sz="2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34"/>
          <p:cNvGraphicFramePr/>
          <p:nvPr/>
        </p:nvGraphicFramePr>
        <p:xfrm>
          <a:off x="6096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3124200"/>
                <a:gridCol w="5103450"/>
              </a:tblGrid>
              <a:tr h="3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pygame.Rect.copy() -&gt; Rect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Возвращает новый прямоугольник, имеющий ту же позицию и размер, что и оригинал.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pygame.Rect.move(x, y) -&gt;Rect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Возвращает новый прямоугольник, перемещаемый данным смещением.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Pygame.Rect.move_ip() -&gt; None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Перемещение заданного прямоугольника 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Pygame.Rect.inflate(x, y) -&gt; Rect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Возвращает новый прямоугольник, размер которого изменяется на заданное смещение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34"/>
          <p:cNvSpPr txBox="1"/>
          <p:nvPr/>
        </p:nvSpPr>
        <p:spPr>
          <a:xfrm>
            <a:off x="1932014" y="381000"/>
            <a:ext cx="7200504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МЕТОДЫ ОБЪЕКТА RECT 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rgbClr val="8A0000"/>
                </a:solidFill>
                <a:latin typeface="Arial"/>
                <a:ea typeface="Arial"/>
                <a:cs typeface="Arial"/>
                <a:sym typeface="Arial"/>
              </a:rPr>
              <a:t>МОДУЛЬ PYGAME.RECT</a:t>
            </a:r>
            <a:endParaRPr b="1" i="0" sz="2600" u="none" cap="none" strike="noStrike">
              <a:solidFill>
                <a:srgbClr val="8A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35"/>
          <p:cNvGraphicFramePr/>
          <p:nvPr/>
        </p:nvGraphicFramePr>
        <p:xfrm>
          <a:off x="6096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3124200"/>
                <a:gridCol w="5103450"/>
              </a:tblGrid>
              <a:tr h="3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pygame.Rect.union (Rect) -&gt; Rect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возвращает новый прямоугольник, полностью покрывающий две предоставленные прямоугольные области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pygame.Rect.union_ip(Rect) -&gt; None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Тот же метод, что и Rect.union(), но для заданного прямоугольника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pygame.Rect.unionall([Rect]) -&gt; Rect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возвращает объединение прямоугольника и серии прямоугольников.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pygame.Rect.unionall_ip([Rect])-&gt;None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Тот же метод, что и Rect.unionall(), но для заданного прямоугольника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35"/>
          <p:cNvSpPr txBox="1"/>
          <p:nvPr/>
        </p:nvSpPr>
        <p:spPr>
          <a:xfrm>
            <a:off x="1932014" y="381000"/>
            <a:ext cx="7200504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МЕТОДЫ ОБЪЕКТА RECT 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rgbClr val="8A0000"/>
                </a:solidFill>
                <a:latin typeface="Arial"/>
                <a:ea typeface="Arial"/>
                <a:cs typeface="Arial"/>
                <a:sym typeface="Arial"/>
              </a:rPr>
              <a:t>МОДУЛЬ PYGAME.RECT</a:t>
            </a:r>
            <a:endParaRPr b="1" i="0" sz="2600" u="none" cap="none" strike="noStrike">
              <a:solidFill>
                <a:srgbClr val="8A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36"/>
          <p:cNvGraphicFramePr/>
          <p:nvPr/>
        </p:nvGraphicFramePr>
        <p:xfrm>
          <a:off x="6096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3124200"/>
                <a:gridCol w="5103450"/>
              </a:tblGrid>
              <a:tr h="3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pygame.Rect.collidepoint(x, y) -&gt;bool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Проверяет, находится ли точка внутри прямоугольника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pygame.Rect.colliderect(Rect) -&gt; bool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Проверяет, переcекаются ли два прямоугольника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pygame.Rect.collidelist([Rect]) -&gt; bool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Проверяет, пересекается ли прямоугольник в списке. Если хоть один пересекается, вернется True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pygame.Rect.collidelistall([Rect]) -&gt; bool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Проверяет, все ли прямоугольники в списке пересекаются. Если хоть один не пересекается вернется False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36"/>
          <p:cNvSpPr txBox="1"/>
          <p:nvPr/>
        </p:nvSpPr>
        <p:spPr>
          <a:xfrm>
            <a:off x="1932014" y="381000"/>
            <a:ext cx="7200504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МЕТОДЫ ОБЪЕКТА RECT 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rgbClr val="8A0000"/>
                </a:solidFill>
                <a:latin typeface="Arial"/>
                <a:ea typeface="Arial"/>
                <a:cs typeface="Arial"/>
                <a:sym typeface="Arial"/>
              </a:rPr>
              <a:t>МОДУЛЬ PYGAME.RECT</a:t>
            </a:r>
            <a:endParaRPr b="1" i="0" sz="2600" u="none" cap="none" strike="noStrike">
              <a:solidFill>
                <a:srgbClr val="8A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1752600" y="304800"/>
            <a:ext cx="720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ПРАКТИЧЕСКАЯ РАБОТА</a:t>
            </a:r>
            <a:br>
              <a:rPr lang="ru-RU"/>
            </a:br>
            <a:r>
              <a:rPr lang="ru-RU">
                <a:solidFill>
                  <a:srgbClr val="8A0000"/>
                </a:solidFill>
              </a:rPr>
              <a:t>CREATE_LEVEL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220" name="Google Shape;220;p37"/>
          <p:cNvSpPr txBox="1"/>
          <p:nvPr/>
        </p:nvSpPr>
        <p:spPr>
          <a:xfrm>
            <a:off x="304800" y="1295400"/>
            <a:ext cx="8434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Рассмотрим скрипт создания игрового уровня create_wall.py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Где инициализируем модуль pygame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Где инициализируем игровое окно?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Где создаем игровой цикл?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Где указываем частоту кадров в секунду 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1752600" y="304800"/>
            <a:ext cx="720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КЛАВИАТУРА</a:t>
            </a:r>
            <a:br>
              <a:rPr lang="ru-RU"/>
            </a:br>
            <a:r>
              <a:rPr lang="ru-RU">
                <a:solidFill>
                  <a:srgbClr val="8A0000"/>
                </a:solidFill>
              </a:rPr>
              <a:t>PYGAME.KEY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04800" y="1295400"/>
            <a:ext cx="8434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9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●"/>
            </a:pPr>
            <a:r>
              <a:rPr b="1" i="0" lang="ru-RU" sz="3083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pygame.key</a:t>
            </a:r>
            <a:r>
              <a:rPr b="0" i="0" lang="ru-RU" sz="3083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- это модуль содержит функции для работы клавиатурой. Очередь событий получает события </a:t>
            </a:r>
            <a:r>
              <a:rPr b="1" i="0" lang="ru-RU" sz="3083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pygame.KEYDOWN()</a:t>
            </a:r>
            <a:r>
              <a:rPr b="0" i="0" lang="ru-RU" sz="3083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ru-RU" sz="3083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pygame.KEYUP()</a:t>
            </a:r>
            <a:r>
              <a:rPr b="0" i="0" lang="ru-RU" sz="3083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при нажатии и отпускании клавиш клавиатуры соответственно. </a:t>
            </a:r>
            <a:endParaRPr b="0" i="0" sz="3083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083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●"/>
            </a:pPr>
            <a:r>
              <a:rPr b="0" i="0" lang="ru-RU" sz="3083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Каждое нажатие и отпускание клавиши является игровым событием, которое мы обрабатываем</a:t>
            </a:r>
            <a:endParaRPr b="0" i="0" sz="3083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083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●"/>
            </a:pPr>
            <a:r>
              <a:rPr b="0" i="0" lang="ru-RU" sz="3083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Каждая клавиша имеет  собственную клавиатурную константу. Далее приведен список основных клавиатурных констант </a:t>
            </a:r>
            <a:endParaRPr b="0" i="0" sz="3083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Google Shape;231;p39"/>
          <p:cNvGraphicFramePr/>
          <p:nvPr/>
        </p:nvGraphicFramePr>
        <p:xfrm>
          <a:off x="6096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3124200"/>
                <a:gridCol w="5103450"/>
              </a:tblGrid>
              <a:tr h="3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K_0, K_1, … , K_9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1, 2, …, 9 соответственно 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K_a, K_b, … , K_z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a, b, … , z соответсвенно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K_F1, K_F2, …, K_F9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F1, F2, … , F9 соответсвенно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K_UP, K_DOWN, K_RIGHT, K_LEFT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Стрелки на клавиатуре, где:</a:t>
                      </a:r>
                      <a:endParaRPr sz="2400" u="none" cap="none" strike="noStrike">
                        <a:solidFill>
                          <a:srgbClr val="0000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-K_UP - стрелка вверх</a:t>
                      </a:r>
                      <a:endParaRPr sz="2400" u="none" cap="none" strike="noStrike">
                        <a:solidFill>
                          <a:srgbClr val="0000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-K_DOWN - стрелка вниз</a:t>
                      </a:r>
                      <a:endParaRPr sz="2400" u="none" cap="none" strike="noStrike">
                        <a:solidFill>
                          <a:srgbClr val="0000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-K_RIGHT - стрелка впарво</a:t>
                      </a:r>
                      <a:endParaRPr sz="2400" u="none" cap="none" strike="noStrike">
                        <a:solidFill>
                          <a:srgbClr val="0000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-K_LEFT - стрелка влево</a:t>
                      </a:r>
                      <a:endParaRPr sz="2400" u="none" cap="none" strike="noStrike">
                        <a:solidFill>
                          <a:srgbClr val="00006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39"/>
          <p:cNvSpPr txBox="1"/>
          <p:nvPr/>
        </p:nvSpPr>
        <p:spPr>
          <a:xfrm>
            <a:off x="1932014" y="381000"/>
            <a:ext cx="7200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КЛАВИАТУРА</a:t>
            </a:r>
            <a:b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600" u="none" cap="none" strike="noStrike">
                <a:solidFill>
                  <a:srgbClr val="8A0000"/>
                </a:solidFill>
                <a:latin typeface="Arial"/>
                <a:ea typeface="Arial"/>
                <a:cs typeface="Arial"/>
                <a:sym typeface="Arial"/>
              </a:rPr>
              <a:t>PYGAME.KEY</a:t>
            </a:r>
            <a:endParaRPr b="1" i="0" sz="2600" u="none" cap="none" strike="noStrike">
              <a:solidFill>
                <a:srgbClr val="8A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1752600" y="304800"/>
            <a:ext cx="720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ПРАКТИЧЕСКАЯ РАБОТА</a:t>
            </a:r>
            <a:br>
              <a:rPr lang="ru-RU"/>
            </a:br>
            <a:r>
              <a:rPr lang="ru-RU">
                <a:solidFill>
                  <a:srgbClr val="8A0000"/>
                </a:solidFill>
              </a:rPr>
              <a:t>MOVE_RECT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304800" y="1295400"/>
            <a:ext cx="8434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62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Рассмотрим скрипт обработки события на нажатие клавиши move_rect.py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635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Почему прямоугольник не движется в нужном направлении, если клавиша зажата?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00">
              <a:solidFill>
                <a:schemeClr val="dk1"/>
              </a:solidFill>
            </a:endParaRPr>
          </a:p>
          <a:p>
            <a:pPr indent="-350837" lvl="1" marL="719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−"/>
            </a:pPr>
            <a:r>
              <a:rPr b="0" i="0" lang="ru-RU" sz="3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Попробуйте исправить этот скрипт таким образом, что персонаж будет двигаться в нужном направлении до тех пор, пока клавиша зажата </a:t>
            </a:r>
            <a:endParaRPr b="0" i="0" sz="3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1752600" y="304800"/>
            <a:ext cx="720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МЫШЬ</a:t>
            </a:r>
            <a:br>
              <a:rPr lang="ru-RU"/>
            </a:br>
            <a:r>
              <a:rPr lang="ru-RU">
                <a:solidFill>
                  <a:srgbClr val="8A0000"/>
                </a:solidFill>
              </a:rPr>
              <a:t>PYGAME.MOUSE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304800" y="1295400"/>
            <a:ext cx="8434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9595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●"/>
            </a:pPr>
            <a:r>
              <a:rPr b="1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pygame.mouse</a:t>
            </a: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- это модуль содержит функции для работы мышью. Очередь событий получает события </a:t>
            </a:r>
            <a:r>
              <a:rPr b="1" i="0" lang="ru-RU" sz="3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pygame.MOUSEBUTTONDOWN()</a:t>
            </a: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ru-RU" sz="3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pygame.MOUSEBUTTONUP()</a:t>
            </a: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при нажатии и отпускании клавиш мыши соответственно. 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595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●"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Колесо мыши будет генерировать </a:t>
            </a:r>
            <a:r>
              <a:rPr b="1" i="0" lang="ru-RU" sz="3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pygame.MOUSEBUTTONDOWN</a:t>
            </a: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ru-RU" sz="3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pygame.MOUSEBUTTONUP</a:t>
            </a: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события при прокрутке</a:t>
            </a: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4118" u="none" cap="none" strike="noStrike">
              <a:solidFill>
                <a:schemeClr val="dk1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42"/>
          <p:cNvGraphicFramePr/>
          <p:nvPr/>
        </p:nvGraphicFramePr>
        <p:xfrm>
          <a:off x="6096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3124200"/>
                <a:gridCol w="5103450"/>
              </a:tblGrid>
              <a:tr h="3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pygame.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mouse.get_pressed()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-&gt; 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bool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получить состояние кнопок мыши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pygame.mouse.get_pos() -&gt; (x, y)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получить позицию курсора мыши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pygame.mouse.set_cursor((width, height),(fire_x, fire_y)) -&gt; None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используется для установки пользовательского курсора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pygame.mouse.set_visible(bool) -&gt; None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скрыть или показать курсор мыши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42"/>
          <p:cNvSpPr txBox="1"/>
          <p:nvPr/>
        </p:nvSpPr>
        <p:spPr>
          <a:xfrm>
            <a:off x="1932014" y="381000"/>
            <a:ext cx="7200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МЫШЬ</a:t>
            </a:r>
            <a:b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600" u="none" cap="none" strike="noStrike">
                <a:solidFill>
                  <a:srgbClr val="8A0000"/>
                </a:solidFill>
                <a:latin typeface="Arial"/>
                <a:ea typeface="Arial"/>
                <a:cs typeface="Arial"/>
                <a:sym typeface="Arial"/>
              </a:rPr>
              <a:t>PYGAME.MOUSE</a:t>
            </a:r>
            <a:endParaRPr b="1" i="0" sz="2600" u="none" cap="none" strike="noStrike">
              <a:solidFill>
                <a:srgbClr val="8A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43"/>
          <p:cNvGraphicFramePr/>
          <p:nvPr/>
        </p:nvGraphicFramePr>
        <p:xfrm>
          <a:off x="668725" y="95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3124200"/>
                <a:gridCol w="5103450"/>
              </a:tblGrid>
              <a:tr h="82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pygame.mouse.set_pos((x, y ))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-&gt; </a:t>
                      </a: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none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установить позицию курсора мыши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pygame.mouse.get_rel() - &gt; int 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получить количество движений мыши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pygame.mouse.get_focused()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проверяет, принимает ли дисплей ввод мыши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43"/>
          <p:cNvSpPr txBox="1"/>
          <p:nvPr/>
        </p:nvSpPr>
        <p:spPr>
          <a:xfrm>
            <a:off x="1943389" y="381000"/>
            <a:ext cx="7200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МЫШЬ</a:t>
            </a:r>
            <a:b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600" u="none" cap="none" strike="noStrike">
                <a:solidFill>
                  <a:srgbClr val="8A0000"/>
                </a:solidFill>
                <a:latin typeface="Arial"/>
                <a:ea typeface="Arial"/>
                <a:cs typeface="Arial"/>
                <a:sym typeface="Arial"/>
              </a:rPr>
              <a:t>PYGAME.MOUSE</a:t>
            </a:r>
            <a:endParaRPr b="1" i="0" sz="2600" u="none" cap="none" strike="noStrike">
              <a:solidFill>
                <a:srgbClr val="8A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904768" y="228600"/>
            <a:ext cx="811790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/>
              <a:t>ОДНА ИЗ ПРИЧИН ПОПУЛЯРНОСТИ PYTHON – </a:t>
            </a:r>
            <a:r>
              <a:rPr lang="ru-RU" sz="2800">
                <a:solidFill>
                  <a:srgbClr val="8A0000"/>
                </a:solidFill>
              </a:rPr>
              <a:t>КАКАЯ?</a:t>
            </a:r>
            <a:endParaRPr sz="2800">
              <a:solidFill>
                <a:srgbClr val="8A0000"/>
              </a:solidFill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488272" y="1295400"/>
            <a:ext cx="8534400" cy="5162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Char char="−"/>
            </a:pPr>
            <a:r>
              <a:rPr b="1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Большое и активное сообщество</a:t>
            </a: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: Python имеет большое и активное сообщество разработчиков, которые постоянно вносит свой вклад в развитие языка и создает новые </a:t>
            </a:r>
            <a:r>
              <a:rPr b="1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внешние модули </a:t>
            </a: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 инструменты. </a:t>
            </a:r>
            <a:endParaRPr b="0" i="0" sz="28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В результате язык Python получает огромное количество ресурсов, поддержку и развитие. Это позволяет языку не терять свою актуальность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44"/>
          <p:cNvGraphicFramePr/>
          <p:nvPr/>
        </p:nvGraphicFramePr>
        <p:xfrm>
          <a:off x="6096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{E2222E4D-F64A-43D8-97B9-0EE778B00DC5}</a:tableStyleId>
              </a:tblPr>
              <a:tblGrid>
                <a:gridCol w="3124200"/>
                <a:gridCol w="5103450"/>
              </a:tblGrid>
              <a:tr h="3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Вызов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1" sz="2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K_0, K_1, … , K_9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1, 2, …, 9 соответственно 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K_a, K_b, … , K_z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a, b, … , z соответсвенно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K_F1, K_F2, …, K_F9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F1, F2, … , F9 соответсвенно</a:t>
                      </a:r>
                      <a:endParaRPr b="0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ru-RU" sz="2400" u="none" cap="none" strike="noStrike">
                          <a:solidFill>
                            <a:srgbClr val="000066"/>
                          </a:solidFill>
                        </a:rPr>
                        <a:t>K_UP, K_DOWN, K_RIGHT, K_LEFT</a:t>
                      </a:r>
                      <a:endParaRPr b="1" sz="24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Стрелки на клавиатуре, где:</a:t>
                      </a:r>
                      <a:endParaRPr sz="2400" u="none" cap="none" strike="noStrike">
                        <a:solidFill>
                          <a:srgbClr val="0000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-K_UP - стрелка вверх</a:t>
                      </a:r>
                      <a:endParaRPr sz="2400" u="none" cap="none" strike="noStrike">
                        <a:solidFill>
                          <a:srgbClr val="0000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-K_DOWN - стрелка вниз</a:t>
                      </a:r>
                      <a:endParaRPr sz="2400" u="none" cap="none" strike="noStrike">
                        <a:solidFill>
                          <a:srgbClr val="0000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-K_RIGHT - стрелка впарво</a:t>
                      </a:r>
                      <a:endParaRPr sz="2400" u="none" cap="none" strike="noStrike">
                        <a:solidFill>
                          <a:srgbClr val="0000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rgbClr val="000066"/>
                          </a:solidFill>
                        </a:rPr>
                        <a:t>-K_LEFT - стрелка влево</a:t>
                      </a:r>
                      <a:endParaRPr sz="2400" u="none" cap="none" strike="noStrike">
                        <a:solidFill>
                          <a:srgbClr val="00006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44"/>
          <p:cNvSpPr txBox="1"/>
          <p:nvPr/>
        </p:nvSpPr>
        <p:spPr>
          <a:xfrm>
            <a:off x="1932014" y="381000"/>
            <a:ext cx="7200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КЛАВИАТУРА</a:t>
            </a:r>
            <a:br>
              <a:rPr b="1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600" u="none" cap="none" strike="noStrike">
                <a:solidFill>
                  <a:srgbClr val="8A0000"/>
                </a:solidFill>
                <a:latin typeface="Arial"/>
                <a:ea typeface="Arial"/>
                <a:cs typeface="Arial"/>
                <a:sym typeface="Arial"/>
              </a:rPr>
              <a:t>PYGAME.KEY</a:t>
            </a:r>
            <a:endParaRPr b="1" i="0" sz="2600" u="none" cap="none" strike="noStrike">
              <a:solidFill>
                <a:srgbClr val="8A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752600" y="304800"/>
            <a:ext cx="720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МЫШЬ</a:t>
            </a:r>
            <a:br>
              <a:rPr lang="ru-RU"/>
            </a:br>
            <a:r>
              <a:rPr lang="ru-RU">
                <a:solidFill>
                  <a:srgbClr val="8A0000"/>
                </a:solidFill>
              </a:rPr>
              <a:t>PYGAME.MOUSE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304800" y="1295400"/>
            <a:ext cx="8434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Рассмотрим небольшой скрипт draw_circle.py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Определить какая кнопка была нажата на мышке можно используя значение </a:t>
            </a:r>
            <a:r>
              <a:rPr b="1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event.button == x, </a:t>
            </a: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где</a:t>
            </a:r>
            <a:endParaRPr b="1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br>
              <a:rPr b="1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1 - left click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2 - middle click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3 - right click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4 - scroll up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5 - scroll down</a:t>
            </a:r>
            <a:endParaRPr b="0" i="0" sz="235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1752600" y="304800"/>
            <a:ext cx="720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РАЗРАБОТКА СОБСТВЕННОЙ ИГРЫ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FAST CLICKER</a:t>
            </a:r>
            <a:endParaRPr/>
          </a:p>
        </p:txBody>
      </p:sp>
      <p:sp>
        <p:nvSpPr>
          <p:cNvPr id="274" name="Google Shape;274;p46"/>
          <p:cNvSpPr txBox="1"/>
          <p:nvPr/>
        </p:nvSpPr>
        <p:spPr>
          <a:xfrm>
            <a:off x="304800" y="1295400"/>
            <a:ext cx="8434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sng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Цель</a:t>
            </a: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- запрограммировать функционал игры Fast Clicker.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Требования:</a:t>
            </a:r>
            <a:endParaRPr b="1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-На игровом экране 4 спрайта-карточки. Случайным образом на них появляется надпись Click.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ru-RU" sz="3100" u="sng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Задача игрока</a:t>
            </a: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-успеть кликнуть по карточке с надписью, пока она не исчезла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- Создать счетчик времени с обратным отсчетом 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	- Создать счетчик набранных очков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	-</a:t>
            </a:r>
            <a:r>
              <a:rPr b="0" i="0" lang="ru-RU" sz="3100" u="sng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Игрок побеждает</a:t>
            </a: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, если он успел кликнуть на 3 карточки за 10 секунд по надписи Click, иначе - </a:t>
            </a:r>
            <a:r>
              <a:rPr b="0" i="0" lang="ru-RU" sz="3100" u="sng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игрок проигрывае</a:t>
            </a:r>
            <a:r>
              <a:rPr b="0" i="0" lang="ru-RU" sz="3100" u="none" cap="none" strike="noStrike">
                <a:solidFill>
                  <a:srgbClr val="3F3F3F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т </a:t>
            </a:r>
            <a:endParaRPr b="0" i="0" sz="3100" u="none" cap="none" strike="noStrike">
              <a:solidFill>
                <a:srgbClr val="3F3F3F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904768" y="228600"/>
            <a:ext cx="811790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/>
              <a:t>ВНЕШНИЕ ПАКЕТЫ И МОДУЛИ – </a:t>
            </a:r>
            <a:r>
              <a:rPr lang="ru-RU" sz="2800">
                <a:solidFill>
                  <a:srgbClr val="8A0000"/>
                </a:solidFill>
              </a:rPr>
              <a:t>ЗАЧЕМ?</a:t>
            </a:r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488272" y="1295400"/>
            <a:ext cx="8534400" cy="5162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Char char="−"/>
            </a:pPr>
            <a:r>
              <a:rPr b="0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Внешние модули представляют собой наборы предварительно написанного кода, которые предлагают дополнительные функции, классы или методы, недоступные в стандартной библиотеке</a:t>
            </a:r>
            <a:endParaRPr b="0" i="0" sz="24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Преимущества использования внешних модулей:</a:t>
            </a:r>
            <a:endParaRPr b="0" i="0" sz="2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1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Эффективность: </a:t>
            </a: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вместо написания кода с нуля вы можете использовать готовые функциональные возможности.</a:t>
            </a:r>
            <a:endParaRPr b="0" i="0" sz="2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1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Поддержка сообщества:</a:t>
            </a: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 У многих популярных модулей есть обширные сообщества, обеспечивающие обновления, исправления ошибок и поддержку.</a:t>
            </a:r>
            <a:endParaRPr b="0" i="0" sz="2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1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Стандартизация:</a:t>
            </a: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 Использование общих модулей означает соблюдение общепринятых передовых практик.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1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Простая установка: </a:t>
            </a: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установка сторонних пакетов делается при помощи встроенного модуля pip в одну строку</a:t>
            </a:r>
            <a:endParaRPr b="0" i="0" sz="2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904768" y="228600"/>
            <a:ext cx="811790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СПИСОК САМЫХ ПОПУЛЯРНЫХ ВНЕШНИХ </a:t>
            </a:r>
            <a:r>
              <a:rPr lang="ru-RU">
                <a:solidFill>
                  <a:srgbClr val="8A0000"/>
                </a:solidFill>
              </a:rPr>
              <a:t>МОДУЛЕЙ PYTHON</a:t>
            </a:r>
            <a:endParaRPr>
              <a:solidFill>
                <a:srgbClr val="8A0000"/>
              </a:solidFill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88272" y="1295400"/>
            <a:ext cx="8534400" cy="5162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Char char="−"/>
            </a:pPr>
            <a:r>
              <a:rPr b="1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Веб-разработка: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Char char="−"/>
            </a:pPr>
            <a:r>
              <a:rPr b="1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Анализ данных и машинное обучение:</a:t>
            </a:r>
            <a:endParaRPr b="1" i="0" sz="24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 b="0" i="0" sz="2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Char char="−"/>
            </a:pPr>
            <a:r>
              <a:rPr b="1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Разработка игр: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1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Pygame</a:t>
            </a:r>
            <a:endParaRPr b="1" i="0" sz="2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Arcade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PyOgre</a:t>
            </a:r>
            <a:endParaRPr b="0" i="0" sz="2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Char char="−"/>
            </a:pPr>
            <a:r>
              <a:rPr b="1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Графический интерфейс: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endParaRPr b="0" i="0" sz="2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Char char="−"/>
            </a:pPr>
            <a:r>
              <a:rPr b="0" i="0" lang="ru-RU" sz="20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PyQt</a:t>
            </a:r>
            <a:endParaRPr b="0" i="0" sz="2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Char char="−"/>
            </a:pPr>
            <a:r>
              <a:rPr b="1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 т.д.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536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904768" y="228600"/>
            <a:ext cx="811790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/>
              <a:t>ВНЕШНИЕ МОДУЛИ</a:t>
            </a:r>
            <a:br>
              <a:rPr lang="ru-RU" sz="2800"/>
            </a:br>
            <a:r>
              <a:rPr lang="ru-RU" sz="2800">
                <a:solidFill>
                  <a:srgbClr val="8A0000"/>
                </a:solidFill>
              </a:rPr>
              <a:t>КАК УСТАНОВИТЬ?</a:t>
            </a:r>
            <a:endParaRPr sz="2800">
              <a:solidFill>
                <a:srgbClr val="8A0000"/>
              </a:solidFill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381000" y="1219200"/>
            <a:ext cx="8534400" cy="523856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Все модули в python можно установить при помощи встроенного модуля pip. Для этого: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Открываем командную строку (Win+R) + cmd</a:t>
            </a:r>
            <a:endParaRPr b="0" i="0" sz="32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Char char="−"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Прописываем команду: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262626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pip install &lt;название модуля&gt;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Char char="−"/>
            </a:pPr>
            <a:r>
              <a:rPr b="0" i="0" lang="ru-RU" sz="2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Внутри программы подключаем модуль:</a:t>
            </a:r>
            <a:endParaRPr b="0" i="0" sz="28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ru-RU" sz="3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import &lt;название модуля&gt;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074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904768" y="228600"/>
            <a:ext cx="811790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/>
              <a:t>ВВЕДЕНИЕ В PYGAME</a:t>
            </a:r>
            <a:endParaRPr sz="2800">
              <a:solidFill>
                <a:srgbClr val="8A0000"/>
              </a:solidFill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488272" y="1295400"/>
            <a:ext cx="8534400" cy="5162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600"/>
              <a:buFont typeface="Arial"/>
              <a:buChar char="−"/>
            </a:pPr>
            <a:r>
              <a:rPr b="1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Pygame </a:t>
            </a:r>
            <a:r>
              <a:rPr b="0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— это «игровая библиотека», набор инструментов, помогающих программистам создавать игры. К ним относятся: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Char char="−"/>
            </a:pPr>
            <a:r>
              <a:rPr b="0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Графика и анимация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Char char="−"/>
            </a:pPr>
            <a:r>
              <a:rPr b="0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Работа со звуком</a:t>
            </a:r>
            <a:endParaRPr b="0" i="0" sz="24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Char char="−"/>
            </a:pPr>
            <a:r>
              <a:rPr b="0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Управление (мышь, клавиатура, геймпад и так далее)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1136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avatars.mds.yandex.net/i?id=2d680d8a554975f62794ccd67e074557b23d47d0-10332876-images-thumbs&amp;n=13" id="71" name="Google Shape;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9472" y="4267200"/>
            <a:ext cx="4572000" cy="180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904768" y="228600"/>
            <a:ext cx="811790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275" spcFirstLastPara="1" rIns="9127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/>
              <a:t>ОСНОВНЫЕ ТЕРМИНЫ </a:t>
            </a:r>
            <a:br>
              <a:rPr lang="ru-RU" sz="2800"/>
            </a:br>
            <a:r>
              <a:rPr lang="ru-RU" sz="2800">
                <a:solidFill>
                  <a:srgbClr val="8A0000"/>
                </a:solidFill>
              </a:rPr>
              <a:t>НА ЧЕМ СТРОИТСЯ ИГРА?</a:t>
            </a:r>
            <a:endParaRPr sz="2800">
              <a:solidFill>
                <a:srgbClr val="8A0000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88272" y="1295400"/>
            <a:ext cx="8534400" cy="5162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1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Игровое окно: </a:t>
            </a:r>
            <a:r>
              <a:rPr b="0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системное окно, которое создается при запуске программы. На нем будет отображаться игра </a:t>
            </a:r>
            <a:endParaRPr b="0" i="0" sz="26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1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Игровой цикл(game loop): </a:t>
            </a:r>
            <a:r>
              <a:rPr b="0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основной цикл нашей программы, для управления игровым процессом. Он выполняет следующие вещи: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0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Обрабатывает пользовательский ввод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0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Проверяет и обновляет состояние объектов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0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Отрисовывает каждый кадр(frame)</a:t>
            </a:r>
            <a:endParaRPr b="0" i="0" sz="24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1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Игровое событие: </a:t>
            </a:r>
            <a:r>
              <a:rPr b="0" i="0" lang="ru-RU" sz="2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все что случается вне кода программы называется событием, а именно: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0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Нажатие клавиш клавиатуры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0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Движение мыши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0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Закрытие игрового окна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8" lvl="1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Arial"/>
              <a:buChar char="−"/>
            </a:pPr>
            <a:r>
              <a:rPr b="0" i="0" lang="ru-RU" sz="2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И т.д.</a:t>
            </a:r>
            <a:endParaRPr b="1" i="0" sz="2400" u="none" cap="none" strike="noStrik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$+.'CPSCRU'2012-0107. j'Presentation Document Template. (Regulations. Enterprise'). v4-02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