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6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>
        <p:scale>
          <a:sx n="116" d="100"/>
          <a:sy n="116" d="100"/>
        </p:scale>
        <p:origin x="-35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D8AD-8A7A-4B38-9412-0C3F3A9061D8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0333-D4E6-4F93-96E5-62999A0BB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7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D225-6189-4789-824C-6BD379A687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0F5E2-6811-4578-859C-0040E4E61A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F7495-2A05-43AD-A094-62A009A053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8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35ABD-B96A-44DA-8E48-4621465796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7F004-F28E-42E7-A6E0-2733D3C34C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36BF-8D29-4051-8E45-E7FF661C69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47DE9-3CA9-442B-A783-D83ED642B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80BD6-4269-470B-B8A1-99013296E4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B8D0D-7F4B-4D19-8C83-B9F5725056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9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0CB37-8587-41F2-8AA0-39C1437D50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63557-A055-4998-95BC-2EE3B79499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3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等线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等线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 smtClean="0">
                <a:sym typeface="等线" panose="0201060003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等线" panose="0201060003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等线" panose="02010600030101010101" pitchFamily="2" charset="-122"/>
              </a:rPr>
              <a:t>第四级</a:t>
            </a:r>
          </a:p>
          <a:p>
            <a:pPr lvl="4"/>
            <a:r>
              <a:rPr lang="zh-CN" altLang="en-US" smtClean="0">
                <a:sym typeface="等线" panose="02010600030101010101" pitchFamily="2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7C4007FC-7049-45F5-B501-843231AA84E4}" type="datetime1">
              <a:rPr lang="zh-CN" altLang="en-US"/>
              <a:pPr/>
              <a:t>2018/4/18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7C2F6E32-FB13-4BDA-AB60-02C5A9ADE4B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等线 Light" panose="02010600030101010101" pitchFamily="2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组合 27"/>
          <p:cNvGrpSpPr>
            <a:grpSpLocks/>
          </p:cNvGrpSpPr>
          <p:nvPr/>
        </p:nvGrpSpPr>
        <p:grpSpPr bwMode="auto">
          <a:xfrm>
            <a:off x="942975" y="2025650"/>
            <a:ext cx="5603875" cy="2068324"/>
            <a:chOff x="0" y="0"/>
            <a:chExt cx="5602778" cy="2069967"/>
          </a:xfrm>
        </p:grpSpPr>
        <p:sp>
          <p:nvSpPr>
            <p:cNvPr id="2050" name="文本框 7"/>
            <p:cNvSpPr>
              <a:spLocks noChangeArrowheads="1"/>
            </p:cNvSpPr>
            <p:nvPr/>
          </p:nvSpPr>
          <p:spPr bwMode="auto">
            <a:xfrm>
              <a:off x="0" y="0"/>
              <a:ext cx="516887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4000" dirty="0">
                <a:solidFill>
                  <a:srgbClr val="707029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2051" name="文本框 8"/>
            <p:cNvSpPr>
              <a:spLocks noChangeArrowheads="1"/>
            </p:cNvSpPr>
            <p:nvPr/>
          </p:nvSpPr>
          <p:spPr bwMode="auto">
            <a:xfrm>
              <a:off x="1" y="707886"/>
              <a:ext cx="56027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6000" b="1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人机交互</a:t>
              </a:r>
            </a:p>
          </p:txBody>
        </p:sp>
        <p:sp>
          <p:nvSpPr>
            <p:cNvPr id="2052" name="文本框 9"/>
            <p:cNvSpPr>
              <a:spLocks noChangeArrowheads="1"/>
            </p:cNvSpPr>
            <p:nvPr/>
          </p:nvSpPr>
          <p:spPr bwMode="auto">
            <a:xfrm>
              <a:off x="67722" y="1607935"/>
              <a:ext cx="5535056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reporter : 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孙芙蓉， 房宇凡， 张万平， 卢越， 黄帆</a:t>
              </a:r>
              <a:endParaRPr lang="en-US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2053" name="等腰三角形 15"/>
          <p:cNvSpPr>
            <a:spLocks noChangeArrowheads="1"/>
          </p:cNvSpPr>
          <p:nvPr/>
        </p:nvSpPr>
        <p:spPr bwMode="auto">
          <a:xfrm>
            <a:off x="2371725" y="5984875"/>
            <a:ext cx="1177925" cy="10160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54" name="等腰三角形 18"/>
          <p:cNvSpPr>
            <a:spLocks noChangeArrowheads="1"/>
          </p:cNvSpPr>
          <p:nvPr/>
        </p:nvSpPr>
        <p:spPr bwMode="auto">
          <a:xfrm>
            <a:off x="6619875" y="5348288"/>
            <a:ext cx="1873250" cy="1614487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70702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55" name="等腰三角形 19"/>
          <p:cNvSpPr>
            <a:spLocks noChangeArrowheads="1"/>
          </p:cNvSpPr>
          <p:nvPr/>
        </p:nvSpPr>
        <p:spPr bwMode="auto">
          <a:xfrm>
            <a:off x="5984875" y="5722938"/>
            <a:ext cx="1441450" cy="1243012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05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1050" y="0"/>
            <a:ext cx="5038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2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6"/>
          <a:stretch>
            <a:fillRect/>
          </a:stretch>
        </p:blipFill>
        <p:spPr bwMode="auto">
          <a:xfrm>
            <a:off x="476250" y="0"/>
            <a:ext cx="2028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等腰三角形 28"/>
          <p:cNvSpPr>
            <a:spLocks noChangeArrowheads="1"/>
          </p:cNvSpPr>
          <p:nvPr/>
        </p:nvSpPr>
        <p:spPr bwMode="auto">
          <a:xfrm flipV="1">
            <a:off x="446088" y="0"/>
            <a:ext cx="1125537" cy="873125"/>
          </a:xfrm>
          <a:prstGeom prst="triangle">
            <a:avLst>
              <a:gd name="adj" fmla="val 50000"/>
            </a:avLst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4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12290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2291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2292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2295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6" name="组合 20"/>
          <p:cNvGrpSpPr>
            <a:grpSpLocks/>
          </p:cNvGrpSpPr>
          <p:nvPr/>
        </p:nvGrpSpPr>
        <p:grpSpPr bwMode="auto">
          <a:xfrm>
            <a:off x="9287561" y="220153"/>
            <a:ext cx="2973602" cy="1707716"/>
            <a:chOff x="0" y="0"/>
            <a:chExt cx="5238751" cy="3257551"/>
          </a:xfrm>
        </p:grpSpPr>
        <p:pic>
          <p:nvPicPr>
            <p:cNvPr id="12297" name="图片 1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38751" cy="325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724339" y="376897"/>
              <a:ext cx="3733800" cy="2324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2299" name="图片 14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637" y="376897"/>
              <a:ext cx="1707502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9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01" y="1126159"/>
              <a:ext cx="2035385" cy="100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3" name="文本框 22"/>
          <p:cNvSpPr>
            <a:spLocks noChangeArrowheads="1"/>
          </p:cNvSpPr>
          <p:nvPr/>
        </p:nvSpPr>
        <p:spPr bwMode="auto">
          <a:xfrm>
            <a:off x="278667" y="711515"/>
            <a:ext cx="11855668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好的交互方式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）多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点触摸方式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  定义：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通过人的手势、手指和其他外在物理物直接与电脑进行交互，改变了人和信息之间的交互方式，实现多点、多用户，同一时间直接与虚拟的环境交互，增强了用户体验，达到了随心所欲的境界。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举例：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在 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Mac 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上使用多点触控手势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使用多点触控触控板或妙控鼠标，您可以通过轻点、轻扫、捏合或开合一根或多根手指进行有用的操作。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）体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感技术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定义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体感技术，在于人们可以很直接地使用肢体动作，与周边的装置或环境互动，而无需使用任何复杂的控制设备，便可让人们身历其境地与内容做互动。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举例：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一提到体感技术，很多人都会觉得未来感十足，像是科幻电影里的情节再现。但这一概念在游戏领域早有涉及，全球三大游戏厂商均推出过自己的体感控制器，如微软和索尼推出的体感辅助设备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Kinect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PSMove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，任天堂的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Wii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则一直是以体感进行控制的游戏机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）虚拟现实等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3314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3315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13316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3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13318" name="组合 19"/>
          <p:cNvGrpSpPr>
            <a:grpSpLocks/>
          </p:cNvGrpSpPr>
          <p:nvPr/>
        </p:nvGrpSpPr>
        <p:grpSpPr bwMode="auto">
          <a:xfrm>
            <a:off x="630238" y="2397125"/>
            <a:ext cx="6196012" cy="2063751"/>
            <a:chOff x="0" y="0"/>
            <a:chExt cx="5795831" cy="2063386"/>
          </a:xfrm>
        </p:grpSpPr>
        <p:sp>
          <p:nvSpPr>
            <p:cNvPr id="13319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文本框 14"/>
            <p:cNvSpPr>
              <a:spLocks noChangeArrowheads="1"/>
            </p:cNvSpPr>
            <p:nvPr/>
          </p:nvSpPr>
          <p:spPr bwMode="auto">
            <a:xfrm>
              <a:off x="0" y="430840"/>
              <a:ext cx="5795831" cy="1200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 dirty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命令行交互与下一代人机交互</a:t>
              </a:r>
            </a:p>
          </p:txBody>
        </p:sp>
        <p:sp>
          <p:nvSpPr>
            <p:cNvPr id="13321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4"/>
          <p:cNvGrpSpPr>
            <a:grpSpLocks/>
          </p:cNvGrpSpPr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4338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4339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4340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dirty="0" smtClean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命令行</a:t>
              </a:r>
              <a:r>
                <a:rPr lang="zh-CN" altLang="en-US" sz="2800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优点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4342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4343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文本框 20"/>
          <p:cNvSpPr>
            <a:spLocks noChangeArrowheads="1"/>
          </p:cNvSpPr>
          <p:nvPr/>
        </p:nvSpPr>
        <p:spPr bwMode="auto">
          <a:xfrm>
            <a:off x="596954" y="1584325"/>
            <a:ext cx="80445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命令行优点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效率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重复命令可以写成脚本多次执行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快速复制大量有相同特点（比如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.txt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结尾的文件）的文件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稳定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很多命令在不同的命令行下可以共用，而且查找命令比查找图形界面的软件教程 快速的多。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3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鼠标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不适合快速操作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4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占用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空间小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（一个不带界面的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Linux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发行版，连服务器数据库应用程序等等，全部加载到内存可能只有一两百兆。如果加上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GUI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，随便一个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GUI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都要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100M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到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500M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之间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你可以用命令行做到同样的事，却多浪费几倍的资源。）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4"/>
          <p:cNvGrpSpPr>
            <a:grpSpLocks/>
          </p:cNvGrpSpPr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5362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5363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5364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dirty="0" smtClean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下一代人机交互面临的问题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5366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5367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4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文本框 20"/>
          <p:cNvSpPr>
            <a:spLocks noChangeArrowheads="1"/>
          </p:cNvSpPr>
          <p:nvPr/>
        </p:nvSpPr>
        <p:spPr bwMode="auto">
          <a:xfrm rot="-5400000">
            <a:off x="990600" y="3929063"/>
            <a:ext cx="124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WOMAN</a:t>
            </a:r>
            <a:endParaRPr lang="zh-CN" altLang="en-US" sz="2000">
              <a:solidFill>
                <a:schemeClr val="bg1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5376" name="文本框 25"/>
          <p:cNvSpPr>
            <a:spLocks noChangeArrowheads="1"/>
          </p:cNvSpPr>
          <p:nvPr/>
        </p:nvSpPr>
        <p:spPr bwMode="auto">
          <a:xfrm rot="-5400000">
            <a:off x="871538" y="4056063"/>
            <a:ext cx="125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WOMAN</a:t>
            </a:r>
            <a:endParaRPr lang="zh-CN" altLang="en-US" sz="2000">
              <a:solidFill>
                <a:schemeClr val="bg1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5400" name="文本框 52"/>
          <p:cNvSpPr>
            <a:spLocks noChangeArrowheads="1"/>
          </p:cNvSpPr>
          <p:nvPr/>
        </p:nvSpPr>
        <p:spPr bwMode="auto">
          <a:xfrm>
            <a:off x="694968" y="1107775"/>
            <a:ext cx="9783562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语音交互面临的问题：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语义理解困难 例：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Siri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可以很好的识别语音，即能知道用户说的是“ 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明天早上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点帮我预约出租车去公司“，但是却不能理解你的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对话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目的，到底是要设定预约提醒日历，还是要提前预约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出租车。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r>
              <a:rPr lang="zh-CN" altLang="zh-CN" b="1" dirty="0"/>
              <a:t>虚拟现实技术面临的问题：</a:t>
            </a:r>
            <a:endParaRPr lang="zh-CN" altLang="zh-CN" dirty="0"/>
          </a:p>
          <a:p>
            <a:pPr lvl="0"/>
            <a:r>
              <a:rPr lang="zh-CN" altLang="zh-CN" b="1" dirty="0"/>
              <a:t>虚拟现实设备的“贵族化”。</a:t>
            </a:r>
            <a:endParaRPr lang="zh-CN" altLang="zh-CN" dirty="0"/>
          </a:p>
          <a:p>
            <a:r>
              <a:rPr lang="zh-CN" altLang="zh-CN" dirty="0"/>
              <a:t>要构建一个高质量的虚拟现实系统</a:t>
            </a:r>
            <a:r>
              <a:rPr lang="en-US" altLang="zh-CN" dirty="0"/>
              <a:t>,</a:t>
            </a:r>
            <a:r>
              <a:rPr lang="zh-CN" altLang="zh-CN" dirty="0"/>
              <a:t>首先需要昂贵的外部设备</a:t>
            </a:r>
            <a:r>
              <a:rPr lang="en-US" altLang="zh-CN" dirty="0"/>
              <a:t>,</a:t>
            </a:r>
            <a:r>
              <a:rPr lang="zh-CN" altLang="zh-CN" dirty="0"/>
              <a:t>无论是高分辨率的头盔显示器</a:t>
            </a:r>
            <a:r>
              <a:rPr lang="en-US" altLang="zh-CN" dirty="0"/>
              <a:t>HMD,</a:t>
            </a:r>
            <a:r>
              <a:rPr lang="zh-CN" altLang="zh-CN" dirty="0"/>
              <a:t>还是立体投影显示器</a:t>
            </a:r>
            <a:r>
              <a:rPr lang="en-US" altLang="zh-CN" dirty="0"/>
              <a:t>;</a:t>
            </a:r>
            <a:r>
              <a:rPr lang="zh-CN" altLang="zh-CN" dirty="0"/>
              <a:t>无论是空间定位器</a:t>
            </a:r>
            <a:r>
              <a:rPr lang="en-US" altLang="zh-CN" dirty="0"/>
              <a:t>,</a:t>
            </a:r>
            <a:r>
              <a:rPr lang="zh-CN" altLang="zh-CN" dirty="0"/>
              <a:t>还是高精度的数据手套</a:t>
            </a:r>
            <a:r>
              <a:rPr lang="en-US" altLang="zh-CN" dirty="0"/>
              <a:t>,</a:t>
            </a:r>
            <a:r>
              <a:rPr lang="zh-CN" altLang="zh-CN" dirty="0"/>
              <a:t>都是价格不菲。其次</a:t>
            </a:r>
            <a:r>
              <a:rPr lang="en-US" altLang="zh-CN" dirty="0"/>
              <a:t>,</a:t>
            </a:r>
            <a:r>
              <a:rPr lang="zh-CN" altLang="zh-CN" dirty="0"/>
              <a:t>为完成复杂场景的实时渲染</a:t>
            </a:r>
            <a:r>
              <a:rPr lang="en-US" altLang="zh-CN" dirty="0"/>
              <a:t>,</a:t>
            </a:r>
            <a:r>
              <a:rPr lang="zh-CN" altLang="zh-CN" dirty="0"/>
              <a:t>还需要高性能的图形工作站以及相应的软件。</a:t>
            </a:r>
          </a:p>
          <a:p>
            <a:pPr lvl="0"/>
            <a:r>
              <a:rPr lang="zh-CN" altLang="zh-CN" b="1" dirty="0"/>
              <a:t>繁琐的三维建模。</a:t>
            </a:r>
            <a:endParaRPr lang="zh-CN" altLang="zh-CN" dirty="0"/>
          </a:p>
          <a:p>
            <a:r>
              <a:rPr lang="zh-CN" altLang="zh-CN" dirty="0"/>
              <a:t>由于真实世界几何的复杂性</a:t>
            </a:r>
            <a:r>
              <a:rPr lang="en-US" altLang="zh-CN" dirty="0"/>
              <a:t>,</a:t>
            </a:r>
            <a:r>
              <a:rPr lang="zh-CN" altLang="zh-CN" dirty="0"/>
              <a:t>大部分的三维模型仍需要由人工绘制</a:t>
            </a:r>
            <a:r>
              <a:rPr lang="en-US" altLang="zh-CN" dirty="0"/>
              <a:t>,</a:t>
            </a:r>
            <a:r>
              <a:rPr lang="zh-CN" altLang="zh-CN" dirty="0"/>
              <a:t>而且需聘请高水平的专业人士</a:t>
            </a:r>
            <a:r>
              <a:rPr lang="en-US" altLang="zh-CN" dirty="0"/>
              <a:t>,</a:t>
            </a:r>
            <a:r>
              <a:rPr lang="zh-CN" altLang="zh-CN" dirty="0"/>
              <a:t>故其费用相当惊人。如电影《泰坦尼克号》中</a:t>
            </a:r>
            <a:r>
              <a:rPr lang="en-US" altLang="zh-CN" dirty="0"/>
              <a:t>,</a:t>
            </a:r>
            <a:r>
              <a:rPr lang="zh-CN" altLang="zh-CN" dirty="0"/>
              <a:t>为实现场景三维建模及各种特技处理所花的人工费用高达</a:t>
            </a:r>
            <a:r>
              <a:rPr lang="en-US" altLang="zh-CN" dirty="0"/>
              <a:t>2500</a:t>
            </a:r>
            <a:r>
              <a:rPr lang="zh-CN" altLang="zh-CN" dirty="0"/>
              <a:t>万美元。</a:t>
            </a:r>
          </a:p>
          <a:p>
            <a:pPr lvl="0"/>
            <a:r>
              <a:rPr lang="zh-CN" altLang="zh-CN" b="1" dirty="0"/>
              <a:t>大数据量。</a:t>
            </a:r>
            <a:endParaRPr lang="zh-CN" altLang="zh-CN" dirty="0"/>
          </a:p>
          <a:p>
            <a:r>
              <a:rPr lang="zh-CN" altLang="zh-CN" dirty="0"/>
              <a:t>虚拟现实要想得到很大的发展</a:t>
            </a:r>
            <a:r>
              <a:rPr lang="en-US" altLang="zh-CN" dirty="0"/>
              <a:t>,</a:t>
            </a:r>
            <a:r>
              <a:rPr lang="zh-CN" altLang="zh-CN" dirty="0"/>
              <a:t>需要与</a:t>
            </a:r>
            <a:r>
              <a:rPr lang="en-US" altLang="zh-CN" dirty="0"/>
              <a:t>Internet</a:t>
            </a:r>
            <a:r>
              <a:rPr lang="zh-CN" altLang="zh-CN" dirty="0"/>
              <a:t>结合</a:t>
            </a:r>
            <a:r>
              <a:rPr lang="en-US" altLang="zh-CN" dirty="0"/>
              <a:t>,</a:t>
            </a:r>
            <a:r>
              <a:rPr lang="zh-CN" altLang="zh-CN" dirty="0"/>
              <a:t>这是不容怀疑的事实。目前虚拟现实应用的数据量仍然很大</a:t>
            </a:r>
            <a:r>
              <a:rPr lang="en-US" altLang="zh-CN" dirty="0"/>
              <a:t>,</a:t>
            </a:r>
            <a:r>
              <a:rPr lang="zh-CN" altLang="zh-CN" dirty="0"/>
              <a:t>在现有的网速的情况下</a:t>
            </a:r>
            <a:r>
              <a:rPr lang="en-US" altLang="zh-CN" dirty="0"/>
              <a:t>,</a:t>
            </a:r>
            <a:r>
              <a:rPr lang="zh-CN" altLang="zh-CN" dirty="0"/>
              <a:t>在虚拟现实系统中应考虑数据压缩问题</a:t>
            </a:r>
            <a:r>
              <a:rPr lang="en-US" altLang="zh-CN" dirty="0"/>
              <a:t>,</a:t>
            </a:r>
            <a:r>
              <a:rPr lang="zh-CN" altLang="zh-CN" dirty="0"/>
              <a:t>但这个问题可能还未引起人们的重视。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4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16386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87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6388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6391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组合 14"/>
          <p:cNvGrpSpPr>
            <a:grpSpLocks/>
          </p:cNvGrpSpPr>
          <p:nvPr/>
        </p:nvGrpSpPr>
        <p:grpSpPr bwMode="auto">
          <a:xfrm>
            <a:off x="1271588" y="1930400"/>
            <a:ext cx="9648825" cy="3740150"/>
            <a:chOff x="0" y="0"/>
            <a:chExt cx="9649455" cy="3739401"/>
          </a:xfrm>
        </p:grpSpPr>
        <p:sp>
          <p:nvSpPr>
            <p:cNvPr id="16393" name="矩形 11"/>
            <p:cNvSpPr>
              <a:spLocks noChangeArrowheads="1"/>
            </p:cNvSpPr>
            <p:nvPr/>
          </p:nvSpPr>
          <p:spPr bwMode="auto">
            <a:xfrm>
              <a:off x="0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94" name="矩形 12"/>
            <p:cNvSpPr>
              <a:spLocks noChangeArrowheads="1"/>
            </p:cNvSpPr>
            <p:nvPr/>
          </p:nvSpPr>
          <p:spPr bwMode="auto">
            <a:xfrm>
              <a:off x="3296114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95" name="矩形 13"/>
            <p:cNvSpPr>
              <a:spLocks noChangeArrowheads="1"/>
            </p:cNvSpPr>
            <p:nvPr/>
          </p:nvSpPr>
          <p:spPr bwMode="auto">
            <a:xfrm>
              <a:off x="6592228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sp>
        <p:nvSpPr>
          <p:cNvPr id="16407" name="矩形 26"/>
          <p:cNvSpPr>
            <a:spLocks noChangeArrowheads="1"/>
          </p:cNvSpPr>
          <p:nvPr/>
        </p:nvSpPr>
        <p:spPr bwMode="auto">
          <a:xfrm>
            <a:off x="694968" y="1386445"/>
            <a:ext cx="961710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虚拟现实技术面临的问题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第一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、虚拟现实设备的“贵族化”。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要构建一个高质量的虚拟现实系统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首先需要昂贵的外部设备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无论是高分辨率的头盔显示器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HMD,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还是立体投影显示器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无论是空间定位器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还是高精度的数据手套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都是价格不菲。其次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为完成复杂场景的实时渲染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还需要高性能的图形工作站以及相应的软件。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第二、繁琐的三维建模。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由于真实世界几何的复杂性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大部分的三维模型仍需要由人工绘制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而且需聘请高水平的专业人士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故其费用相当惊人。如电影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泰坦尼克号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为实现场景三维建模及各种特技处理所花的人工费用高达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2500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万美元。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第三、大数据量。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虚拟现实要想得到很大的发展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需要与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Internet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这是不容怀疑的事实。目前虚拟现实应用的数据量仍然很大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在现有的网速的情况下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在虚拟现实系统中应考虑数据压缩问题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但这个问题可能还未引起人们的重视。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2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17410" name="等腰三角形 3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7411" name="等腰三角形 4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7412" name="图片 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文本框 7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7415" name="图片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椭圆 12"/>
          <p:cNvSpPr>
            <a:spLocks noChangeArrowheads="1"/>
          </p:cNvSpPr>
          <p:nvPr/>
        </p:nvSpPr>
        <p:spPr bwMode="auto">
          <a:xfrm>
            <a:off x="6491288" y="2686050"/>
            <a:ext cx="1217612" cy="1217613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0" name="椭圆 14"/>
          <p:cNvSpPr>
            <a:spLocks noChangeArrowheads="1"/>
          </p:cNvSpPr>
          <p:nvPr/>
        </p:nvSpPr>
        <p:spPr bwMode="auto">
          <a:xfrm>
            <a:off x="7261225" y="2112963"/>
            <a:ext cx="1146175" cy="1146175"/>
          </a:xfrm>
          <a:prstGeom prst="ellipse">
            <a:avLst/>
          </a:prstGeom>
          <a:solidFill>
            <a:srgbClr val="70702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1" name="椭圆 15"/>
          <p:cNvSpPr>
            <a:spLocks noChangeArrowheads="1"/>
          </p:cNvSpPr>
          <p:nvPr/>
        </p:nvSpPr>
        <p:spPr bwMode="auto">
          <a:xfrm>
            <a:off x="9261475" y="2459038"/>
            <a:ext cx="1444625" cy="1444625"/>
          </a:xfrm>
          <a:prstGeom prst="ellipse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2" name="椭圆 16"/>
          <p:cNvSpPr>
            <a:spLocks noChangeArrowheads="1"/>
          </p:cNvSpPr>
          <p:nvPr/>
        </p:nvSpPr>
        <p:spPr bwMode="auto">
          <a:xfrm>
            <a:off x="10372725" y="1957388"/>
            <a:ext cx="1173163" cy="1174750"/>
          </a:xfrm>
          <a:prstGeom prst="ellipse">
            <a:avLst/>
          </a:prstGeom>
          <a:solidFill>
            <a:srgbClr val="42BA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3" name="椭圆 17"/>
          <p:cNvSpPr>
            <a:spLocks noChangeArrowheads="1"/>
          </p:cNvSpPr>
          <p:nvPr/>
        </p:nvSpPr>
        <p:spPr bwMode="auto">
          <a:xfrm>
            <a:off x="9959975" y="3594100"/>
            <a:ext cx="1203325" cy="1203325"/>
          </a:xfrm>
          <a:prstGeom prst="ellipse">
            <a:avLst/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4" name="椭圆 13"/>
          <p:cNvSpPr>
            <a:spLocks noChangeArrowheads="1"/>
          </p:cNvSpPr>
          <p:nvPr/>
        </p:nvSpPr>
        <p:spPr bwMode="auto">
          <a:xfrm>
            <a:off x="7834313" y="2678113"/>
            <a:ext cx="1817687" cy="1817687"/>
          </a:xfrm>
          <a:prstGeom prst="ellipse">
            <a:avLst/>
          </a:prstGeom>
          <a:solidFill>
            <a:srgbClr val="0498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31" name="文本框 26"/>
          <p:cNvSpPr>
            <a:spLocks noChangeArrowheads="1"/>
          </p:cNvSpPr>
          <p:nvPr/>
        </p:nvSpPr>
        <p:spPr bwMode="auto">
          <a:xfrm>
            <a:off x="1195388" y="3663950"/>
            <a:ext cx="67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Apr</a:t>
            </a:r>
            <a:endParaRPr lang="zh-CN" altLang="en-US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7432" name="文本框 27"/>
          <p:cNvSpPr>
            <a:spLocks noChangeArrowheads="1"/>
          </p:cNvSpPr>
          <p:nvPr/>
        </p:nvSpPr>
        <p:spPr bwMode="auto">
          <a:xfrm>
            <a:off x="1181100" y="5029200"/>
            <a:ext cx="67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Apr</a:t>
            </a:r>
            <a:endParaRPr lang="zh-CN" altLang="en-US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7434" name="文本框 29"/>
          <p:cNvSpPr>
            <a:spLocks noChangeArrowheads="1"/>
          </p:cNvSpPr>
          <p:nvPr/>
        </p:nvSpPr>
        <p:spPr bwMode="auto">
          <a:xfrm>
            <a:off x="1195388" y="3121025"/>
            <a:ext cx="66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12</a:t>
            </a:r>
            <a:endParaRPr lang="zh-CN" altLang="en-US" sz="28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17435" name="文本框 30"/>
          <p:cNvSpPr>
            <a:spLocks noChangeArrowheads="1"/>
          </p:cNvSpPr>
          <p:nvPr/>
        </p:nvSpPr>
        <p:spPr bwMode="auto">
          <a:xfrm>
            <a:off x="1185863" y="4492625"/>
            <a:ext cx="66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19</a:t>
            </a:r>
            <a:endParaRPr lang="zh-CN" altLang="en-US" sz="28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17436" name="文本框 31"/>
          <p:cNvSpPr>
            <a:spLocks noChangeArrowheads="1"/>
          </p:cNvSpPr>
          <p:nvPr/>
        </p:nvSpPr>
        <p:spPr bwMode="auto">
          <a:xfrm>
            <a:off x="278666" y="1341467"/>
            <a:ext cx="789060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体感技术面临的困难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需要的操作繁复；不如图形或命令行简洁快速；需要大量的运动量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增强现实技术面临的困难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对于复杂的事物识别困难，现实环境的干扰因素太多。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脑电波交互技术面临的困难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信息噪声严重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人类大脑有大约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860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亿个神经元，可想而知它们活动时对外发射的脑电波该有多嘈杂。而且，脑电波引起的电压变化是微伏数量级的，非常容易受干扰，特别是入门级的商用感应器，头发长了不行，粉底涂厚了也不行，手机不小心从旁边晃一下也不行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sp>
        <p:nvSpPr>
          <p:cNvPr id="17439" name="文本框 34"/>
          <p:cNvSpPr>
            <a:spLocks noChangeArrowheads="1"/>
          </p:cNvSpPr>
          <p:nvPr/>
        </p:nvSpPr>
        <p:spPr bwMode="auto">
          <a:xfrm>
            <a:off x="6518275" y="2898775"/>
            <a:ext cx="11652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16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16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pic>
        <p:nvPicPr>
          <p:cNvPr id="17440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9350" y="2351088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1" name="文本框 37"/>
          <p:cNvSpPr>
            <a:spLocks noChangeArrowheads="1"/>
          </p:cNvSpPr>
          <p:nvPr/>
        </p:nvSpPr>
        <p:spPr bwMode="auto">
          <a:xfrm>
            <a:off x="8013700" y="3078163"/>
            <a:ext cx="146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2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2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pic>
        <p:nvPicPr>
          <p:cNvPr id="17442" name="图片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6600" y="2759075"/>
            <a:ext cx="7159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图片 39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9900" y="2325688"/>
            <a:ext cx="6588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4" name="文本框 40"/>
          <p:cNvSpPr>
            <a:spLocks noChangeArrowheads="1"/>
          </p:cNvSpPr>
          <p:nvPr/>
        </p:nvSpPr>
        <p:spPr bwMode="auto">
          <a:xfrm>
            <a:off x="9979025" y="3843338"/>
            <a:ext cx="1165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14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14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等腰三角形 6"/>
          <p:cNvSpPr>
            <a:spLocks noChangeArrowheads="1"/>
          </p:cNvSpPr>
          <p:nvPr/>
        </p:nvSpPr>
        <p:spPr bwMode="auto">
          <a:xfrm>
            <a:off x="12700" y="5899150"/>
            <a:ext cx="1177925" cy="10160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等腰三角形 7"/>
          <p:cNvSpPr>
            <a:spLocks noChangeArrowheads="1"/>
          </p:cNvSpPr>
          <p:nvPr/>
        </p:nvSpPr>
        <p:spPr bwMode="auto">
          <a:xfrm>
            <a:off x="4260850" y="5264150"/>
            <a:ext cx="1871663" cy="16129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70702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1" name="等腰三角形 8"/>
          <p:cNvSpPr>
            <a:spLocks noChangeArrowheads="1"/>
          </p:cNvSpPr>
          <p:nvPr/>
        </p:nvSpPr>
        <p:spPr bwMode="auto">
          <a:xfrm>
            <a:off x="3625850" y="5637213"/>
            <a:ext cx="1441450" cy="1243012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2532" name="图片 9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6"/>
          <a:stretch>
            <a:fillRect/>
          </a:stretch>
        </p:blipFill>
        <p:spPr bwMode="auto">
          <a:xfrm>
            <a:off x="9334500" y="0"/>
            <a:ext cx="2028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等腰三角形 10"/>
          <p:cNvSpPr>
            <a:spLocks noChangeArrowheads="1"/>
          </p:cNvSpPr>
          <p:nvPr/>
        </p:nvSpPr>
        <p:spPr bwMode="auto">
          <a:xfrm flipV="1">
            <a:off x="9304338" y="0"/>
            <a:ext cx="1125537" cy="873125"/>
          </a:xfrm>
          <a:prstGeom prst="triangle">
            <a:avLst>
              <a:gd name="adj" fmla="val 50000"/>
            </a:avLst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2534" name="图片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0" t="11908"/>
          <a:stretch>
            <a:fillRect/>
          </a:stretch>
        </p:blipFill>
        <p:spPr bwMode="auto">
          <a:xfrm>
            <a:off x="0" y="0"/>
            <a:ext cx="403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组合 14"/>
          <p:cNvGrpSpPr>
            <a:grpSpLocks/>
          </p:cNvGrpSpPr>
          <p:nvPr/>
        </p:nvGrpSpPr>
        <p:grpSpPr bwMode="auto">
          <a:xfrm>
            <a:off x="4052888" y="2139950"/>
            <a:ext cx="7040562" cy="1722438"/>
            <a:chOff x="0" y="0"/>
            <a:chExt cx="7041147" cy="1723549"/>
          </a:xfrm>
        </p:grpSpPr>
        <p:sp>
          <p:nvSpPr>
            <p:cNvPr id="22536" name="文本框 12"/>
            <p:cNvSpPr>
              <a:spLocks noChangeArrowheads="1"/>
            </p:cNvSpPr>
            <p:nvPr/>
          </p:nvSpPr>
          <p:spPr bwMode="auto">
            <a:xfrm>
              <a:off x="0" y="0"/>
              <a:ext cx="56027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6000" b="1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6000" b="1" dirty="0">
                <a:solidFill>
                  <a:srgbClr val="2A555B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22537" name="文本框 13"/>
            <p:cNvSpPr>
              <a:spLocks noChangeArrowheads="1"/>
            </p:cNvSpPr>
            <p:nvPr/>
          </p:nvSpPr>
          <p:spPr bwMode="auto">
            <a:xfrm>
              <a:off x="0" y="1015663"/>
              <a:ext cx="704114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4000" dirty="0">
                  <a:solidFill>
                    <a:srgbClr val="707029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4000" dirty="0">
                <a:solidFill>
                  <a:srgbClr val="707029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sp>
        <p:nvSpPr>
          <p:cNvPr id="22538" name="文本框 15"/>
          <p:cNvSpPr>
            <a:spLocks noChangeArrowheads="1"/>
          </p:cNvSpPr>
          <p:nvPr/>
        </p:nvSpPr>
        <p:spPr bwMode="auto">
          <a:xfrm>
            <a:off x="4052888" y="3862388"/>
            <a:ext cx="637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xxxxxxxxxxx</a:t>
            </a:r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等腰三角形 6"/>
          <p:cNvSpPr>
            <a:spLocks noChangeArrowheads="1"/>
          </p:cNvSpPr>
          <p:nvPr/>
        </p:nvSpPr>
        <p:spPr bwMode="auto">
          <a:xfrm flipV="1">
            <a:off x="139700" y="2882900"/>
            <a:ext cx="1536700" cy="1239838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3074" name="等腰三角形 7"/>
          <p:cNvSpPr>
            <a:spLocks noChangeArrowheads="1"/>
          </p:cNvSpPr>
          <p:nvPr/>
        </p:nvSpPr>
        <p:spPr bwMode="auto">
          <a:xfrm flipV="1">
            <a:off x="139700" y="1504950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3075" name="等腰三角形 8"/>
          <p:cNvSpPr>
            <a:spLocks noChangeArrowheads="1"/>
          </p:cNvSpPr>
          <p:nvPr/>
        </p:nvSpPr>
        <p:spPr bwMode="auto">
          <a:xfrm flipV="1">
            <a:off x="3101975" y="4121150"/>
            <a:ext cx="1350963" cy="1165225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3076" name="图片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21" r="10030"/>
          <a:stretch>
            <a:fillRect/>
          </a:stretch>
        </p:blipFill>
        <p:spPr bwMode="auto">
          <a:xfrm>
            <a:off x="-881063" y="0"/>
            <a:ext cx="533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文本框 9"/>
          <p:cNvSpPr>
            <a:spLocks noChangeArrowheads="1"/>
          </p:cNvSpPr>
          <p:nvPr/>
        </p:nvSpPr>
        <p:spPr bwMode="auto">
          <a:xfrm>
            <a:off x="1314450" y="2362200"/>
            <a:ext cx="1108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6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8" name="文本框 10"/>
          <p:cNvSpPr>
            <a:spLocks noChangeArrowheads="1"/>
          </p:cNvSpPr>
          <p:nvPr/>
        </p:nvSpPr>
        <p:spPr bwMode="auto">
          <a:xfrm rot="5400000">
            <a:off x="852488" y="3732213"/>
            <a:ext cx="3390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CONTENT</a:t>
            </a:r>
            <a:endParaRPr lang="zh-CN" altLang="en-US" sz="3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3079" name="椭圆 11"/>
          <p:cNvSpPr>
            <a:spLocks noChangeAspect="1" noChangeArrowheads="1"/>
          </p:cNvSpPr>
          <p:nvPr/>
        </p:nvSpPr>
        <p:spPr bwMode="auto">
          <a:xfrm>
            <a:off x="5935663" y="1666875"/>
            <a:ext cx="576262" cy="576263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1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0" name="文本框 12"/>
          <p:cNvSpPr>
            <a:spLocks noChangeArrowheads="1"/>
          </p:cNvSpPr>
          <p:nvPr/>
        </p:nvSpPr>
        <p:spPr bwMode="auto">
          <a:xfrm>
            <a:off x="6710363" y="1724025"/>
            <a:ext cx="3967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人机交互概述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81" name="椭圆 15"/>
          <p:cNvSpPr>
            <a:spLocks noChangeAspect="1" noChangeArrowheads="1"/>
          </p:cNvSpPr>
          <p:nvPr/>
        </p:nvSpPr>
        <p:spPr bwMode="auto">
          <a:xfrm>
            <a:off x="5935663" y="2719388"/>
            <a:ext cx="576262" cy="576262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2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2" name="文本框 16"/>
          <p:cNvSpPr>
            <a:spLocks noChangeArrowheads="1"/>
          </p:cNvSpPr>
          <p:nvPr/>
        </p:nvSpPr>
        <p:spPr bwMode="auto">
          <a:xfrm>
            <a:off x="6710363" y="2776538"/>
            <a:ext cx="3967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人机交互展望</a:t>
            </a:r>
          </a:p>
        </p:txBody>
      </p:sp>
      <p:sp>
        <p:nvSpPr>
          <p:cNvPr id="3083" name="椭圆 17"/>
          <p:cNvSpPr>
            <a:spLocks noChangeAspect="1" noChangeArrowheads="1"/>
          </p:cNvSpPr>
          <p:nvPr/>
        </p:nvSpPr>
        <p:spPr bwMode="auto">
          <a:xfrm>
            <a:off x="5935663" y="3771900"/>
            <a:ext cx="576262" cy="574675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3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4" name="文本框 18"/>
          <p:cNvSpPr>
            <a:spLocks noChangeArrowheads="1"/>
          </p:cNvSpPr>
          <p:nvPr/>
        </p:nvSpPr>
        <p:spPr bwMode="auto">
          <a:xfrm>
            <a:off x="6710363" y="3829050"/>
            <a:ext cx="4311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命令行交互与下一代人机交互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098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099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4100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1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4102" name="组合 19"/>
          <p:cNvGrpSpPr>
            <a:grpSpLocks/>
          </p:cNvGrpSpPr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4103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文本框 14"/>
            <p:cNvSpPr>
              <a:spLocks noChangeArrowheads="1"/>
            </p:cNvSpPr>
            <p:nvPr/>
          </p:nvSpPr>
          <p:spPr bwMode="auto">
            <a:xfrm>
              <a:off x="0" y="798280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 dirty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人机交互概述</a:t>
              </a:r>
            </a:p>
          </p:txBody>
        </p:sp>
        <p:sp>
          <p:nvSpPr>
            <p:cNvPr id="4105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8600" y="1447800"/>
            <a:ext cx="5672138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文本框 13"/>
          <p:cNvSpPr>
            <a:spLocks noChangeArrowheads="1"/>
          </p:cNvSpPr>
          <p:nvPr/>
        </p:nvSpPr>
        <p:spPr bwMode="auto">
          <a:xfrm>
            <a:off x="164214" y="1042998"/>
            <a:ext cx="7571116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	</a:t>
            </a:r>
            <a:endParaRPr lang="en-US" altLang="zh-CN" sz="2400" dirty="0" smtClean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什么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是人机交互？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人机交互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、人机互动（英文：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Human–Computer </a:t>
            </a:r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InteracTIon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Human–Machine </a:t>
            </a:r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InteracTIon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，简称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HCI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HMI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），是一门研究系统与用户之间的交互关系的学问。系统可以是各种各样的机器，也可以是计算机化的系统和软件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人机交互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界面通常是指用户可见的部分。用户通过人机交互界面与系统交流，并进行操作。小如收音机的播放按键，大至飞机上的仪表板、或是发电厂的控制室。人机交互界面的设计要包含用户对系统的理解（即心智模型），那是为了系统的可用性或者用户友好性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	</a:t>
            </a:r>
          </a:p>
        </p:txBody>
      </p:sp>
      <p:sp>
        <p:nvSpPr>
          <p:cNvPr id="5128" name="矩形 14"/>
          <p:cNvSpPr>
            <a:spLocks noChangeArrowheads="1"/>
          </p:cNvSpPr>
          <p:nvPr/>
        </p:nvSpPr>
        <p:spPr bwMode="auto">
          <a:xfrm>
            <a:off x="7900086" y="1336676"/>
            <a:ext cx="3866463" cy="29799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5129" name="图表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746" y="1047836"/>
            <a:ext cx="3727106" cy="32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0" name="组合 20"/>
          <p:cNvGrpSpPr>
            <a:grpSpLocks/>
          </p:cNvGrpSpPr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5131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5132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5133" name="图片 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dirty="0" smtClean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人机交互</a:t>
              </a:r>
              <a:r>
                <a:rPr lang="zh-CN" altLang="en-US" sz="2800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基本概念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35" name="文本框 1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5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6146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6147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6148" name="图片 8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文本框 10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6151" name="图片 1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2" name="组合 36"/>
          <p:cNvGrpSpPr>
            <a:grpSpLocks/>
          </p:cNvGrpSpPr>
          <p:nvPr/>
        </p:nvGrpSpPr>
        <p:grpSpPr bwMode="auto">
          <a:xfrm>
            <a:off x="1013257" y="1797050"/>
            <a:ext cx="10331235" cy="3317829"/>
            <a:chOff x="15728" y="1"/>
            <a:chExt cx="10150857" cy="3040243"/>
          </a:xfrm>
        </p:grpSpPr>
        <p:grpSp>
          <p:nvGrpSpPr>
            <p:cNvPr id="6153" name="组合 20"/>
            <p:cNvGrpSpPr>
              <a:grpSpLocks/>
            </p:cNvGrpSpPr>
            <p:nvPr/>
          </p:nvGrpSpPr>
          <p:grpSpPr bwMode="auto">
            <a:xfrm>
              <a:off x="7421401" y="225367"/>
              <a:ext cx="2745184" cy="2814877"/>
              <a:chOff x="3896503" y="0"/>
              <a:chExt cx="2745184" cy="2814877"/>
            </a:xfrm>
          </p:grpSpPr>
          <p:sp>
            <p:nvSpPr>
              <p:cNvPr id="6154" name="圆角矩形 15"/>
              <p:cNvSpPr>
                <a:spLocks noChangeArrowheads="1"/>
              </p:cNvSpPr>
              <p:nvPr/>
            </p:nvSpPr>
            <p:spPr bwMode="auto">
              <a:xfrm>
                <a:off x="5344366" y="0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2A55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W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5" name="圆角矩形 16"/>
              <p:cNvSpPr>
                <a:spLocks noChangeArrowheads="1"/>
              </p:cNvSpPr>
              <p:nvPr/>
            </p:nvSpPr>
            <p:spPr bwMode="auto">
              <a:xfrm>
                <a:off x="3896504" y="0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049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 dirty="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S</a:t>
                </a:r>
                <a:endParaRPr lang="zh-CN" altLang="en-US" sz="4800" dirty="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6" name="圆角矩形 17"/>
              <p:cNvSpPr>
                <a:spLocks noChangeArrowheads="1"/>
              </p:cNvSpPr>
              <p:nvPr/>
            </p:nvSpPr>
            <p:spPr bwMode="auto">
              <a:xfrm>
                <a:off x="5344365" y="1517556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049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O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7" name="圆角矩形 18"/>
              <p:cNvSpPr>
                <a:spLocks noChangeArrowheads="1"/>
              </p:cNvSpPr>
              <p:nvPr/>
            </p:nvSpPr>
            <p:spPr bwMode="auto">
              <a:xfrm>
                <a:off x="3896503" y="1517556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2A55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T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</p:grpSp>
        <p:grpSp>
          <p:nvGrpSpPr>
            <p:cNvPr id="6159" name="组合 23"/>
            <p:cNvGrpSpPr>
              <a:grpSpLocks/>
            </p:cNvGrpSpPr>
            <p:nvPr/>
          </p:nvGrpSpPr>
          <p:grpSpPr bwMode="auto">
            <a:xfrm>
              <a:off x="15728" y="1"/>
              <a:ext cx="6573892" cy="2975922"/>
              <a:chOff x="15728" y="1"/>
              <a:chExt cx="6573892" cy="2975922"/>
            </a:xfrm>
          </p:grpSpPr>
          <p:sp>
            <p:nvSpPr>
              <p:cNvPr id="6160" name="文本框 21"/>
              <p:cNvSpPr>
                <a:spLocks noChangeArrowheads="1"/>
              </p:cNvSpPr>
              <p:nvPr/>
            </p:nvSpPr>
            <p:spPr bwMode="auto">
              <a:xfrm>
                <a:off x="15728" y="1"/>
                <a:ext cx="3913813" cy="4616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dirty="0">
                    <a:solidFill>
                      <a:srgbClr val="000000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人机交互的概念有三个定义：</a:t>
                </a:r>
              </a:p>
            </p:txBody>
          </p:sp>
          <p:sp>
            <p:nvSpPr>
              <p:cNvPr id="6161" name="文本框 22"/>
              <p:cNvSpPr>
                <a:spLocks noChangeArrowheads="1"/>
              </p:cNvSpPr>
              <p:nvPr/>
            </p:nvSpPr>
            <p:spPr bwMode="auto">
              <a:xfrm>
                <a:off x="15728" y="522293"/>
                <a:ext cx="6573892" cy="245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定义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：有关交互式计算机系统设计、评估、实现以及与之相关现象的学科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定义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2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：研究人、计算机以及他们之间相互作用方式的学科，学习人机交互的目的是使计算机技术更好地为人类服务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定义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3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：有关可用性的学习和实践，是关于理解和构建用户乐于使用的软件和技术，并能在使用时发现产品有效性的学科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等线" panose="02010600030101010101" pitchFamily="2" charset="-122"/>
                    <a:sym typeface="等线" panose="02010600030101010101" pitchFamily="2" charset="-122"/>
                  </a:rPr>
                  <a:t>。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组合 4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7170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7171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7172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7175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文本框 15"/>
          <p:cNvSpPr>
            <a:spLocks noChangeArrowheads="1"/>
          </p:cNvSpPr>
          <p:nvPr/>
        </p:nvSpPr>
        <p:spPr bwMode="auto">
          <a:xfrm>
            <a:off x="1457325" y="2176463"/>
            <a:ext cx="148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60%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1" name="文本框 16"/>
          <p:cNvSpPr>
            <a:spLocks noChangeArrowheads="1"/>
          </p:cNvSpPr>
          <p:nvPr/>
        </p:nvSpPr>
        <p:spPr bwMode="auto">
          <a:xfrm>
            <a:off x="4024313" y="2176463"/>
            <a:ext cx="1484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25%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3" name="文本框 18"/>
          <p:cNvSpPr>
            <a:spLocks noChangeArrowheads="1"/>
          </p:cNvSpPr>
          <p:nvPr/>
        </p:nvSpPr>
        <p:spPr bwMode="auto">
          <a:xfrm>
            <a:off x="9177338" y="2176463"/>
            <a:ext cx="148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89%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4" name="直接连接符 20"/>
          <p:cNvSpPr>
            <a:spLocks noChangeShapeType="1"/>
          </p:cNvSpPr>
          <p:nvPr/>
        </p:nvSpPr>
        <p:spPr bwMode="auto">
          <a:xfrm>
            <a:off x="1562100" y="2981325"/>
            <a:ext cx="1485900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直接连接符 21"/>
          <p:cNvSpPr>
            <a:spLocks noChangeShapeType="1"/>
          </p:cNvSpPr>
          <p:nvPr/>
        </p:nvSpPr>
        <p:spPr bwMode="auto">
          <a:xfrm>
            <a:off x="4095750" y="2981325"/>
            <a:ext cx="1485900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直接连接符 23"/>
          <p:cNvSpPr>
            <a:spLocks noChangeShapeType="1"/>
          </p:cNvSpPr>
          <p:nvPr/>
        </p:nvSpPr>
        <p:spPr bwMode="auto">
          <a:xfrm>
            <a:off x="9212263" y="2981325"/>
            <a:ext cx="1484312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文本框 24"/>
          <p:cNvSpPr>
            <a:spLocks noChangeArrowheads="1"/>
          </p:cNvSpPr>
          <p:nvPr/>
        </p:nvSpPr>
        <p:spPr bwMode="auto">
          <a:xfrm>
            <a:off x="1565275" y="2997200"/>
            <a:ext cx="15462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89" name="文本框 25"/>
          <p:cNvSpPr>
            <a:spLocks noChangeArrowheads="1"/>
          </p:cNvSpPr>
          <p:nvPr/>
        </p:nvSpPr>
        <p:spPr bwMode="auto">
          <a:xfrm>
            <a:off x="4117975" y="2952750"/>
            <a:ext cx="15446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90" name="文本框 26"/>
          <p:cNvSpPr>
            <a:spLocks noChangeArrowheads="1"/>
          </p:cNvSpPr>
          <p:nvPr/>
        </p:nvSpPr>
        <p:spPr bwMode="auto">
          <a:xfrm>
            <a:off x="6729413" y="2952750"/>
            <a:ext cx="1544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91" name="文本框 27"/>
          <p:cNvSpPr>
            <a:spLocks noChangeArrowheads="1"/>
          </p:cNvSpPr>
          <p:nvPr/>
        </p:nvSpPr>
        <p:spPr bwMode="auto">
          <a:xfrm>
            <a:off x="9228138" y="2970213"/>
            <a:ext cx="15446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43448"/>
              </p:ext>
            </p:extLst>
          </p:nvPr>
        </p:nvGraphicFramePr>
        <p:xfrm>
          <a:off x="1013255" y="2273644"/>
          <a:ext cx="7933036" cy="3781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656"/>
                <a:gridCol w="2644656"/>
                <a:gridCol w="2643724"/>
              </a:tblGrid>
              <a:tr h="6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交互方式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命令行交互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图形用户界面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1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优点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容易编辑和重用历史命令，功能强大的语言课支持非常复杂的操作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用户无需学习，图形用户界面更加直观易用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缺点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熟练使用之前需要记忆命令，操作比较复杂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需要消耗更多的内存所以运行的速度没有命令行快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823" y="1419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98438" algn="l"/>
              </a:tabLs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楷体" pitchFamily="49" charset="-122"/>
              </a:rPr>
              <a:t>命令行交互和图形用户界面交互的优缺点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8194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8195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8196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2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8198" name="组合 19"/>
          <p:cNvGrpSpPr>
            <a:grpSpLocks/>
          </p:cNvGrpSpPr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8199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文本框 14"/>
            <p:cNvSpPr>
              <a:spLocks noChangeArrowheads="1"/>
            </p:cNvSpPr>
            <p:nvPr/>
          </p:nvSpPr>
          <p:spPr bwMode="auto">
            <a:xfrm>
              <a:off x="0" y="708527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 dirty="0" smtClean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人机交互展望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8201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5"/>
          <p:cNvGrpSpPr>
            <a:grpSpLocks/>
          </p:cNvGrpSpPr>
          <p:nvPr/>
        </p:nvGrpSpPr>
        <p:grpSpPr bwMode="auto">
          <a:xfrm>
            <a:off x="0" y="-41275"/>
            <a:ext cx="1799646" cy="1303338"/>
            <a:chOff x="0" y="0"/>
            <a:chExt cx="1799771" cy="1304243"/>
          </a:xfrm>
        </p:grpSpPr>
        <p:sp>
          <p:nvSpPr>
            <p:cNvPr id="9218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19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9220" name="图片 8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文本框 10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9223" name="图片 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组合 39"/>
          <p:cNvGrpSpPr>
            <a:grpSpLocks/>
          </p:cNvGrpSpPr>
          <p:nvPr/>
        </p:nvGrpSpPr>
        <p:grpSpPr bwMode="auto">
          <a:xfrm>
            <a:off x="423797" y="1428069"/>
            <a:ext cx="10248538" cy="5211629"/>
            <a:chOff x="-477869" y="345407"/>
            <a:chExt cx="10247800" cy="5211823"/>
          </a:xfrm>
        </p:grpSpPr>
        <p:pic>
          <p:nvPicPr>
            <p:cNvPr id="9234" name="图片 2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7869" y="380197"/>
              <a:ext cx="625407" cy="44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0" name="文本框 33"/>
            <p:cNvSpPr>
              <a:spLocks noChangeArrowheads="1"/>
            </p:cNvSpPr>
            <p:nvPr/>
          </p:nvSpPr>
          <p:spPr bwMode="auto">
            <a:xfrm>
              <a:off x="147537" y="345407"/>
              <a:ext cx="9622394" cy="46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人机交互未来发展三个发展趋势：多元化、智能化、人格化</a:t>
              </a:r>
            </a:p>
          </p:txBody>
        </p:sp>
        <p:sp>
          <p:nvSpPr>
            <p:cNvPr id="9243" name="矩形 36"/>
            <p:cNvSpPr>
              <a:spLocks noChangeArrowheads="1"/>
            </p:cNvSpPr>
            <p:nvPr/>
          </p:nvSpPr>
          <p:spPr bwMode="auto">
            <a:xfrm>
              <a:off x="-304723" y="938674"/>
              <a:ext cx="10074653" cy="461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一是多元化。键盘和鼠标控制在与计算机的交互上应用广泛，触控主要是在平板电脑和智能手机的操作上，随着智能终端种类越来越多，人们对交互体验要求越来越高，交互方式也越来越多元化，人机交互体验更加自然、直接。当前并存的几种交互方式是：键盘、鼠标控制，触控，语音控制，体感控制，眨眼及眼球控制，甚至是脑波控制。可以看出，只要是能够向机器传递出信息的方式，人们都在进行探索。</a:t>
              </a:r>
            </a:p>
            <a:p>
              <a:pPr algn="ctr"/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二是智能化。人机交互的第一阶段是人适应计算机，计算机的功能是固有的，交互的意义就在于通过一定的指令获得相应的反馈。而到了第二阶段，则是计算机逐步适应人。比如传感器的发展，使得人的各个器官都可以与机器进行交互；再比如，在下班路上让家里的空调自动开启，让机器人帮我们做家务，让汽车自动驾驶等服务，正在陆续实现并在生活中应用。</a:t>
              </a:r>
            </a:p>
            <a:p>
              <a:pPr algn="ctr"/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三是人格化。接着上面向人提供更多服务来谈，为你提供服务的也许没有一个机器人的实体，但会让你感觉到是在与人交互。典型的例子如</a:t>
              </a:r>
              <a:r>
                <a:rPr lang="en-US" altLang="zh-CN" dirty="0" err="1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siri</a:t>
              </a:r>
              <a:r>
                <a:rPr lang="zh-CN" altLang="en-US" dirty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、微软小冰等语音助理软件，它们没有实体，而是通过大量的语言、语义的学习，更加了解人的思维、文化等，在你提出问题时，它尽可能的去理解你的意思，提供相应的答案。从交互体验来讲，人们更需要的是，与同伴或者助理之间或亲密或轻松的交互氛围，基于人工智能的交互方式正向这种人格化的方向发展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4"/>
          <p:cNvGrpSpPr>
            <a:grpSpLocks/>
          </p:cNvGrpSpPr>
          <p:nvPr/>
        </p:nvGrpSpPr>
        <p:grpSpPr bwMode="auto">
          <a:xfrm>
            <a:off x="-1" y="-41275"/>
            <a:ext cx="9409763" cy="1303338"/>
            <a:chOff x="0" y="0"/>
            <a:chExt cx="6669552" cy="1304243"/>
          </a:xfrm>
        </p:grpSpPr>
        <p:sp>
          <p:nvSpPr>
            <p:cNvPr id="11266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1267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1268" name="图片 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9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身边的电子设备使用</a:t>
              </a:r>
              <a:r>
                <a:rPr lang="zh-CN" altLang="en-US" sz="2800" dirty="0" smtClean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体验不好</a:t>
              </a:r>
              <a:r>
                <a:rPr lang="zh-CN" altLang="en-US" sz="2800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的交互方式</a:t>
              </a:r>
            </a:p>
          </p:txBody>
        </p:sp>
        <p:sp>
          <p:nvSpPr>
            <p:cNvPr id="11270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1271" name="图片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椭圆 11"/>
          <p:cNvSpPr>
            <a:spLocks noChangeArrowheads="1"/>
          </p:cNvSpPr>
          <p:nvPr/>
        </p:nvSpPr>
        <p:spPr bwMode="auto">
          <a:xfrm>
            <a:off x="180465" y="1219700"/>
            <a:ext cx="800100" cy="800100"/>
          </a:xfrm>
          <a:prstGeom prst="ellipse">
            <a:avLst/>
          </a:prstGeom>
          <a:solidFill>
            <a:srgbClr val="0498A5"/>
          </a:solidFill>
          <a:ln w="12700">
            <a:solidFill>
              <a:srgbClr val="42719B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11281" name="组合 26"/>
          <p:cNvGrpSpPr>
            <a:grpSpLocks/>
          </p:cNvGrpSpPr>
          <p:nvPr/>
        </p:nvGrpSpPr>
        <p:grpSpPr bwMode="auto">
          <a:xfrm>
            <a:off x="980565" y="1105445"/>
            <a:ext cx="9513787" cy="2379814"/>
            <a:chOff x="-1" y="0"/>
            <a:chExt cx="3892778" cy="3151872"/>
          </a:xfrm>
        </p:grpSpPr>
        <p:sp>
          <p:nvSpPr>
            <p:cNvPr id="11282" name="文本框 20"/>
            <p:cNvSpPr>
              <a:spLocks noChangeArrowheads="1"/>
            </p:cNvSpPr>
            <p:nvPr/>
          </p:nvSpPr>
          <p:spPr bwMode="auto">
            <a:xfrm>
              <a:off x="-1" y="0"/>
              <a:ext cx="2572612" cy="40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dirty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手机的人脸识别解锁</a:t>
              </a:r>
            </a:p>
          </p:txBody>
        </p:sp>
        <p:sp>
          <p:nvSpPr>
            <p:cNvPr id="11283" name="文本框 21"/>
            <p:cNvSpPr>
              <a:spLocks noChangeArrowheads="1"/>
            </p:cNvSpPr>
            <p:nvPr/>
          </p:nvSpPr>
          <p:spPr bwMode="auto">
            <a:xfrm>
              <a:off x="22620" y="461546"/>
              <a:ext cx="3870157" cy="26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不好的理由：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第一点：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有时用户只是闲着无聊盯着屏幕，手机锁会自动打开，这并不是时时刻刻符合用户的意愿。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第二点：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人脸比对时，与系统中存储的人脸有出入，例如剃了胡子、换了发型、多了眼镜、变了表情都有可能引起比对失败。人脸识别的准确率并没有达到</a:t>
              </a:r>
              <a:r>
                <a:rPr lang="en-US" altLang="zh-CN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100%</a:t>
              </a:r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。再考虑一个极端情况，对于双胞胎，由于相似特征太多，人脸识别基本不可能完成。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第三点：人脸识别提取了用户大量面部信息后存储在系统数据库，这势必会造成隐私泄露问题。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建议：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提高人脸识别的准确率，保证用户的隐私安全性，提高用户的交互体验</a:t>
              </a:r>
            </a:p>
          </p:txBody>
        </p:sp>
      </p:grpSp>
      <p:pic>
        <p:nvPicPr>
          <p:cNvPr id="11309" name="图片 5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3225" y="5032375"/>
            <a:ext cx="5032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0" name="图片 5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100" y="1768475"/>
            <a:ext cx="46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组合 26"/>
          <p:cNvGrpSpPr>
            <a:grpSpLocks/>
          </p:cNvGrpSpPr>
          <p:nvPr/>
        </p:nvGrpSpPr>
        <p:grpSpPr bwMode="auto">
          <a:xfrm>
            <a:off x="980565" y="3842467"/>
            <a:ext cx="9793797" cy="2327673"/>
            <a:chOff x="-1" y="0"/>
            <a:chExt cx="3892778" cy="2295860"/>
          </a:xfrm>
        </p:grpSpPr>
        <p:sp>
          <p:nvSpPr>
            <p:cNvPr id="52" name="文本框 20"/>
            <p:cNvSpPr>
              <a:spLocks noChangeArrowheads="1"/>
            </p:cNvSpPr>
            <p:nvPr/>
          </p:nvSpPr>
          <p:spPr bwMode="auto">
            <a:xfrm>
              <a:off x="-1" y="0"/>
              <a:ext cx="2572612" cy="52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dirty="0" smtClean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语音识别</a:t>
              </a:r>
              <a:r>
                <a:rPr lang="zh-CN" altLang="en-US" sz="2000" dirty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（比如</a:t>
              </a:r>
              <a:r>
                <a:rPr lang="en-US" altLang="zh-CN" sz="2000" dirty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Siri</a:t>
              </a:r>
              <a:r>
                <a:rPr lang="zh-CN" altLang="en-US" sz="2000" dirty="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）</a:t>
              </a:r>
            </a:p>
          </p:txBody>
        </p:sp>
        <p:sp>
          <p:nvSpPr>
            <p:cNvPr id="53" name="文本框 21"/>
            <p:cNvSpPr>
              <a:spLocks noChangeArrowheads="1"/>
            </p:cNvSpPr>
            <p:nvPr/>
          </p:nvSpPr>
          <p:spPr bwMode="auto">
            <a:xfrm>
              <a:off x="22620" y="461546"/>
              <a:ext cx="3870157" cy="183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dirty="0" smtClean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不好</a:t>
              </a:r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的理由：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第一点 方言种类繁多，口音各异，需要建立及其庞大的数据库才能分辨。因此指令的准确性难以保证。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第二点 语言含义非常丰富，歧义甚多，且与语言环境和表达习惯关系密切。同样一句话，因场合不同或者说话的人不同，可能表达完全不同的意思。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建议：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希望语音识别可以处理多种方言的识别和语言的应用场景，提升用户体验。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Pages>0</Pages>
  <Words>1869</Words>
  <Characters>0</Characters>
  <Application>Microsoft Office PowerPoint</Application>
  <PresentationFormat>自定义</PresentationFormat>
  <Lines>0</Lines>
  <Paragraphs>148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颜料油漆</dc:title>
  <dc:creator>第一PPT</dc:creator>
  <cp:keywords>www.1ppt.com</cp:keywords>
  <dc:description>www.1ppt.com</dc:description>
  <cp:lastModifiedBy>Luyue</cp:lastModifiedBy>
  <cp:revision>57</cp:revision>
  <dcterms:created xsi:type="dcterms:W3CDTF">2016-03-26T06:20:00Z</dcterms:created>
  <dcterms:modified xsi:type="dcterms:W3CDTF">2018-04-18T00:36:18Z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