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0"/>
  </p:notesMasterIdLst>
  <p:handoutMasterIdLst>
    <p:handoutMasterId r:id="rId21"/>
  </p:handoutMasterIdLst>
  <p:sldIdLst>
    <p:sldId id="1495" r:id="rId2"/>
    <p:sldId id="1522" r:id="rId3"/>
    <p:sldId id="1519" r:id="rId4"/>
    <p:sldId id="1518" r:id="rId5"/>
    <p:sldId id="1520" r:id="rId6"/>
    <p:sldId id="1521" r:id="rId7"/>
    <p:sldId id="1514" r:id="rId8"/>
    <p:sldId id="1474" r:id="rId9"/>
    <p:sldId id="1515" r:id="rId10"/>
    <p:sldId id="1479" r:id="rId11"/>
    <p:sldId id="1516" r:id="rId12"/>
    <p:sldId id="1513" r:id="rId13"/>
    <p:sldId id="1517" r:id="rId14"/>
    <p:sldId id="1472" r:id="rId15"/>
    <p:sldId id="1482" r:id="rId16"/>
    <p:sldId id="1485" r:id="rId17"/>
    <p:sldId id="1488" r:id="rId18"/>
    <p:sldId id="149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Resource Manager" id="{5101AB86-D9F5-450E-85BB-30D2ADC2C8AC}">
          <p14:sldIdLst>
            <p14:sldId id="1495"/>
            <p14:sldId id="1522"/>
            <p14:sldId id="1519"/>
            <p14:sldId id="1518"/>
            <p14:sldId id="1520"/>
            <p14:sldId id="1521"/>
            <p14:sldId id="1514"/>
            <p14:sldId id="1474"/>
            <p14:sldId id="1515"/>
            <p14:sldId id="1479"/>
            <p14:sldId id="1516"/>
            <p14:sldId id="1513"/>
            <p14:sldId id="1517"/>
            <p14:sldId id="1472"/>
            <p14:sldId id="1482"/>
            <p14:sldId id="1485"/>
            <p14:sldId id="1488"/>
            <p14:sldId id="14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Szerző" initials="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autoAdjust="0"/>
    <p:restoredTop sz="94187" autoAdjust="0"/>
  </p:normalViewPr>
  <p:slideViewPr>
    <p:cSldViewPr>
      <p:cViewPr varScale="1">
        <p:scale>
          <a:sx n="91" d="100"/>
          <a:sy n="91" d="100"/>
        </p:scale>
        <p:origin x="44" y="64"/>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0" d="100"/>
          <a:sy n="70" d="100"/>
        </p:scale>
        <p:origin x="238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10/27/2015 4:28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smtClean="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10/27/2015 4:27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10/27/2015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5327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1431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10/27/2015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74207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10/27/2015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1978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1" y="2014296"/>
            <a:ext cx="9049348" cy="2435131"/>
          </a:xfrm>
        </p:spPr>
        <p:txBody>
          <a:bodyPr anchor="ctr">
            <a:noAutofit/>
          </a:bodyPr>
          <a:lstStyle>
            <a:lvl1pPr algn="l">
              <a:defRPr sz="9791"/>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18331" y="5217538"/>
            <a:ext cx="9049348" cy="1323288"/>
          </a:xfrm>
        </p:spPr>
        <p:txBody>
          <a:bodyPr>
            <a:noAutofit/>
          </a:bodyPr>
          <a:lstStyle>
            <a:lvl1pPr marL="0" indent="0" algn="l">
              <a:buNone/>
              <a:defRPr sz="2040">
                <a:solidFill>
                  <a:srgbClr val="00B0F0"/>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3874385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80890332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Headline Only and Custom Content Alt">
    <p:spTree>
      <p:nvGrpSpPr>
        <p:cNvPr id="1" name=""/>
        <p:cNvGrpSpPr/>
        <p:nvPr/>
      </p:nvGrpSpPr>
      <p:grpSpPr>
        <a:xfrm>
          <a:off x="0" y="0"/>
          <a:ext cx="0" cy="0"/>
          <a:chOff x="0" y="0"/>
          <a:chExt cx="0" cy="0"/>
        </a:xfrm>
      </p:grpSpPr>
      <p:grpSp>
        <p:nvGrpSpPr>
          <p:cNvPr id="2" name="Group 1"/>
          <p:cNvGrpSpPr/>
          <p:nvPr/>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5565" y="309762"/>
            <a:ext cx="1694687" cy="389690"/>
          </a:xfrm>
          <a:prstGeom prst="rect">
            <a:avLst/>
          </a:prstGeom>
        </p:spPr>
      </p:pic>
      <p:sp>
        <p:nvSpPr>
          <p:cNvPr id="13" name="Headline"/>
          <p:cNvSpPr>
            <a:spLocks noGrp="1"/>
          </p:cNvSpPr>
          <p:nvPr>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smtClean="0"/>
              <a:t>Headline</a:t>
            </a:r>
            <a:endParaRPr lang="en-US" dirty="0"/>
          </a:p>
        </p:txBody>
      </p:sp>
      <p:sp>
        <p:nvSpPr>
          <p:cNvPr id="9" name="Body"/>
          <p:cNvSpPr>
            <a:spLocks noGrp="1"/>
          </p:cNvSpPr>
          <p:nvPr>
            <p:ph sz="quarter" idx="10"/>
          </p:nvPr>
        </p:nvSpPr>
        <p:spPr>
          <a:xfrm>
            <a:off x="279893" y="1652508"/>
            <a:ext cx="11847209" cy="184832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6157923"/>
      </p:ext>
    </p:extLst>
  </p:cSld>
  <p:clrMapOvr>
    <a:masterClrMapping/>
  </p:clrMapOvr>
  <p:transition>
    <p:fade/>
  </p:transition>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08165440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76477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0" r:id="rId1"/>
    <p:sldLayoutId id="2147484272" r:id="rId2"/>
    <p:sldLayoutId id="2147484241" r:id="rId3"/>
    <p:sldLayoutId id="2147484273" r:id="rId4"/>
    <p:sldLayoutId id="2147484244" r:id="rId5"/>
    <p:sldLayoutId id="2147484274" r:id="rId6"/>
    <p:sldLayoutId id="2147484245" r:id="rId7"/>
    <p:sldLayoutId id="2147484275" r:id="rId8"/>
    <p:sldLayoutId id="2147484247" r:id="rId9"/>
    <p:sldLayoutId id="2147484251" r:id="rId10"/>
    <p:sldLayoutId id="2147484270" r:id="rId11"/>
    <p:sldLayoutId id="2147484252" r:id="rId12"/>
    <p:sldLayoutId id="2147484253" r:id="rId13"/>
    <p:sldLayoutId id="2147484271" r:id="rId14"/>
    <p:sldLayoutId id="2147484257" r:id="rId15"/>
    <p:sldLayoutId id="2147484258" r:id="rId16"/>
    <p:sldLayoutId id="2147484259" r:id="rId17"/>
    <p:sldLayoutId id="2147484260" r:id="rId18"/>
    <p:sldLayoutId id="2147484279" r:id="rId19"/>
    <p:sldLayoutId id="2147484280" r:id="rId20"/>
    <p:sldLayoutId id="2147484281" r:id="rId21"/>
    <p:sldLayoutId id="2147484282" r:id="rId22"/>
    <p:sldLayoutId id="2147484283" r:id="rId23"/>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ARM áttekintés – mire, miért és hogyan?</a:t>
            </a:r>
            <a:br>
              <a:rPr lang="hu-HU" dirty="0" smtClean="0"/>
            </a:br>
            <a:r>
              <a:rPr lang="hu-HU" dirty="0"/>
              <a:t/>
            </a:r>
            <a:br>
              <a:rPr lang="hu-HU" dirty="0"/>
            </a:br>
            <a:r>
              <a:rPr lang="hu-HU" dirty="0" smtClean="0"/>
              <a:t>Érsek Attila</a:t>
            </a:r>
            <a:br>
              <a:rPr lang="hu-HU" dirty="0" smtClean="0"/>
            </a:br>
            <a:r>
              <a:rPr lang="hu-HU" dirty="0" smtClean="0"/>
              <a:t>@</a:t>
            </a:r>
            <a:r>
              <a:rPr lang="hu-HU" dirty="0" err="1" smtClean="0"/>
              <a:t>ersekattila</a:t>
            </a:r>
            <a:endParaRPr lang="en-US" dirty="0"/>
          </a:p>
        </p:txBody>
      </p:sp>
    </p:spTree>
    <p:extLst>
      <p:ext uri="{BB962C8B-B14F-4D97-AF65-F5344CB8AC3E}">
        <p14:creationId xmlns:p14="http://schemas.microsoft.com/office/powerpoint/2010/main" val="220450510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635" y="762000"/>
            <a:ext cx="5884403" cy="976663"/>
          </a:xfrm>
        </p:spPr>
        <p:txBody>
          <a:bodyPr/>
          <a:lstStyle/>
          <a:p>
            <a:r>
              <a:rPr lang="en-US" b="1" dirty="0" smtClean="0"/>
              <a:t>Resource Tags</a:t>
            </a:r>
            <a:endParaRPr lang="en-US" dirty="0"/>
          </a:p>
        </p:txBody>
      </p:sp>
      <p:sp>
        <p:nvSpPr>
          <p:cNvPr id="3" name="Content Placeholder 2"/>
          <p:cNvSpPr>
            <a:spLocks noGrp="1"/>
          </p:cNvSpPr>
          <p:nvPr>
            <p:ph idx="4294967295"/>
          </p:nvPr>
        </p:nvSpPr>
        <p:spPr>
          <a:xfrm>
            <a:off x="6010864" y="1981199"/>
            <a:ext cx="5884402" cy="4640263"/>
          </a:xfrm>
          <a:prstGeom prst="rect">
            <a:avLst/>
          </a:prstGeom>
        </p:spPr>
        <p:txBody>
          <a:bodyPr>
            <a:noAutofit/>
          </a:bodyPr>
          <a:lstStyle/>
          <a:p>
            <a:pPr lvl="0">
              <a:lnSpc>
                <a:spcPct val="100000"/>
              </a:lnSpc>
            </a:pPr>
            <a:r>
              <a:rPr lang="hu-HU" sz="2400" dirty="0" smtClean="0">
                <a:latin typeface="+mj-lt"/>
              </a:rPr>
              <a:t>Kulcs-érték párok</a:t>
            </a:r>
            <a:endParaRPr lang="en-US" sz="2400" dirty="0" smtClean="0">
              <a:latin typeface="+mj-lt"/>
            </a:endParaRPr>
          </a:p>
          <a:p>
            <a:pPr marL="0" lvl="0" indent="0">
              <a:lnSpc>
                <a:spcPct val="100000"/>
              </a:lnSpc>
              <a:buNone/>
            </a:pPr>
            <a:endParaRPr lang="en-US" sz="2400" dirty="0" smtClean="0">
              <a:latin typeface="+mj-lt"/>
            </a:endParaRPr>
          </a:p>
          <a:p>
            <a:pPr lvl="0">
              <a:lnSpc>
                <a:spcPct val="100000"/>
              </a:lnSpc>
            </a:pPr>
            <a:r>
              <a:rPr lang="hu-HU" sz="2400" dirty="0" smtClean="0">
                <a:latin typeface="+mj-lt"/>
              </a:rPr>
              <a:t>Előfizetés szintű információ</a:t>
            </a:r>
            <a:endParaRPr lang="en-US" sz="2400" dirty="0" smtClean="0">
              <a:latin typeface="+mj-lt"/>
            </a:endParaRPr>
          </a:p>
          <a:p>
            <a:pPr lvl="0">
              <a:lnSpc>
                <a:spcPct val="100000"/>
              </a:lnSpc>
            </a:pPr>
            <a:endParaRPr lang="en-US" sz="2400" dirty="0" smtClean="0">
              <a:latin typeface="+mj-lt"/>
            </a:endParaRPr>
          </a:p>
          <a:p>
            <a:pPr lvl="0">
              <a:lnSpc>
                <a:spcPct val="100000"/>
              </a:lnSpc>
            </a:pPr>
            <a:r>
              <a:rPr lang="hu-HU" sz="2400" dirty="0" smtClean="0"/>
              <a:t>Akár 15 tag is lehetséges minden egyes erőforráson</a:t>
            </a:r>
            <a:endParaRPr lang="en-US" sz="2400" dirty="0" smtClean="0">
              <a:latin typeface="+mj-lt"/>
            </a:endParaRPr>
          </a:p>
        </p:txBody>
      </p:sp>
      <p:pic>
        <p:nvPicPr>
          <p:cNvPr id="4" name="Picture 3"/>
          <p:cNvPicPr>
            <a:picLocks noChangeAspect="1"/>
          </p:cNvPicPr>
          <p:nvPr/>
        </p:nvPicPr>
        <p:blipFill>
          <a:blip r:embed="rId2"/>
          <a:stretch>
            <a:fillRect/>
          </a:stretch>
        </p:blipFill>
        <p:spPr>
          <a:xfrm>
            <a:off x="579437" y="906462"/>
            <a:ext cx="5092350" cy="4957800"/>
          </a:xfrm>
          <a:prstGeom prst="rect">
            <a:avLst/>
          </a:prstGeom>
        </p:spPr>
      </p:pic>
    </p:spTree>
    <p:extLst>
      <p:ext uri="{BB962C8B-B14F-4D97-AF65-F5344CB8AC3E}">
        <p14:creationId xmlns:p14="http://schemas.microsoft.com/office/powerpoint/2010/main" val="40660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Azure Resource Manager Templates</a:t>
            </a:r>
            <a:endParaRPr lang="en-US" dirty="0"/>
          </a:p>
        </p:txBody>
      </p:sp>
      <p:sp>
        <p:nvSpPr>
          <p:cNvPr id="3" name="Content Placeholder 2"/>
          <p:cNvSpPr>
            <a:spLocks noGrp="1"/>
          </p:cNvSpPr>
          <p:nvPr>
            <p:ph sz="quarter" idx="10"/>
          </p:nvPr>
        </p:nvSpPr>
        <p:spPr>
          <a:prstGeom prst="rect">
            <a:avLst/>
          </a:prstGeom>
        </p:spPr>
        <p:txBody>
          <a:bodyPr>
            <a:noAutofit/>
          </a:bodyPr>
          <a:lstStyle/>
          <a:p>
            <a:pPr lvl="1"/>
            <a:endParaRPr lang="en-US" sz="3264" dirty="0"/>
          </a:p>
          <a:p>
            <a:endParaRPr lang="en-US" sz="3264" dirty="0"/>
          </a:p>
          <a:p>
            <a:pPr marL="342764" lvl="1" indent="0">
              <a:buNone/>
            </a:pPr>
            <a:endParaRPr lang="en-US" altLang="zh-CN" sz="2448" baseline="30000" dirty="0"/>
          </a:p>
        </p:txBody>
      </p:sp>
      <p:sp>
        <p:nvSpPr>
          <p:cNvPr id="8" name="TextBox 7"/>
          <p:cNvSpPr txBox="1"/>
          <p:nvPr/>
        </p:nvSpPr>
        <p:spPr>
          <a:xfrm>
            <a:off x="610909" y="6380761"/>
            <a:ext cx="1864392" cy="382308"/>
          </a:xfrm>
          <a:prstGeom prst="rect">
            <a:avLst/>
          </a:prstGeom>
          <a:noFill/>
        </p:spPr>
        <p:txBody>
          <a:bodyPr wrap="none" rtlCol="0">
            <a:spAutoFit/>
          </a:bodyPr>
          <a:lstStyle/>
          <a:p>
            <a:r>
              <a:rPr lang="en-US" sz="1836" dirty="0">
                <a:solidFill>
                  <a:schemeClr val="bg1"/>
                </a:solidFill>
              </a:rPr>
              <a:t>Microsoft Azure</a:t>
            </a:r>
          </a:p>
        </p:txBody>
      </p:sp>
      <p:sp>
        <p:nvSpPr>
          <p:cNvPr id="4" name="Rectangle 3"/>
          <p:cNvSpPr/>
          <p:nvPr/>
        </p:nvSpPr>
        <p:spPr>
          <a:xfrm>
            <a:off x="397531" y="1683329"/>
            <a:ext cx="7039906" cy="3410293"/>
          </a:xfrm>
          <a:prstGeom prst="rect">
            <a:avLst/>
          </a:prstGeom>
        </p:spPr>
        <p:txBody>
          <a:bodyPr wrap="square">
            <a:spAutoFit/>
          </a:bodyPr>
          <a:lstStyle/>
          <a:p>
            <a:pPr>
              <a:lnSpc>
                <a:spcPct val="120000"/>
              </a:lnSpc>
            </a:pPr>
            <a:r>
              <a:rPr lang="en-US" sz="2958" dirty="0">
                <a:solidFill>
                  <a:srgbClr val="FFFFFF"/>
                </a:solidFill>
              </a:rPr>
              <a:t>Azure Templates </a:t>
            </a:r>
            <a:r>
              <a:rPr lang="hu-HU" sz="2958" dirty="0" smtClean="0">
                <a:solidFill>
                  <a:srgbClr val="FFFFFF"/>
                </a:solidFill>
              </a:rPr>
              <a:t>képességek</a:t>
            </a:r>
            <a:r>
              <a:rPr lang="en-US" sz="2958" dirty="0" smtClean="0">
                <a:solidFill>
                  <a:srgbClr val="FFFFFF"/>
                </a:solidFill>
              </a:rPr>
              <a:t>:</a:t>
            </a:r>
            <a:endParaRPr lang="en-US" sz="2958" dirty="0">
              <a:solidFill>
                <a:srgbClr val="FFFFFF"/>
              </a:solidFill>
            </a:endParaRPr>
          </a:p>
          <a:p>
            <a:pPr>
              <a:lnSpc>
                <a:spcPct val="120000"/>
              </a:lnSpc>
            </a:pPr>
            <a:r>
              <a:rPr lang="hu-HU" sz="1836" dirty="0" smtClean="0">
                <a:solidFill>
                  <a:srgbClr val="FFFFFF"/>
                </a:solidFill>
                <a:latin typeface="Segoe UI Light"/>
              </a:rPr>
              <a:t>Garantálják az </a:t>
            </a:r>
            <a:r>
              <a:rPr lang="hu-HU" sz="1836" dirty="0" err="1" smtClean="0">
                <a:solidFill>
                  <a:srgbClr val="FFFFFF"/>
                </a:solidFill>
                <a:latin typeface="Segoe UI Light"/>
              </a:rPr>
              <a:t>idempotenciát</a:t>
            </a:r>
            <a:endParaRPr lang="en-US" sz="1836" dirty="0">
              <a:solidFill>
                <a:srgbClr val="FFFFFF"/>
              </a:solidFill>
              <a:latin typeface="Segoe UI Light"/>
            </a:endParaRPr>
          </a:p>
          <a:p>
            <a:pPr>
              <a:lnSpc>
                <a:spcPct val="120000"/>
              </a:lnSpc>
            </a:pPr>
            <a:r>
              <a:rPr lang="hu-HU" sz="1836" dirty="0" smtClean="0">
                <a:solidFill>
                  <a:srgbClr val="FFFFFF"/>
                </a:solidFill>
                <a:latin typeface="Segoe UI Light"/>
              </a:rPr>
              <a:t>Egyszerűsítik a kompozíciót</a:t>
            </a:r>
            <a:endParaRPr lang="en-US" sz="1836" dirty="0">
              <a:solidFill>
                <a:srgbClr val="FFFFFF"/>
              </a:solidFill>
              <a:latin typeface="Segoe UI Light"/>
            </a:endParaRPr>
          </a:p>
          <a:p>
            <a:pPr>
              <a:lnSpc>
                <a:spcPct val="120000"/>
              </a:lnSpc>
            </a:pPr>
            <a:r>
              <a:rPr lang="hu-HU" sz="1836" dirty="0" smtClean="0">
                <a:solidFill>
                  <a:srgbClr val="FFFFFF"/>
                </a:solidFill>
                <a:latin typeface="Segoe UI Light"/>
              </a:rPr>
              <a:t>Erőforrás csoportok konfigurációjának és </a:t>
            </a:r>
            <a:r>
              <a:rPr lang="hu-HU" sz="1836" dirty="0" smtClean="0">
                <a:solidFill>
                  <a:srgbClr val="FFFFFF"/>
                </a:solidFill>
                <a:latin typeface="Segoe UI Light"/>
              </a:rPr>
              <a:t>frissítésének támogatása</a:t>
            </a:r>
            <a:endParaRPr lang="en-US" sz="1836" dirty="0">
              <a:solidFill>
                <a:srgbClr val="FFFFFF"/>
              </a:solidFill>
              <a:latin typeface="Segoe UI Light"/>
            </a:endParaRPr>
          </a:p>
          <a:p>
            <a:endParaRPr lang="en-US" sz="1836" dirty="0">
              <a:solidFill>
                <a:srgbClr val="FFFFFF"/>
              </a:solidFill>
              <a:latin typeface="Segoe UI Light"/>
            </a:endParaRPr>
          </a:p>
          <a:p>
            <a:r>
              <a:rPr lang="en-US" sz="2958" dirty="0">
                <a:solidFill>
                  <a:srgbClr val="FFFFFF"/>
                </a:solidFill>
              </a:rPr>
              <a:t>Azure Templates </a:t>
            </a:r>
            <a:r>
              <a:rPr lang="hu-HU" sz="2958" dirty="0" smtClean="0">
                <a:solidFill>
                  <a:srgbClr val="FFFFFF"/>
                </a:solidFill>
              </a:rPr>
              <a:t>jellemzők</a:t>
            </a:r>
            <a:r>
              <a:rPr lang="en-US" sz="2958" dirty="0" smtClean="0">
                <a:solidFill>
                  <a:srgbClr val="FFFFFF"/>
                </a:solidFill>
              </a:rPr>
              <a:t>: </a:t>
            </a:r>
            <a:endParaRPr lang="en-US" sz="2958" dirty="0">
              <a:solidFill>
                <a:srgbClr val="FFFFFF"/>
              </a:solidFill>
            </a:endParaRPr>
          </a:p>
          <a:p>
            <a:pPr>
              <a:lnSpc>
                <a:spcPct val="120000"/>
              </a:lnSpc>
            </a:pPr>
            <a:r>
              <a:rPr lang="hu-HU" sz="1836" dirty="0" smtClean="0">
                <a:solidFill>
                  <a:srgbClr val="FFFFFF"/>
                </a:solidFill>
                <a:latin typeface="Segoe UI Light"/>
              </a:rPr>
              <a:t>Forráskód alapúak</a:t>
            </a:r>
            <a:r>
              <a:rPr lang="en-US" sz="1836" dirty="0" smtClean="0">
                <a:solidFill>
                  <a:srgbClr val="FFFFFF"/>
                </a:solidFill>
                <a:latin typeface="Segoe UI Light"/>
              </a:rPr>
              <a:t>, </a:t>
            </a:r>
            <a:r>
              <a:rPr lang="hu-HU" sz="1836" dirty="0" err="1" smtClean="0">
                <a:solidFill>
                  <a:srgbClr val="FFFFFF"/>
                </a:solidFill>
                <a:latin typeface="Segoe UI Light"/>
              </a:rPr>
              <a:t>verziózottak</a:t>
            </a:r>
            <a:endParaRPr lang="en-US" sz="1836" dirty="0">
              <a:solidFill>
                <a:srgbClr val="FFFFFF"/>
              </a:solidFill>
              <a:latin typeface="Segoe UI Light"/>
            </a:endParaRPr>
          </a:p>
          <a:p>
            <a:pPr>
              <a:lnSpc>
                <a:spcPct val="120000"/>
              </a:lnSpc>
            </a:pPr>
            <a:r>
              <a:rPr lang="hu-HU" sz="1836" dirty="0" smtClean="0">
                <a:solidFill>
                  <a:srgbClr val="FFFFFF"/>
                </a:solidFill>
                <a:latin typeface="Segoe UI Light"/>
              </a:rPr>
              <a:t>Erőforrások és függőségeik deklarálását támogatja</a:t>
            </a:r>
            <a:endParaRPr lang="en-US" sz="1836" dirty="0">
              <a:solidFill>
                <a:srgbClr val="FFFFFF"/>
              </a:solidFill>
              <a:latin typeface="Segoe UI Light"/>
            </a:endParaRPr>
          </a:p>
          <a:p>
            <a:pPr>
              <a:lnSpc>
                <a:spcPct val="120000"/>
              </a:lnSpc>
            </a:pPr>
            <a:r>
              <a:rPr lang="hu-HU" sz="1836" dirty="0" err="1" smtClean="0">
                <a:solidFill>
                  <a:srgbClr val="FFFFFF"/>
                </a:solidFill>
                <a:latin typeface="Segoe UI Light"/>
              </a:rPr>
              <a:t>Parametrizáltak</a:t>
            </a:r>
            <a:endParaRPr lang="en-US" sz="1836" dirty="0">
              <a:solidFill>
                <a:srgbClr val="FFFFFF"/>
              </a:solidFill>
              <a:latin typeface="Segoe UI Light"/>
            </a:endParaRPr>
          </a:p>
        </p:txBody>
      </p:sp>
    </p:spTree>
    <p:extLst>
      <p:ext uri="{BB962C8B-B14F-4D97-AF65-F5344CB8AC3E}">
        <p14:creationId xmlns:p14="http://schemas.microsoft.com/office/powerpoint/2010/main" val="391837547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imperat</a:t>
            </a:r>
            <a:r>
              <a:rPr lang="hu-HU" dirty="0" smtClean="0"/>
              <a:t>ív</a:t>
            </a:r>
            <a:r>
              <a:rPr lang="en-US" dirty="0" smtClean="0"/>
              <a:t> </a:t>
            </a:r>
            <a:r>
              <a:rPr lang="en-US" dirty="0"/>
              <a:t/>
            </a:r>
            <a:br>
              <a:rPr lang="en-US" dirty="0"/>
            </a:br>
            <a:r>
              <a:rPr lang="hu-HU" dirty="0" smtClean="0"/>
              <a:t>vagy</a:t>
            </a:r>
            <a:r>
              <a:rPr lang="en-US" dirty="0" smtClean="0"/>
              <a:t/>
            </a:r>
            <a:br>
              <a:rPr lang="en-US" dirty="0" smtClean="0"/>
            </a:br>
            <a:r>
              <a:rPr lang="en-US" dirty="0" smtClean="0"/>
              <a:t>de</a:t>
            </a:r>
            <a:r>
              <a:rPr lang="hu-HU" dirty="0" err="1" smtClean="0"/>
              <a:t>klaratív</a:t>
            </a:r>
            <a:endParaRPr lang="en-US" dirty="0"/>
          </a:p>
        </p:txBody>
      </p:sp>
      <p:sp>
        <p:nvSpPr>
          <p:cNvPr id="4" name="TextBox 3"/>
          <p:cNvSpPr txBox="1"/>
          <p:nvPr/>
        </p:nvSpPr>
        <p:spPr>
          <a:xfrm>
            <a:off x="6142037" y="1364811"/>
            <a:ext cx="7848600" cy="1141851"/>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6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6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6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r>
              <a:rPr lang="en-US" sz="16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6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r>
              <a:rPr lang="en-US" sz="16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6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142037" y="3521205"/>
            <a:ext cx="12161837" cy="256685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latin typeface="Consolas" panose="020B0609020204030204" pitchFamily="49" charset="0"/>
                <a:cs typeface="Consolas" panose="020B0609020204030204" pitchFamily="49" charset="0"/>
              </a:rPr>
              <a:t>{</a:t>
            </a:r>
          </a:p>
          <a:p>
            <a:pPr marL="0" indent="0">
              <a:buFont typeface="Arial" pitchFamily="34" charset="0"/>
              <a:buNone/>
            </a:pPr>
            <a:r>
              <a:rPr lang="en-US" sz="1600" dirty="0" smtClean="0">
                <a:latin typeface="Consolas" panose="020B0609020204030204" pitchFamily="49" charset="0"/>
                <a:cs typeface="Consolas" panose="020B0609020204030204" pitchFamily="49" charset="0"/>
              </a:rPr>
              <a:t> "$schema": "https://../</a:t>
            </a:r>
            <a:r>
              <a:rPr lang="en-US" sz="1600" dirty="0" err="1" smtClean="0">
                <a:latin typeface="Consolas" panose="020B0609020204030204" pitchFamily="49" charset="0"/>
                <a:cs typeface="Consolas" panose="020B0609020204030204" pitchFamily="49" charset="0"/>
              </a:rPr>
              <a:t>deploymentTemplate.json</a:t>
            </a:r>
            <a:r>
              <a:rPr lang="en-US" sz="1600" dirty="0" smtClean="0">
                <a:latin typeface="Consolas" panose="020B0609020204030204" pitchFamily="49" charset="0"/>
                <a:cs typeface="Consolas" panose="020B0609020204030204" pitchFamily="49" charset="0"/>
              </a:rPr>
              <a:t>#",</a:t>
            </a:r>
          </a:p>
          <a:p>
            <a:pPr marL="0" indent="0">
              <a:buFont typeface="Arial" pitchFamily="34" charset="0"/>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contentVersion</a:t>
            </a:r>
            <a:r>
              <a:rPr lang="en-US" sz="1600" dirty="0" smtClean="0">
                <a:latin typeface="Consolas" panose="020B0609020204030204" pitchFamily="49" charset="0"/>
                <a:cs typeface="Consolas" panose="020B0609020204030204" pitchFamily="49" charset="0"/>
              </a:rPr>
              <a:t>": "1.0.0.0",</a:t>
            </a:r>
          </a:p>
          <a:p>
            <a:pPr marL="0" indent="0">
              <a:buFont typeface="Arial" pitchFamily="34" charset="0"/>
              <a:buNone/>
            </a:pPr>
            <a:r>
              <a:rPr lang="en-US" sz="1600" dirty="0" smtClean="0">
                <a:latin typeface="Consolas" panose="020B0609020204030204" pitchFamily="49" charset="0"/>
                <a:cs typeface="Consolas" panose="020B0609020204030204" pitchFamily="49" charset="0"/>
              </a:rPr>
              <a:t> "parameters": {},</a:t>
            </a:r>
          </a:p>
          <a:p>
            <a:pPr marL="0" indent="0">
              <a:buFont typeface="Arial" pitchFamily="34" charset="0"/>
              <a:buNone/>
            </a:pPr>
            <a:r>
              <a:rPr lang="en-US" sz="1600" dirty="0" smtClean="0">
                <a:latin typeface="Consolas" panose="020B0609020204030204" pitchFamily="49" charset="0"/>
                <a:cs typeface="Consolas" panose="020B0609020204030204" pitchFamily="49" charset="0"/>
              </a:rPr>
              <a:t> "variables": {},</a:t>
            </a:r>
          </a:p>
          <a:p>
            <a:pPr marL="0" indent="0">
              <a:buFont typeface="Arial" pitchFamily="34" charset="0"/>
              <a:buNone/>
            </a:pPr>
            <a:r>
              <a:rPr lang="en-US" sz="1600" dirty="0" smtClean="0">
                <a:latin typeface="Consolas" panose="020B0609020204030204" pitchFamily="49" charset="0"/>
                <a:cs typeface="Consolas" panose="020B0609020204030204" pitchFamily="49" charset="0"/>
              </a:rPr>
              <a:t> "resources": [],</a:t>
            </a:r>
          </a:p>
          <a:p>
            <a:pPr marL="0" indent="0">
              <a:buFont typeface="Arial" pitchFamily="34" charset="0"/>
              <a:buNone/>
            </a:pPr>
            <a:r>
              <a:rPr lang="en-US" sz="1600" dirty="0" smtClean="0">
                <a:latin typeface="Consolas" panose="020B0609020204030204" pitchFamily="49" charset="0"/>
                <a:cs typeface="Consolas" panose="020B0609020204030204" pitchFamily="49" charset="0"/>
              </a:rPr>
              <a:t> "outputs": {}</a:t>
            </a:r>
          </a:p>
          <a:p>
            <a:pPr marL="0" indent="0">
              <a:buFont typeface="Arial" pitchFamily="34" charset="0"/>
              <a:buNone/>
            </a:pP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98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0"/>
          </p:nvPr>
        </p:nvSpPr>
        <p:spPr>
          <a:xfrm>
            <a:off x="279893" y="1652508"/>
            <a:ext cx="11847209" cy="1157753"/>
          </a:xfrm>
        </p:spPr>
        <p:txBody>
          <a:bodyPr/>
          <a:lstStyle/>
          <a:p>
            <a:r>
              <a:rPr lang="hu-HU" dirty="0" smtClean="0"/>
              <a:t>Elvárt állapot</a:t>
            </a:r>
          </a:p>
          <a:p>
            <a:r>
              <a:rPr lang="hu-HU" dirty="0" smtClean="0"/>
              <a:t>Csak a változások végrehajtása</a:t>
            </a:r>
          </a:p>
          <a:p>
            <a:endParaRPr lang="hu-HU" dirty="0" smtClean="0"/>
          </a:p>
        </p:txBody>
      </p:sp>
      <p:sp>
        <p:nvSpPr>
          <p:cNvPr id="4" name="Title 1"/>
          <p:cNvSpPr>
            <a:spLocks noGrp="1"/>
          </p:cNvSpPr>
          <p:nvPr>
            <p:ph type="title"/>
          </p:nvPr>
        </p:nvSpPr>
        <p:spPr>
          <a:prstGeom prst="rect">
            <a:avLst/>
          </a:prstGeom>
        </p:spPr>
        <p:txBody>
          <a:bodyPr>
            <a:normAutofit/>
          </a:bodyPr>
          <a:lstStyle/>
          <a:p>
            <a:r>
              <a:rPr lang="hu-HU" sz="4400" dirty="0" smtClean="0"/>
              <a:t>A megismételhetőség ereje</a:t>
            </a:r>
            <a:endParaRPr lang="en-US" sz="4400" dirty="0"/>
          </a:p>
        </p:txBody>
      </p:sp>
      <p:grpSp>
        <p:nvGrpSpPr>
          <p:cNvPr id="5" name="Group 4"/>
          <p:cNvGrpSpPr>
            <a:grpSpLocks noChangeAspect="1"/>
          </p:cNvGrpSpPr>
          <p:nvPr/>
        </p:nvGrpSpPr>
        <p:grpSpPr bwMode="auto">
          <a:xfrm>
            <a:off x="6530643" y="1938248"/>
            <a:ext cx="5478708" cy="4541261"/>
            <a:chOff x="2863" y="318"/>
            <a:chExt cx="4354" cy="3609"/>
          </a:xfrm>
        </p:grpSpPr>
        <p:sp>
          <p:nvSpPr>
            <p:cNvPr id="6"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8"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9"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0"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1"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2"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3"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4"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5"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6"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7"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18" name="Rectangle 16"/>
            <p:cNvSpPr>
              <a:spLocks noChangeArrowheads="1"/>
            </p:cNvSpPr>
            <p:nvPr/>
          </p:nvSpPr>
          <p:spPr bwMode="auto">
            <a:xfrm>
              <a:off x="3398" y="2838"/>
              <a:ext cx="7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SQL - A</a:t>
              </a:r>
              <a:endParaRPr lang="en-US" altLang="en-US" sz="1836">
                <a:solidFill>
                  <a:srgbClr val="00B0F0"/>
                </a:solidFill>
              </a:endParaRPr>
            </a:p>
          </p:txBody>
        </p:sp>
        <p:sp>
          <p:nvSpPr>
            <p:cNvPr id="19"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0"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1"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2"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3"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4"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5"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6"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7"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8"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29"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0"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1"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2"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3" name="Rectangle 31"/>
            <p:cNvSpPr>
              <a:spLocks noChangeArrowheads="1"/>
            </p:cNvSpPr>
            <p:nvPr/>
          </p:nvSpPr>
          <p:spPr bwMode="auto">
            <a:xfrm>
              <a:off x="4884" y="2838"/>
              <a:ext cx="79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Website</a:t>
              </a:r>
              <a:endParaRPr lang="en-US" altLang="en-US" sz="1836">
                <a:solidFill>
                  <a:srgbClr val="00B0F0"/>
                </a:solidFill>
              </a:endParaRPr>
            </a:p>
          </p:txBody>
        </p:sp>
        <p:sp>
          <p:nvSpPr>
            <p:cNvPr id="34"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5"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6"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7"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8"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39"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0"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1"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2"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3"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4"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5"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6"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7"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8"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49" name="Rectangle 47"/>
            <p:cNvSpPr>
              <a:spLocks noChangeArrowheads="1"/>
            </p:cNvSpPr>
            <p:nvPr/>
          </p:nvSpPr>
          <p:spPr bwMode="auto">
            <a:xfrm>
              <a:off x="6417" y="2788"/>
              <a:ext cx="50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734">
                  <a:solidFill>
                    <a:srgbClr val="FFFFFF"/>
                  </a:solidFill>
                  <a:latin typeface="Segoe Pro Display Light" panose="020B0302040504020203" pitchFamily="34" charset="0"/>
                </a:rPr>
                <a:t>Virtual</a:t>
              </a:r>
              <a:endParaRPr lang="en-US" altLang="en-US" sz="1836">
                <a:solidFill>
                  <a:srgbClr val="00B0F0"/>
                </a:solidFill>
              </a:endParaRPr>
            </a:p>
          </p:txBody>
        </p:sp>
        <p:sp>
          <p:nvSpPr>
            <p:cNvPr id="50" name="Rectangle 48"/>
            <p:cNvSpPr>
              <a:spLocks noChangeArrowheads="1"/>
            </p:cNvSpPr>
            <p:nvPr/>
          </p:nvSpPr>
          <p:spPr bwMode="auto">
            <a:xfrm>
              <a:off x="6417" y="2933"/>
              <a:ext cx="77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836">
                  <a:solidFill>
                    <a:srgbClr val="FFFFFF"/>
                  </a:solidFill>
                  <a:latin typeface="Segoe Pro Display Light" panose="020B0302040504020203" pitchFamily="34" charset="0"/>
                </a:rPr>
                <a:t>Machines</a:t>
              </a:r>
              <a:endParaRPr lang="en-US" altLang="en-US" sz="1836">
                <a:solidFill>
                  <a:srgbClr val="00B0F0"/>
                </a:solidFill>
              </a:endParaRPr>
            </a:p>
          </p:txBody>
        </p:sp>
        <p:sp>
          <p:nvSpPr>
            <p:cNvPr id="51"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2"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3"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4"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5"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56" name="Rectangle 54"/>
            <p:cNvSpPr>
              <a:spLocks noChangeArrowheads="1"/>
            </p:cNvSpPr>
            <p:nvPr/>
          </p:nvSpPr>
          <p:spPr bwMode="auto">
            <a:xfrm>
              <a:off x="4731" y="523"/>
              <a:ext cx="5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SQL-A</a:t>
              </a:r>
              <a:endParaRPr lang="en-US" altLang="en-US" sz="1428" dirty="0">
                <a:solidFill>
                  <a:srgbClr val="00B0F0"/>
                </a:solidFill>
              </a:endParaRPr>
            </a:p>
          </p:txBody>
        </p:sp>
        <p:sp>
          <p:nvSpPr>
            <p:cNvPr id="57" name="Rectangle 55"/>
            <p:cNvSpPr>
              <a:spLocks noChangeArrowheads="1"/>
            </p:cNvSpPr>
            <p:nvPr/>
          </p:nvSpPr>
          <p:spPr bwMode="auto">
            <a:xfrm>
              <a:off x="4671" y="738"/>
              <a:ext cx="72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Website</a:t>
              </a:r>
              <a:endParaRPr lang="en-US" altLang="en-US" sz="1428" dirty="0">
                <a:solidFill>
                  <a:srgbClr val="00B0F0"/>
                </a:solidFill>
              </a:endParaRPr>
            </a:p>
          </p:txBody>
        </p:sp>
        <p:sp>
          <p:nvSpPr>
            <p:cNvPr id="58" name="Rectangle 56"/>
            <p:cNvSpPr>
              <a:spLocks noChangeArrowheads="1"/>
            </p:cNvSpPr>
            <p:nvPr/>
          </p:nvSpPr>
          <p:spPr bwMode="auto">
            <a:xfrm>
              <a:off x="4744" y="1020"/>
              <a:ext cx="5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32418"/>
              <a:r>
                <a:rPr lang="en-US" altLang="en-US" sz="816" b="1" dirty="0">
                  <a:solidFill>
                    <a:srgbClr val="414042"/>
                  </a:solidFill>
                  <a:latin typeface="Segoe Pro Display Semibold" panose="020B0702040504020203" pitchFamily="34" charset="0"/>
                </a:rPr>
                <a:t>[SQL CONFIG] </a:t>
              </a:r>
              <a:br>
                <a:rPr lang="en-US" altLang="en-US" sz="816" b="1" dirty="0">
                  <a:solidFill>
                    <a:srgbClr val="414042"/>
                  </a:solidFill>
                  <a:latin typeface="Segoe Pro Display Semibold" panose="020B0702040504020203" pitchFamily="34" charset="0"/>
                </a:rPr>
              </a:br>
              <a:r>
                <a:rPr lang="en-US" altLang="en-US" sz="816" b="1" dirty="0">
                  <a:solidFill>
                    <a:srgbClr val="414042"/>
                  </a:solidFill>
                  <a:latin typeface="Segoe Pro Display Semibold" panose="020B0702040504020203" pitchFamily="34" charset="0"/>
                </a:rPr>
                <a:t>VM (2x)</a:t>
              </a:r>
              <a:endParaRPr lang="en-US" altLang="en-US" sz="1836" dirty="0">
                <a:solidFill>
                  <a:srgbClr val="00B0F0"/>
                </a:solidFill>
              </a:endParaRPr>
            </a:p>
          </p:txBody>
        </p:sp>
        <p:sp>
          <p:nvSpPr>
            <p:cNvPr id="59"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0"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1"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2"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3"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4"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5"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6"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7"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8"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69"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0" name="Rectangle 68"/>
            <p:cNvSpPr>
              <a:spLocks noChangeArrowheads="1"/>
            </p:cNvSpPr>
            <p:nvPr/>
          </p:nvSpPr>
          <p:spPr bwMode="auto">
            <a:xfrm>
              <a:off x="623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a:solidFill>
                    <a:srgbClr val="FFFFFF"/>
                  </a:solidFill>
                  <a:latin typeface="Segoe UI Semibold" panose="020B0702040204020203" pitchFamily="34" charset="0"/>
                </a:rPr>
                <a:t>DEPENDS ON SQL</a:t>
              </a:r>
              <a:endParaRPr lang="en-US" altLang="en-US" sz="1836">
                <a:solidFill>
                  <a:srgbClr val="00B0F0"/>
                </a:solidFill>
              </a:endParaRPr>
            </a:p>
          </p:txBody>
        </p:sp>
        <p:sp>
          <p:nvSpPr>
            <p:cNvPr id="71"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2" name="Rectangle 70"/>
            <p:cNvSpPr>
              <a:spLocks noChangeArrowheads="1"/>
            </p:cNvSpPr>
            <p:nvPr/>
          </p:nvSpPr>
          <p:spPr bwMode="auto">
            <a:xfrm>
              <a:off x="4665"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36" dirty="0">
                <a:solidFill>
                  <a:srgbClr val="00B0F0"/>
                </a:solidFill>
              </a:endParaRPr>
            </a:p>
          </p:txBody>
        </p:sp>
        <p:sp>
          <p:nvSpPr>
            <p:cNvPr id="73"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4"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5"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6"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36">
                <a:solidFill>
                  <a:srgbClr val="00B0F0"/>
                </a:solidFill>
              </a:endParaRPr>
            </a:p>
          </p:txBody>
        </p:sp>
        <p:sp>
          <p:nvSpPr>
            <p:cNvPr id="77" name="Rectangle 75"/>
            <p:cNvSpPr>
              <a:spLocks noChangeArrowheads="1"/>
            </p:cNvSpPr>
            <p:nvPr/>
          </p:nvSpPr>
          <p:spPr bwMode="auto">
            <a:xfrm>
              <a:off x="3999" y="3702"/>
              <a:ext cx="19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SQL</a:t>
              </a:r>
              <a:endParaRPr lang="en-US" altLang="en-US" sz="1836" dirty="0">
                <a:solidFill>
                  <a:srgbClr val="00B0F0"/>
                </a:solidFill>
              </a:endParaRPr>
            </a:p>
          </p:txBody>
        </p:sp>
        <p:sp>
          <p:nvSpPr>
            <p:cNvPr id="78" name="Rectangle 76"/>
            <p:cNvSpPr>
              <a:spLocks noChangeArrowheads="1"/>
            </p:cNvSpPr>
            <p:nvPr/>
          </p:nvSpPr>
          <p:spPr bwMode="auto">
            <a:xfrm>
              <a:off x="4204" y="3702"/>
              <a:ext cx="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endParaRPr lang="en-US" altLang="en-US" sz="1836" dirty="0">
                <a:solidFill>
                  <a:srgbClr val="00B0F0"/>
                </a:solidFill>
              </a:endParaRPr>
            </a:p>
          </p:txBody>
        </p:sp>
        <p:sp>
          <p:nvSpPr>
            <p:cNvPr id="79" name="Rectangle 77"/>
            <p:cNvSpPr>
              <a:spLocks noChangeArrowheads="1"/>
            </p:cNvSpPr>
            <p:nvPr/>
          </p:nvSpPr>
          <p:spPr bwMode="auto">
            <a:xfrm>
              <a:off x="4202" y="3702"/>
              <a:ext cx="3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CONFIG</a:t>
              </a:r>
              <a:endParaRPr lang="en-US" altLang="en-US" sz="1836" dirty="0">
                <a:solidFill>
                  <a:srgbClr val="00B0F0"/>
                </a:solidFill>
              </a:endParaRPr>
            </a:p>
          </p:txBody>
        </p:sp>
      </p:grpSp>
    </p:spTree>
    <p:extLst>
      <p:ext uri="{BB962C8B-B14F-4D97-AF65-F5344CB8AC3E}">
        <p14:creationId xmlns:p14="http://schemas.microsoft.com/office/powerpoint/2010/main" val="19952410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11676"/>
          </a:xfrm>
        </p:spPr>
        <p:txBody>
          <a:bodyPr/>
          <a:lstStyle/>
          <a:p>
            <a:r>
              <a:rPr lang="hu-HU" dirty="0" smtClean="0"/>
              <a:t>Nyelvi kifejezések (</a:t>
            </a:r>
            <a:r>
              <a:rPr lang="hu-HU" dirty="0" err="1"/>
              <a:t>E</a:t>
            </a:r>
            <a:r>
              <a:rPr lang="hu-HU" dirty="0" err="1" smtClean="0"/>
              <a:t>xpressions</a:t>
            </a:r>
            <a:r>
              <a:rPr lang="hu-HU" dirty="0" smtClean="0"/>
              <a:t>)</a:t>
            </a:r>
          </a:p>
          <a:p>
            <a:r>
              <a:rPr lang="hu-HU" dirty="0" smtClean="0"/>
              <a:t>Bővítmények</a:t>
            </a:r>
            <a:endParaRPr lang="en-US" dirty="0" smtClean="0"/>
          </a:p>
          <a:p>
            <a:pPr lvl="1"/>
            <a:r>
              <a:rPr lang="en-US" dirty="0" smtClean="0"/>
              <a:t>VM+DSC/Chef/Puppet/</a:t>
            </a:r>
            <a:r>
              <a:rPr lang="en-US" dirty="0" err="1" smtClean="0"/>
              <a:t>CustomScript</a:t>
            </a:r>
            <a:r>
              <a:rPr lang="en-US" dirty="0" smtClean="0"/>
              <a:t>/etc.</a:t>
            </a:r>
          </a:p>
          <a:p>
            <a:pPr lvl="1"/>
            <a:r>
              <a:rPr lang="en-US" dirty="0" err="1" smtClean="0"/>
              <a:t>AppService</a:t>
            </a:r>
            <a:r>
              <a:rPr lang="en-US" dirty="0" smtClean="0"/>
              <a:t> + </a:t>
            </a:r>
            <a:r>
              <a:rPr lang="en-US" dirty="0" err="1" smtClean="0"/>
              <a:t>WebDeploy</a:t>
            </a:r>
            <a:endParaRPr lang="en-US" dirty="0" smtClean="0"/>
          </a:p>
          <a:p>
            <a:pPr lvl="1"/>
            <a:r>
              <a:rPr lang="en-US" dirty="0" smtClean="0"/>
              <a:t>SQL DB + BACPAC</a:t>
            </a:r>
          </a:p>
          <a:p>
            <a:r>
              <a:rPr lang="hu-HU" dirty="0" smtClean="0"/>
              <a:t>Beágyazás</a:t>
            </a:r>
            <a:endParaRPr lang="en-US" dirty="0" smtClean="0"/>
          </a:p>
        </p:txBody>
      </p:sp>
    </p:spTree>
    <p:extLst>
      <p:ext uri="{BB962C8B-B14F-4D97-AF65-F5344CB8AC3E}">
        <p14:creationId xmlns:p14="http://schemas.microsoft.com/office/powerpoint/2010/main" val="27033652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769989"/>
          </a:xfrm>
        </p:spPr>
        <p:txBody>
          <a:bodyPr/>
          <a:lstStyle/>
          <a:p>
            <a:r>
              <a:rPr lang="en-US" dirty="0" smtClean="0"/>
              <a:t>role based access control</a:t>
            </a:r>
          </a:p>
          <a:p>
            <a:r>
              <a:rPr lang="en-US" dirty="0" smtClean="0"/>
              <a:t>audit logs</a:t>
            </a:r>
          </a:p>
          <a:p>
            <a:r>
              <a:rPr lang="en-US" dirty="0"/>
              <a:t>r</a:t>
            </a:r>
            <a:r>
              <a:rPr lang="en-US" dirty="0" smtClean="0"/>
              <a:t>esource locks</a:t>
            </a:r>
            <a:endParaRPr lang="en-US" dirty="0"/>
          </a:p>
          <a:p>
            <a:endParaRPr lang="en-US" dirty="0"/>
          </a:p>
        </p:txBody>
      </p:sp>
      <p:sp>
        <p:nvSpPr>
          <p:cNvPr id="2" name="Title 1"/>
          <p:cNvSpPr>
            <a:spLocks noGrp="1"/>
          </p:cNvSpPr>
          <p:nvPr>
            <p:ph type="title"/>
          </p:nvPr>
        </p:nvSpPr>
        <p:spPr/>
        <p:txBody>
          <a:bodyPr/>
          <a:lstStyle/>
          <a:p>
            <a:r>
              <a:rPr lang="hu-HU" dirty="0" smtClean="0"/>
              <a:t>Felügyelet</a:t>
            </a:r>
            <a:r>
              <a:rPr lang="en-US" dirty="0" smtClean="0"/>
              <a:t> </a:t>
            </a:r>
            <a:r>
              <a:rPr lang="hu-HU" dirty="0" smtClean="0"/>
              <a:t>az </a:t>
            </a:r>
            <a:r>
              <a:rPr lang="en-US" dirty="0" smtClean="0"/>
              <a:t>Azure </a:t>
            </a:r>
            <a:r>
              <a:rPr lang="en-US" dirty="0" smtClean="0"/>
              <a:t>Resource </a:t>
            </a:r>
            <a:r>
              <a:rPr lang="en-US" dirty="0" smtClean="0"/>
              <a:t>Manager</a:t>
            </a:r>
            <a:r>
              <a:rPr lang="hu-HU" dirty="0" smtClean="0"/>
              <a:t> -el</a:t>
            </a:r>
            <a:endParaRPr lang="en-US" dirty="0"/>
          </a:p>
        </p:txBody>
      </p:sp>
    </p:spTree>
    <p:extLst>
      <p:ext uri="{BB962C8B-B14F-4D97-AF65-F5344CB8AC3E}">
        <p14:creationId xmlns:p14="http://schemas.microsoft.com/office/powerpoint/2010/main" val="18795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Access Control</a:t>
            </a:r>
            <a:endParaRPr lang="en-US" dirty="0"/>
          </a:p>
        </p:txBody>
      </p:sp>
      <p:pic>
        <p:nvPicPr>
          <p:cNvPr id="5" name="Picture 4"/>
          <p:cNvPicPr>
            <a:picLocks noChangeAspect="1"/>
          </p:cNvPicPr>
          <p:nvPr/>
        </p:nvPicPr>
        <p:blipFill>
          <a:blip r:embed="rId2"/>
          <a:stretch>
            <a:fillRect/>
          </a:stretch>
        </p:blipFill>
        <p:spPr>
          <a:xfrm>
            <a:off x="731837" y="1287462"/>
            <a:ext cx="10287000" cy="5368786"/>
          </a:xfrm>
          <a:prstGeom prst="rect">
            <a:avLst/>
          </a:prstGeom>
        </p:spPr>
      </p:pic>
    </p:spTree>
    <p:extLst>
      <p:ext uri="{BB962C8B-B14F-4D97-AF65-F5344CB8AC3E}">
        <p14:creationId xmlns:p14="http://schemas.microsoft.com/office/powerpoint/2010/main" val="303440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Logs</a:t>
            </a:r>
            <a:endParaRPr lang="en-US" dirty="0"/>
          </a:p>
        </p:txBody>
      </p:sp>
      <p:sp>
        <p:nvSpPr>
          <p:cNvPr id="3" name="Content Placeholder 2"/>
          <p:cNvSpPr>
            <a:spLocks noGrp="1"/>
          </p:cNvSpPr>
          <p:nvPr>
            <p:ph idx="4294967295"/>
          </p:nvPr>
        </p:nvSpPr>
        <p:spPr>
          <a:xfrm>
            <a:off x="572043" y="1512331"/>
            <a:ext cx="11301996" cy="3447098"/>
          </a:xfrm>
          <a:prstGeom prst="rect">
            <a:avLst/>
          </a:prstGeom>
        </p:spPr>
        <p:txBody>
          <a:bodyPr/>
          <a:lstStyle/>
          <a:p>
            <a:r>
              <a:rPr lang="hu-HU" dirty="0" smtClean="0"/>
              <a:t>minden</a:t>
            </a:r>
            <a:r>
              <a:rPr lang="en-US" dirty="0" smtClean="0"/>
              <a:t> write/delete/actions</a:t>
            </a:r>
            <a:r>
              <a:rPr lang="hu-HU" dirty="0" smtClean="0"/>
              <a:t> művelet naplója</a:t>
            </a:r>
            <a:endParaRPr lang="en-US" dirty="0" smtClean="0"/>
          </a:p>
          <a:p>
            <a:endParaRPr lang="en-US" dirty="0"/>
          </a:p>
          <a:p>
            <a:r>
              <a:rPr lang="hu-HU" dirty="0" smtClean="0"/>
              <a:t>központi helyen</a:t>
            </a:r>
            <a:endParaRPr lang="en-US" dirty="0" smtClean="0"/>
          </a:p>
          <a:p>
            <a:endParaRPr lang="en-US" dirty="0"/>
          </a:p>
          <a:p>
            <a:r>
              <a:rPr lang="hu-HU" dirty="0" smtClean="0"/>
              <a:t>egységes formátumban</a:t>
            </a:r>
            <a:endParaRPr lang="en-US" dirty="0"/>
          </a:p>
        </p:txBody>
      </p:sp>
    </p:spTree>
    <p:extLst>
      <p:ext uri="{BB962C8B-B14F-4D97-AF65-F5344CB8AC3E}">
        <p14:creationId xmlns:p14="http://schemas.microsoft.com/office/powerpoint/2010/main" val="415292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Locks</a:t>
            </a:r>
            <a:endParaRPr lang="en-US" dirty="0"/>
          </a:p>
        </p:txBody>
      </p:sp>
      <p:sp>
        <p:nvSpPr>
          <p:cNvPr id="3" name="Content Placeholder 2"/>
          <p:cNvSpPr>
            <a:spLocks noGrp="1"/>
          </p:cNvSpPr>
          <p:nvPr>
            <p:ph idx="4294967295"/>
          </p:nvPr>
        </p:nvSpPr>
        <p:spPr>
          <a:xfrm>
            <a:off x="572043" y="1512331"/>
            <a:ext cx="11301996" cy="2646878"/>
          </a:xfrm>
          <a:prstGeom prst="rect">
            <a:avLst/>
          </a:prstGeom>
        </p:spPr>
        <p:txBody>
          <a:bodyPr/>
          <a:lstStyle/>
          <a:p>
            <a:r>
              <a:rPr lang="hu-HU" dirty="0" smtClean="0"/>
              <a:t>Balesetek történhetnek</a:t>
            </a:r>
            <a:r>
              <a:rPr lang="en-US" dirty="0" smtClean="0"/>
              <a:t>. </a:t>
            </a:r>
            <a:r>
              <a:rPr lang="hu-HU" dirty="0" smtClean="0"/>
              <a:t>A </a:t>
            </a:r>
            <a:r>
              <a:rPr lang="hu-HU" dirty="0" err="1" smtClean="0"/>
              <a:t>Resource</a:t>
            </a:r>
            <a:r>
              <a:rPr lang="hu-HU" dirty="0" smtClean="0"/>
              <a:t> </a:t>
            </a:r>
            <a:r>
              <a:rPr lang="hu-HU" dirty="0" err="1" smtClean="0"/>
              <a:t>Lock</a:t>
            </a:r>
            <a:r>
              <a:rPr lang="hu-HU" dirty="0" smtClean="0"/>
              <a:t> azért van, hogy ne legyenek </a:t>
            </a:r>
            <a:r>
              <a:rPr lang="hu-HU" dirty="0" smtClean="0">
                <a:sym typeface="Wingdings" panose="05000000000000000000" pitchFamily="2" charset="2"/>
              </a:rPr>
              <a:t></a:t>
            </a:r>
            <a:endParaRPr lang="en-US" dirty="0" smtClean="0"/>
          </a:p>
          <a:p>
            <a:endParaRPr lang="en-US" dirty="0"/>
          </a:p>
          <a:p>
            <a:r>
              <a:rPr lang="hu-HU" dirty="0" smtClean="0"/>
              <a:t>Véletlen törlésektől véd.</a:t>
            </a:r>
            <a:endParaRPr lang="en-US" dirty="0"/>
          </a:p>
        </p:txBody>
      </p:sp>
    </p:spTree>
    <p:extLst>
      <p:ext uri="{BB962C8B-B14F-4D97-AF65-F5344CB8AC3E}">
        <p14:creationId xmlns:p14="http://schemas.microsoft.com/office/powerpoint/2010/main" val="169378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Cloud Platform Journey</a:t>
            </a:r>
            <a:endParaRPr lang="en-US" dirty="0"/>
          </a:p>
        </p:txBody>
      </p:sp>
      <p:sp>
        <p:nvSpPr>
          <p:cNvPr id="23" name="Consistency Text"/>
          <p:cNvSpPr/>
          <p:nvPr/>
        </p:nvSpPr>
        <p:spPr>
          <a:xfrm rot="16200000">
            <a:off x="6175347" y="2811240"/>
            <a:ext cx="2020354" cy="514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hu-HU" sz="2400" dirty="0" smtClean="0">
                <a:solidFill>
                  <a:srgbClr val="FFFFFF"/>
                </a:solidFill>
              </a:rPr>
              <a:t>Konzisztencia</a:t>
            </a:r>
            <a:endParaRPr lang="en-US" sz="2400" dirty="0">
              <a:solidFill>
                <a:srgbClr val="FFFFFF"/>
              </a:solidFill>
            </a:endParaRPr>
          </a:p>
        </p:txBody>
      </p:sp>
      <p:sp>
        <p:nvSpPr>
          <p:cNvPr id="24" name="Time Text"/>
          <p:cNvSpPr/>
          <p:nvPr/>
        </p:nvSpPr>
        <p:spPr>
          <a:xfrm>
            <a:off x="8274456" y="4216297"/>
            <a:ext cx="2020354" cy="514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hu-HU" sz="2400" dirty="0" smtClean="0">
                <a:solidFill>
                  <a:srgbClr val="FFFFFF"/>
                </a:solidFill>
              </a:rPr>
              <a:t>Idő</a:t>
            </a:r>
            <a:endParaRPr lang="en-US" sz="2400" dirty="0">
              <a:solidFill>
                <a:srgbClr val="FFFFFF"/>
              </a:solidFill>
            </a:endParaRPr>
          </a:p>
        </p:txBody>
      </p:sp>
      <p:sp>
        <p:nvSpPr>
          <p:cNvPr id="44" name="Consistency Path"/>
          <p:cNvSpPr/>
          <p:nvPr/>
        </p:nvSpPr>
        <p:spPr>
          <a:xfrm>
            <a:off x="7747051" y="1812485"/>
            <a:ext cx="2786816" cy="2198001"/>
          </a:xfrm>
          <a:custGeom>
            <a:avLst/>
            <a:gdLst>
              <a:gd name="connsiteX0" fmla="*/ 0 w 2732809"/>
              <a:gd name="connsiteY0" fmla="*/ 2140527 h 2155404"/>
              <a:gd name="connsiteX1" fmla="*/ 1724891 w 2732809"/>
              <a:gd name="connsiteY1" fmla="*/ 1839191 h 2155404"/>
              <a:gd name="connsiteX2" fmla="*/ 2732809 w 2732809"/>
              <a:gd name="connsiteY2" fmla="*/ 0 h 2155404"/>
            </a:gdLst>
            <a:ahLst/>
            <a:cxnLst>
              <a:cxn ang="0">
                <a:pos x="connsiteX0" y="connsiteY0"/>
              </a:cxn>
              <a:cxn ang="0">
                <a:pos x="connsiteX1" y="connsiteY1"/>
              </a:cxn>
              <a:cxn ang="0">
                <a:pos x="connsiteX2" y="connsiteY2"/>
              </a:cxn>
            </a:cxnLst>
            <a:rect l="l" t="t" r="r" b="b"/>
            <a:pathLst>
              <a:path w="2732809" h="2155404">
                <a:moveTo>
                  <a:pt x="0" y="2140527"/>
                </a:moveTo>
                <a:cubicBezTo>
                  <a:pt x="634711" y="2168236"/>
                  <a:pt x="1269423" y="2195945"/>
                  <a:pt x="1724891" y="1839191"/>
                </a:cubicBezTo>
                <a:cubicBezTo>
                  <a:pt x="2180359" y="1482437"/>
                  <a:pt x="2456584" y="741218"/>
                  <a:pt x="2732809" y="0"/>
                </a:cubicBezTo>
              </a:path>
            </a:pathLst>
          </a:custGeom>
          <a:solidFill>
            <a:srgbClr val="505050"/>
          </a:solidFill>
          <a:ln w="92075">
            <a:solidFill>
              <a:srgbClr val="FFFFFF"/>
            </a:solidFill>
            <a:tailEnd type="none"/>
          </a:ln>
        </p:spPr>
        <p:style>
          <a:lnRef idx="3">
            <a:schemeClr val="accent2"/>
          </a:lnRef>
          <a:fillRef idx="0">
            <a:schemeClr val="accent2"/>
          </a:fillRef>
          <a:effectRef idx="2">
            <a:schemeClr val="accent2"/>
          </a:effectRef>
          <a:fontRef idx="minor">
            <a:schemeClr val="tx1"/>
          </a:fontRef>
        </p:style>
        <p:txBody>
          <a:bodyPr rtlCol="0" anchor="ctr"/>
          <a:lstStyle/>
          <a:p>
            <a:pPr algn="ctr" defTabSz="932418"/>
            <a:endParaRPr lang="en-US" sz="2400">
              <a:solidFill>
                <a:prstClr val="black"/>
              </a:solidFill>
            </a:endParaRPr>
          </a:p>
        </p:txBody>
      </p:sp>
      <p:sp>
        <p:nvSpPr>
          <p:cNvPr id="45" name="Future"/>
          <p:cNvSpPr/>
          <p:nvPr/>
        </p:nvSpPr>
        <p:spPr>
          <a:xfrm>
            <a:off x="10109551" y="1757625"/>
            <a:ext cx="630654" cy="23921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2400">
              <a:solidFill>
                <a:prstClr val="white"/>
              </a:solidFill>
            </a:endParaRPr>
          </a:p>
        </p:txBody>
      </p:sp>
      <p:grpSp>
        <p:nvGrpSpPr>
          <p:cNvPr id="53" name="Azure Stack Arrow Head"/>
          <p:cNvGrpSpPr/>
          <p:nvPr/>
        </p:nvGrpSpPr>
        <p:grpSpPr>
          <a:xfrm rot="17653067">
            <a:off x="9999643" y="2755082"/>
            <a:ext cx="206389" cy="225975"/>
            <a:chOff x="6651112" y="6213143"/>
            <a:chExt cx="202390" cy="221596"/>
          </a:xfrm>
        </p:grpSpPr>
        <p:sp>
          <p:nvSpPr>
            <p:cNvPr id="54" name="Rectangle 53"/>
            <p:cNvSpPr/>
            <p:nvPr/>
          </p:nvSpPr>
          <p:spPr>
            <a:xfrm>
              <a:off x="6651112" y="6213144"/>
              <a:ext cx="202390" cy="2215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2400">
                <a:solidFill>
                  <a:prstClr val="white"/>
                </a:solidFill>
              </a:endParaRPr>
            </a:p>
          </p:txBody>
        </p:sp>
        <p:sp>
          <p:nvSpPr>
            <p:cNvPr id="55" name="WASWS Arrow"/>
            <p:cNvSpPr/>
            <p:nvPr/>
          </p:nvSpPr>
          <p:spPr>
            <a:xfrm rot="5400000">
              <a:off x="6641509" y="6222746"/>
              <a:ext cx="221596" cy="20239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2400">
                <a:solidFill>
                  <a:prstClr val="white"/>
                </a:solidFill>
              </a:endParaRPr>
            </a:p>
          </p:txBody>
        </p:sp>
      </p:grpSp>
      <p:sp>
        <p:nvSpPr>
          <p:cNvPr id="46" name="Azure Stack Cover"/>
          <p:cNvSpPr/>
          <p:nvPr/>
        </p:nvSpPr>
        <p:spPr>
          <a:xfrm>
            <a:off x="8797041" y="1856115"/>
            <a:ext cx="1420820" cy="22936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2400">
              <a:solidFill>
                <a:prstClr val="white"/>
              </a:solidFill>
            </a:endParaRPr>
          </a:p>
        </p:txBody>
      </p:sp>
      <p:grpSp>
        <p:nvGrpSpPr>
          <p:cNvPr id="50" name="WAP Arrow Head"/>
          <p:cNvGrpSpPr/>
          <p:nvPr/>
        </p:nvGrpSpPr>
        <p:grpSpPr>
          <a:xfrm rot="21086248">
            <a:off x="8620530" y="3873113"/>
            <a:ext cx="206389" cy="225975"/>
            <a:chOff x="6651112" y="6213143"/>
            <a:chExt cx="202390" cy="221596"/>
          </a:xfrm>
        </p:grpSpPr>
        <p:sp>
          <p:nvSpPr>
            <p:cNvPr id="51" name="Rectangle 50"/>
            <p:cNvSpPr/>
            <p:nvPr/>
          </p:nvSpPr>
          <p:spPr>
            <a:xfrm>
              <a:off x="6651112" y="6213144"/>
              <a:ext cx="202390" cy="2215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2400">
                <a:solidFill>
                  <a:prstClr val="white"/>
                </a:solidFill>
              </a:endParaRPr>
            </a:p>
          </p:txBody>
        </p:sp>
        <p:sp>
          <p:nvSpPr>
            <p:cNvPr id="52" name="WASWS Arrow"/>
            <p:cNvSpPr/>
            <p:nvPr/>
          </p:nvSpPr>
          <p:spPr>
            <a:xfrm rot="5400000">
              <a:off x="6641509" y="6222746"/>
              <a:ext cx="221596" cy="20239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2400">
                <a:solidFill>
                  <a:prstClr val="white"/>
                </a:solidFill>
              </a:endParaRPr>
            </a:p>
          </p:txBody>
        </p:sp>
      </p:grpSp>
      <p:sp>
        <p:nvSpPr>
          <p:cNvPr id="47" name="WAP Cover"/>
          <p:cNvSpPr/>
          <p:nvPr/>
        </p:nvSpPr>
        <p:spPr>
          <a:xfrm>
            <a:off x="7742237" y="1856115"/>
            <a:ext cx="1260441" cy="22936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2400">
              <a:solidFill>
                <a:prstClr val="white"/>
              </a:solidFill>
            </a:endParaRPr>
          </a:p>
        </p:txBody>
      </p:sp>
      <p:grpSp>
        <p:nvGrpSpPr>
          <p:cNvPr id="14" name="Azure Stack Shoutout"/>
          <p:cNvGrpSpPr/>
          <p:nvPr/>
        </p:nvGrpSpPr>
        <p:grpSpPr>
          <a:xfrm>
            <a:off x="7778731" y="2222258"/>
            <a:ext cx="2386613" cy="572409"/>
            <a:chOff x="6901819" y="4239844"/>
            <a:chExt cx="2340361" cy="561315"/>
          </a:xfrm>
          <a:noFill/>
        </p:grpSpPr>
        <p:sp>
          <p:nvSpPr>
            <p:cNvPr id="57" name="Azure Stack Text"/>
            <p:cNvSpPr txBox="1"/>
            <p:nvPr/>
          </p:nvSpPr>
          <p:spPr>
            <a:xfrm>
              <a:off x="6901819" y="4239844"/>
              <a:ext cx="2340361" cy="362174"/>
            </a:xfrm>
            <a:prstGeom prst="rect">
              <a:avLst/>
            </a:prstGeom>
            <a:grpFill/>
          </p:spPr>
          <p:txBody>
            <a:bodyPr wrap="square" rtlCol="0">
              <a:spAutoFit/>
            </a:bodyPr>
            <a:lstStyle/>
            <a:p>
              <a:pPr defTabSz="932418"/>
              <a:r>
                <a:rPr lang="en-US" dirty="0">
                  <a:solidFill>
                    <a:srgbClr val="FF8C00"/>
                  </a:solidFill>
                </a:rPr>
                <a:t>Microsoft Azure Stack</a:t>
              </a:r>
            </a:p>
          </p:txBody>
        </p:sp>
        <p:cxnSp>
          <p:nvCxnSpPr>
            <p:cNvPr id="37" name="Azure Stack Pointer"/>
            <p:cNvCxnSpPr/>
            <p:nvPr/>
          </p:nvCxnSpPr>
          <p:spPr>
            <a:xfrm>
              <a:off x="8684929" y="4571837"/>
              <a:ext cx="514668" cy="229322"/>
            </a:xfrm>
            <a:prstGeom prst="straightConnector1">
              <a:avLst/>
            </a:prstGeom>
            <a:grpFill/>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WAP Shoutout"/>
          <p:cNvGrpSpPr/>
          <p:nvPr/>
        </p:nvGrpSpPr>
        <p:grpSpPr>
          <a:xfrm>
            <a:off x="7781137" y="2728328"/>
            <a:ext cx="2699991" cy="1242974"/>
            <a:chOff x="6904178" y="4736109"/>
            <a:chExt cx="2647666" cy="1218886"/>
          </a:xfrm>
        </p:grpSpPr>
        <p:cxnSp>
          <p:nvCxnSpPr>
            <p:cNvPr id="16" name="WAP Pointer"/>
            <p:cNvCxnSpPr/>
            <p:nvPr/>
          </p:nvCxnSpPr>
          <p:spPr>
            <a:xfrm>
              <a:off x="7652811" y="5363708"/>
              <a:ext cx="247582" cy="591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WAP Text"/>
            <p:cNvSpPr txBox="1"/>
            <p:nvPr/>
          </p:nvSpPr>
          <p:spPr>
            <a:xfrm>
              <a:off x="6904178" y="4736109"/>
              <a:ext cx="2647666" cy="633806"/>
            </a:xfrm>
            <a:prstGeom prst="rect">
              <a:avLst/>
            </a:prstGeom>
            <a:noFill/>
            <a:ln>
              <a:noFill/>
            </a:ln>
          </p:spPr>
          <p:txBody>
            <a:bodyPr wrap="square" rtlCol="0">
              <a:spAutoFit/>
            </a:bodyPr>
            <a:lstStyle/>
            <a:p>
              <a:pPr defTabSz="932418"/>
              <a:r>
                <a:rPr lang="en-US" dirty="0">
                  <a:solidFill>
                    <a:srgbClr val="FFFFFF"/>
                  </a:solidFill>
                </a:rPr>
                <a:t>Windows </a:t>
              </a:r>
              <a:r>
                <a:rPr lang="en-US" dirty="0" smtClean="0">
                  <a:solidFill>
                    <a:srgbClr val="FFFFFF"/>
                  </a:solidFill>
                </a:rPr>
                <a:t/>
              </a:r>
              <a:br>
                <a:rPr lang="en-US" dirty="0" smtClean="0">
                  <a:solidFill>
                    <a:srgbClr val="FFFFFF"/>
                  </a:solidFill>
                </a:rPr>
              </a:br>
              <a:r>
                <a:rPr lang="en-US" dirty="0" smtClean="0">
                  <a:solidFill>
                    <a:srgbClr val="FFFFFF"/>
                  </a:solidFill>
                </a:rPr>
                <a:t>Azure </a:t>
              </a:r>
              <a:r>
                <a:rPr lang="en-US" dirty="0">
                  <a:solidFill>
                    <a:srgbClr val="FFFFFF"/>
                  </a:solidFill>
                </a:rPr>
                <a:t>Pack</a:t>
              </a:r>
            </a:p>
          </p:txBody>
        </p:sp>
      </p:grpSp>
      <p:cxnSp>
        <p:nvCxnSpPr>
          <p:cNvPr id="9" name="Time Axis"/>
          <p:cNvCxnSpPr/>
          <p:nvPr/>
        </p:nvCxnSpPr>
        <p:spPr>
          <a:xfrm flipV="1">
            <a:off x="7513327" y="4160231"/>
            <a:ext cx="3578004" cy="4897"/>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sistency Axis"/>
          <p:cNvCxnSpPr/>
          <p:nvPr/>
        </p:nvCxnSpPr>
        <p:spPr>
          <a:xfrm flipV="1">
            <a:off x="7518751" y="1516062"/>
            <a:ext cx="0" cy="2670258"/>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Journey"/>
          <p:cNvSpPr/>
          <p:nvPr/>
        </p:nvSpPr>
        <p:spPr>
          <a:xfrm>
            <a:off x="7744644" y="1808132"/>
            <a:ext cx="2786816" cy="2198001"/>
          </a:xfrm>
          <a:custGeom>
            <a:avLst/>
            <a:gdLst>
              <a:gd name="connsiteX0" fmla="*/ 0 w 2732809"/>
              <a:gd name="connsiteY0" fmla="*/ 2140527 h 2155404"/>
              <a:gd name="connsiteX1" fmla="*/ 1724891 w 2732809"/>
              <a:gd name="connsiteY1" fmla="*/ 1839191 h 2155404"/>
              <a:gd name="connsiteX2" fmla="*/ 2732809 w 2732809"/>
              <a:gd name="connsiteY2" fmla="*/ 0 h 2155404"/>
            </a:gdLst>
            <a:ahLst/>
            <a:cxnLst>
              <a:cxn ang="0">
                <a:pos x="connsiteX0" y="connsiteY0"/>
              </a:cxn>
              <a:cxn ang="0">
                <a:pos x="connsiteX1" y="connsiteY1"/>
              </a:cxn>
              <a:cxn ang="0">
                <a:pos x="connsiteX2" y="connsiteY2"/>
              </a:cxn>
            </a:cxnLst>
            <a:rect l="l" t="t" r="r" b="b"/>
            <a:pathLst>
              <a:path w="2732809" h="2155404">
                <a:moveTo>
                  <a:pt x="0" y="2140527"/>
                </a:moveTo>
                <a:cubicBezTo>
                  <a:pt x="634711" y="2168236"/>
                  <a:pt x="1269423" y="2195945"/>
                  <a:pt x="1724891" y="1839191"/>
                </a:cubicBezTo>
                <a:cubicBezTo>
                  <a:pt x="2180359" y="1482437"/>
                  <a:pt x="2456584" y="741218"/>
                  <a:pt x="2732809" y="0"/>
                </a:cubicBezTo>
              </a:path>
            </a:pathLst>
          </a:custGeom>
          <a:noFill/>
          <a:ln w="38100">
            <a:solidFill>
              <a:srgbClr val="47D8FF"/>
            </a:solidFil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defTabSz="932418"/>
            <a:endParaRPr lang="en-US" sz="2400">
              <a:solidFill>
                <a:prstClr val="black"/>
              </a:solidFill>
            </a:endParaRPr>
          </a:p>
        </p:txBody>
      </p:sp>
      <p:cxnSp>
        <p:nvCxnSpPr>
          <p:cNvPr id="49" name="UR Timeline"/>
          <p:cNvCxnSpPr/>
          <p:nvPr/>
        </p:nvCxnSpPr>
        <p:spPr>
          <a:xfrm flipV="1">
            <a:off x="8805481" y="3932414"/>
            <a:ext cx="2089258" cy="39164"/>
          </a:xfrm>
          <a:prstGeom prst="line">
            <a:avLst/>
          </a:prstGeom>
          <a:ln w="31750" cap="rnd">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UR Text"/>
          <p:cNvSpPr txBox="1"/>
          <p:nvPr/>
        </p:nvSpPr>
        <p:spPr>
          <a:xfrm>
            <a:off x="9597079" y="3593297"/>
            <a:ext cx="927946" cy="369332"/>
          </a:xfrm>
          <a:prstGeom prst="rect">
            <a:avLst/>
          </a:prstGeom>
          <a:noFill/>
        </p:spPr>
        <p:txBody>
          <a:bodyPr wrap="none" rtlCol="0">
            <a:spAutoFit/>
          </a:bodyPr>
          <a:lstStyle/>
          <a:p>
            <a:r>
              <a:rPr lang="hu-HU" dirty="0" smtClean="0">
                <a:solidFill>
                  <a:srgbClr val="FFFFFF"/>
                </a:solidFill>
              </a:rPr>
              <a:t>Verziók</a:t>
            </a:r>
            <a:endParaRPr lang="en-US" dirty="0">
              <a:solidFill>
                <a:srgbClr val="FFFFFF"/>
              </a:solidFill>
            </a:endParaRPr>
          </a:p>
        </p:txBody>
      </p:sp>
      <p:cxnSp>
        <p:nvCxnSpPr>
          <p:cNvPr id="61" name="Server vNext Pointer"/>
          <p:cNvCxnSpPr/>
          <p:nvPr/>
        </p:nvCxnSpPr>
        <p:spPr>
          <a:xfrm flipH="1">
            <a:off x="9856856" y="3532482"/>
            <a:ext cx="6745" cy="580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UR Text"/>
          <p:cNvSpPr txBox="1"/>
          <p:nvPr/>
        </p:nvSpPr>
        <p:spPr>
          <a:xfrm>
            <a:off x="9900511" y="3116262"/>
            <a:ext cx="1827616" cy="646331"/>
          </a:xfrm>
          <a:prstGeom prst="rect">
            <a:avLst/>
          </a:prstGeom>
          <a:noFill/>
        </p:spPr>
        <p:txBody>
          <a:bodyPr wrap="none" rtlCol="0">
            <a:spAutoFit/>
          </a:bodyPr>
          <a:lstStyle/>
          <a:p>
            <a:r>
              <a:rPr lang="en-US" dirty="0" smtClean="0">
                <a:solidFill>
                  <a:srgbClr val="FFFFFF"/>
                </a:solidFill>
              </a:rPr>
              <a:t>Windows Server</a:t>
            </a:r>
            <a:br>
              <a:rPr lang="en-US" dirty="0" smtClean="0">
                <a:solidFill>
                  <a:srgbClr val="FFFFFF"/>
                </a:solidFill>
              </a:rPr>
            </a:br>
            <a:r>
              <a:rPr lang="en-US" dirty="0" err="1" smtClean="0">
                <a:solidFill>
                  <a:srgbClr val="FFFFFF"/>
                </a:solidFill>
              </a:rPr>
              <a:t>vNext</a:t>
            </a:r>
            <a:endParaRPr lang="en-US" dirty="0">
              <a:solidFill>
                <a:srgbClr val="FFFFFF"/>
              </a:solidFill>
            </a:endParaRPr>
          </a:p>
        </p:txBody>
      </p:sp>
      <p:sp>
        <p:nvSpPr>
          <p:cNvPr id="63" name="Text Placeholder 5"/>
          <p:cNvSpPr txBox="1">
            <a:spLocks/>
          </p:cNvSpPr>
          <p:nvPr/>
        </p:nvSpPr>
        <p:spPr>
          <a:xfrm>
            <a:off x="279121" y="4545270"/>
            <a:ext cx="7627696" cy="2634567"/>
          </a:xfrm>
          <a:prstGeom prst="rect">
            <a:avLst/>
          </a:prstGeom>
        </p:spPr>
        <p:txBody>
          <a:bodyPr vert="horz" wrap="square" lIns="146304" tIns="91440" rIns="146304" bIns="91440" rtlCol="0">
            <a:spAutoFit/>
          </a:bodyPr>
          <a:lstStyle>
            <a:lvl1pPr marL="342873" marR="0" indent="-342873" defTabSz="932667" fontAlgn="auto">
              <a:lnSpc>
                <a:spcPct val="90000"/>
              </a:lnSpc>
              <a:spcBef>
                <a:spcPct val="20000"/>
              </a:spcBef>
              <a:spcAft>
                <a:spcPts val="0"/>
              </a:spcAft>
              <a:buClr>
                <a:schemeClr val="tx2"/>
              </a:buClr>
              <a:buSzPct val="90000"/>
              <a:buFont typeface="Wingdings" panose="05000000000000000000" pitchFamily="2" charset="2"/>
              <a:buChar char="§"/>
              <a:tabLst/>
              <a:defRPr sz="4000" spc="0" baseline="0">
                <a:gradFill>
                  <a:gsLst>
                    <a:gs pos="7080">
                      <a:schemeClr val="tx2"/>
                    </a:gs>
                    <a:gs pos="36283">
                      <a:schemeClr val="tx2"/>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lvl="2"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Clr>
                <a:srgbClr val="47D8FF"/>
              </a:buClr>
              <a:buFont typeface="Wingdings" panose="05000000000000000000" pitchFamily="2" charset="2"/>
              <a:buNone/>
            </a:pPr>
            <a:r>
              <a:rPr lang="hu-HU" dirty="0" smtClean="0">
                <a:gradFill>
                  <a:gsLst>
                    <a:gs pos="7080">
                      <a:srgbClr val="47D8FF"/>
                    </a:gs>
                    <a:gs pos="36283">
                      <a:srgbClr val="47D8FF"/>
                    </a:gs>
                  </a:gsLst>
                  <a:lin ang="5400000" scaled="0"/>
                </a:gradFill>
              </a:rPr>
              <a:t>A céljaink változatlanok</a:t>
            </a:r>
            <a:endParaRPr lang="en-US" dirty="0">
              <a:gradFill>
                <a:gsLst>
                  <a:gs pos="7080">
                    <a:srgbClr val="47D8FF"/>
                  </a:gs>
                  <a:gs pos="36283">
                    <a:srgbClr val="47D8FF"/>
                  </a:gs>
                </a:gsLst>
                <a:lin ang="5400000" scaled="0"/>
              </a:gradFill>
            </a:endParaRPr>
          </a:p>
          <a:p>
            <a:pPr lvl="1">
              <a:buClr>
                <a:srgbClr val="FFFFFF"/>
              </a:buClr>
            </a:pPr>
            <a:r>
              <a:rPr lang="en-US" dirty="0">
                <a:gradFill>
                  <a:gsLst>
                    <a:gs pos="1250">
                      <a:srgbClr val="FFFFFF"/>
                    </a:gs>
                    <a:gs pos="100000">
                      <a:srgbClr val="FFFFFF"/>
                    </a:gs>
                  </a:gsLst>
                  <a:lin ang="5400000" scaled="0"/>
                </a:gradFill>
              </a:rPr>
              <a:t>Azure </a:t>
            </a:r>
            <a:r>
              <a:rPr lang="hu-HU" dirty="0" smtClean="0">
                <a:gradFill>
                  <a:gsLst>
                    <a:gs pos="1250">
                      <a:srgbClr val="FFFFFF"/>
                    </a:gs>
                    <a:gs pos="100000">
                      <a:srgbClr val="FFFFFF"/>
                    </a:gs>
                  </a:gsLst>
                  <a:lin ang="5400000" scaled="0"/>
                </a:gradFill>
              </a:rPr>
              <a:t>az Ön adatközpontjába</a:t>
            </a:r>
            <a:endParaRPr lang="en-US" dirty="0">
              <a:gradFill>
                <a:gsLst>
                  <a:gs pos="1250">
                    <a:srgbClr val="FFFFFF"/>
                  </a:gs>
                  <a:gs pos="100000">
                    <a:srgbClr val="FFFFFF"/>
                  </a:gs>
                </a:gsLst>
                <a:lin ang="5400000" scaled="0"/>
              </a:gradFill>
            </a:endParaRPr>
          </a:p>
          <a:p>
            <a:pPr lvl="1">
              <a:buClr>
                <a:srgbClr val="FFFFFF"/>
              </a:buClr>
            </a:pPr>
            <a:r>
              <a:rPr lang="hu-HU" dirty="0" smtClean="0">
                <a:gradFill>
                  <a:gsLst>
                    <a:gs pos="1250">
                      <a:srgbClr val="FFFFFF"/>
                    </a:gs>
                    <a:gs pos="100000">
                      <a:srgbClr val="FFFFFF"/>
                    </a:gs>
                  </a:gsLst>
                  <a:lin ang="5400000" scaled="0"/>
                </a:gradFill>
              </a:rPr>
              <a:t>Konzisztens</a:t>
            </a:r>
            <a:r>
              <a:rPr lang="en-US" dirty="0" smtClean="0">
                <a:gradFill>
                  <a:gsLst>
                    <a:gs pos="1250">
                      <a:srgbClr val="FFFFFF"/>
                    </a:gs>
                    <a:gs pos="100000">
                      <a:srgbClr val="FFFFFF"/>
                    </a:gs>
                  </a:gsLst>
                  <a:lin ang="5400000" scaled="0"/>
                </a:gradFill>
              </a:rPr>
              <a:t> </a:t>
            </a:r>
            <a:r>
              <a:rPr lang="hu-HU" dirty="0" smtClean="0">
                <a:gradFill>
                  <a:gsLst>
                    <a:gs pos="1250">
                      <a:srgbClr val="FFFFFF"/>
                    </a:gs>
                    <a:gs pos="100000">
                      <a:srgbClr val="FFFFFF"/>
                    </a:gs>
                  </a:gsLst>
                  <a:lin ang="5400000" scaled="0"/>
                </a:gradFill>
              </a:rPr>
              <a:t>fejlesztési</a:t>
            </a:r>
            <a:r>
              <a:rPr lang="en-US" dirty="0" smtClean="0">
                <a:gradFill>
                  <a:gsLst>
                    <a:gs pos="1250">
                      <a:srgbClr val="FFFFFF"/>
                    </a:gs>
                    <a:gs pos="100000">
                      <a:srgbClr val="FFFFFF"/>
                    </a:gs>
                  </a:gsLst>
                  <a:lin ang="5400000" scaled="0"/>
                </a:gradFill>
              </a:rPr>
              <a:t> </a:t>
            </a:r>
            <a:r>
              <a:rPr lang="hu-HU" dirty="0" smtClean="0">
                <a:gradFill>
                  <a:gsLst>
                    <a:gs pos="1250">
                      <a:srgbClr val="FFFFFF"/>
                    </a:gs>
                    <a:gs pos="100000">
                      <a:srgbClr val="FFFFFF"/>
                    </a:gs>
                  </a:gsLst>
                  <a:lin ang="5400000" scaled="0"/>
                </a:gradFill>
              </a:rPr>
              <a:t>és üzemeltetési élmény</a:t>
            </a:r>
            <a:endParaRPr lang="en-US" dirty="0">
              <a:gradFill>
                <a:gsLst>
                  <a:gs pos="1250">
                    <a:srgbClr val="FFFFFF"/>
                  </a:gs>
                  <a:gs pos="100000">
                    <a:srgbClr val="FFFFFF"/>
                  </a:gs>
                </a:gsLst>
                <a:lin ang="5400000" scaled="0"/>
              </a:gradFill>
            </a:endParaRPr>
          </a:p>
          <a:p>
            <a:pPr lvl="1">
              <a:buClr>
                <a:srgbClr val="FFFFFF"/>
              </a:buClr>
            </a:pPr>
            <a:r>
              <a:rPr lang="hu-HU" dirty="0" smtClean="0">
                <a:gradFill>
                  <a:gsLst>
                    <a:gs pos="1250">
                      <a:srgbClr val="FFFFFF"/>
                    </a:gs>
                    <a:gs pos="100000">
                      <a:srgbClr val="FFFFFF"/>
                    </a:gs>
                  </a:gsLst>
                  <a:lin ang="5400000" scaled="0"/>
                </a:gradFill>
              </a:rPr>
              <a:t>Hibrid ökoszisztéma</a:t>
            </a:r>
            <a:endParaRPr lang="en-US" dirty="0">
              <a:gradFill>
                <a:gsLst>
                  <a:gs pos="1250">
                    <a:srgbClr val="FFFFFF"/>
                  </a:gs>
                  <a:gs pos="100000">
                    <a:srgbClr val="FFFFFF"/>
                  </a:gs>
                </a:gsLst>
                <a:lin ang="5400000" scaled="0"/>
              </a:gradFill>
            </a:endParaRPr>
          </a:p>
          <a:p>
            <a:pPr>
              <a:buClr>
                <a:srgbClr val="47D8FF"/>
              </a:buClr>
            </a:pPr>
            <a:endParaRPr lang="en-US" dirty="0">
              <a:gradFill>
                <a:gsLst>
                  <a:gs pos="7080">
                    <a:srgbClr val="47D8FF"/>
                  </a:gs>
                  <a:gs pos="36283">
                    <a:srgbClr val="47D8FF"/>
                  </a:gs>
                </a:gsLst>
                <a:lin ang="5400000" scaled="0"/>
              </a:gradFill>
            </a:endParaRPr>
          </a:p>
        </p:txBody>
      </p:sp>
      <p:grpSp>
        <p:nvGrpSpPr>
          <p:cNvPr id="59" name="Group 58"/>
          <p:cNvGrpSpPr/>
          <p:nvPr/>
        </p:nvGrpSpPr>
        <p:grpSpPr>
          <a:xfrm>
            <a:off x="1178498" y="1532619"/>
            <a:ext cx="4256273" cy="2650767"/>
            <a:chOff x="606410" y="1325758"/>
            <a:chExt cx="6269271" cy="3904443"/>
          </a:xfrm>
        </p:grpSpPr>
        <p:sp>
          <p:nvSpPr>
            <p:cNvPr id="60" name="Freeform 59"/>
            <p:cNvSpPr/>
            <p:nvPr/>
          </p:nvSpPr>
          <p:spPr bwMode="auto">
            <a:xfrm>
              <a:off x="1623701" y="2589376"/>
              <a:ext cx="4426721" cy="2632104"/>
            </a:xfrm>
            <a:custGeom>
              <a:avLst/>
              <a:gdLst>
                <a:gd name="connsiteX0" fmla="*/ 2230452 w 4426721"/>
                <a:gd name="connsiteY0" fmla="*/ 2623559 h 2632104"/>
                <a:gd name="connsiteX1" fmla="*/ 2230452 w 4426721"/>
                <a:gd name="connsiteY1" fmla="*/ 2623559 h 2632104"/>
                <a:gd name="connsiteX2" fmla="*/ 2059536 w 4426721"/>
                <a:gd name="connsiteY2" fmla="*/ 2615013 h 2632104"/>
                <a:gd name="connsiteX3" fmla="*/ 1999716 w 4426721"/>
                <a:gd name="connsiteY3" fmla="*/ 2632104 h 2632104"/>
                <a:gd name="connsiteX4" fmla="*/ 495656 w 4426721"/>
                <a:gd name="connsiteY4" fmla="*/ 1546788 h 2632104"/>
                <a:gd name="connsiteX5" fmla="*/ 0 w 4426721"/>
                <a:gd name="connsiteY5" fmla="*/ 307648 h 2632104"/>
                <a:gd name="connsiteX6" fmla="*/ 128187 w 4426721"/>
                <a:gd name="connsiteY6" fmla="*/ 136732 h 2632104"/>
                <a:gd name="connsiteX7" fmla="*/ 2538101 w 4426721"/>
                <a:gd name="connsiteY7" fmla="*/ 0 h 2632104"/>
                <a:gd name="connsiteX8" fmla="*/ 4366901 w 4426721"/>
                <a:gd name="connsiteY8" fmla="*/ 8545 h 2632104"/>
                <a:gd name="connsiteX9" fmla="*/ 4426721 w 4426721"/>
                <a:gd name="connsiteY9" fmla="*/ 188007 h 2632104"/>
                <a:gd name="connsiteX10" fmla="*/ 2879933 w 4426721"/>
                <a:gd name="connsiteY10" fmla="*/ 2358639 h 2632104"/>
                <a:gd name="connsiteX11" fmla="*/ 2230452 w 4426721"/>
                <a:gd name="connsiteY11" fmla="*/ 2623559 h 263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26721" h="2632104">
                  <a:moveTo>
                    <a:pt x="2230452" y="2623559"/>
                  </a:moveTo>
                  <a:lnTo>
                    <a:pt x="2230452" y="2623559"/>
                  </a:lnTo>
                  <a:cubicBezTo>
                    <a:pt x="2173480" y="2620710"/>
                    <a:pt x="2116579" y="2615013"/>
                    <a:pt x="2059536" y="2615013"/>
                  </a:cubicBezTo>
                  <a:cubicBezTo>
                    <a:pt x="1996896" y="2615013"/>
                    <a:pt x="1999716" y="2604682"/>
                    <a:pt x="1999716" y="2632104"/>
                  </a:cubicBezTo>
                  <a:lnTo>
                    <a:pt x="495656" y="1546788"/>
                  </a:lnTo>
                  <a:lnTo>
                    <a:pt x="0" y="307648"/>
                  </a:lnTo>
                  <a:lnTo>
                    <a:pt x="128187" y="136732"/>
                  </a:lnTo>
                  <a:lnTo>
                    <a:pt x="2538101" y="0"/>
                  </a:lnTo>
                  <a:lnTo>
                    <a:pt x="4366901" y="8545"/>
                  </a:lnTo>
                  <a:lnTo>
                    <a:pt x="4426721" y="188007"/>
                  </a:lnTo>
                  <a:lnTo>
                    <a:pt x="2879933" y="2358639"/>
                  </a:lnTo>
                  <a:lnTo>
                    <a:pt x="2230452" y="2623559"/>
                  </a:lnTo>
                  <a:close/>
                </a:path>
              </a:pathLst>
            </a:custGeom>
            <a:solidFill>
              <a:schemeClr val="accent1"/>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4" name="Group 63"/>
            <p:cNvGrpSpPr/>
            <p:nvPr/>
          </p:nvGrpSpPr>
          <p:grpSpPr>
            <a:xfrm>
              <a:off x="606410" y="1325758"/>
              <a:ext cx="6269271" cy="3904443"/>
              <a:chOff x="6099231" y="1430257"/>
              <a:chExt cx="4818905" cy="3222785"/>
            </a:xfrm>
          </p:grpSpPr>
          <p:sp>
            <p:nvSpPr>
              <p:cNvPr id="65" name="Freeform 10"/>
              <p:cNvSpPr>
                <a:spLocks noEditPoints="1"/>
              </p:cNvSpPr>
              <p:nvPr/>
            </p:nvSpPr>
            <p:spPr bwMode="auto">
              <a:xfrm>
                <a:off x="6144650" y="1430257"/>
                <a:ext cx="4719175" cy="3222785"/>
              </a:xfrm>
              <a:custGeom>
                <a:avLst/>
                <a:gdLst>
                  <a:gd name="T0" fmla="*/ 259 w 1474"/>
                  <a:gd name="T1" fmla="*/ 369 h 1005"/>
                  <a:gd name="T2" fmla="*/ 259 w 1474"/>
                  <a:gd name="T3" fmla="*/ 362 h 1005"/>
                  <a:gd name="T4" fmla="*/ 621 w 1474"/>
                  <a:gd name="T5" fmla="*/ 0 h 1005"/>
                  <a:gd name="T6" fmla="*/ 931 w 1474"/>
                  <a:gd name="T7" fmla="*/ 175 h 1005"/>
                  <a:gd name="T8" fmla="*/ 1061 w 1474"/>
                  <a:gd name="T9" fmla="*/ 132 h 1005"/>
                  <a:gd name="T10" fmla="*/ 1278 w 1474"/>
                  <a:gd name="T11" fmla="*/ 329 h 1005"/>
                  <a:gd name="T12" fmla="*/ 967 w 1474"/>
                  <a:gd name="T13" fmla="*/ 486 h 1005"/>
                  <a:gd name="T14" fmla="*/ 720 w 1474"/>
                  <a:gd name="T15" fmla="*/ 348 h 1005"/>
                  <a:gd name="T16" fmla="*/ 474 w 1474"/>
                  <a:gd name="T17" fmla="*/ 485 h 1005"/>
                  <a:gd name="T18" fmla="*/ 259 w 1474"/>
                  <a:gd name="T19" fmla="*/ 369 h 1005"/>
                  <a:gd name="T20" fmla="*/ 1292 w 1474"/>
                  <a:gd name="T21" fmla="*/ 367 h 1005"/>
                  <a:gd name="T22" fmla="*/ 986 w 1474"/>
                  <a:gd name="T23" fmla="*/ 522 h 1005"/>
                  <a:gd name="T24" fmla="*/ 1006 w 1474"/>
                  <a:gd name="T25" fmla="*/ 590 h 1005"/>
                  <a:gd name="T26" fmla="*/ 1066 w 1474"/>
                  <a:gd name="T27" fmla="*/ 583 h 1005"/>
                  <a:gd name="T28" fmla="*/ 996 w 1474"/>
                  <a:gd name="T29" fmla="*/ 671 h 1005"/>
                  <a:gd name="T30" fmla="*/ 907 w 1474"/>
                  <a:gd name="T31" fmla="*/ 601 h 1005"/>
                  <a:gd name="T32" fmla="*/ 966 w 1474"/>
                  <a:gd name="T33" fmla="*/ 594 h 1005"/>
                  <a:gd name="T34" fmla="*/ 946 w 1474"/>
                  <a:gd name="T35" fmla="*/ 531 h 1005"/>
                  <a:gd name="T36" fmla="*/ 944 w 1474"/>
                  <a:gd name="T37" fmla="*/ 526 h 1005"/>
                  <a:gd name="T38" fmla="*/ 720 w 1474"/>
                  <a:gd name="T39" fmla="*/ 388 h 1005"/>
                  <a:gd name="T40" fmla="*/ 500 w 1474"/>
                  <a:gd name="T41" fmla="*/ 519 h 1005"/>
                  <a:gd name="T42" fmla="*/ 499 w 1474"/>
                  <a:gd name="T43" fmla="*/ 520 h 1005"/>
                  <a:gd name="T44" fmla="*/ 479 w 1474"/>
                  <a:gd name="T45" fmla="*/ 571 h 1005"/>
                  <a:gd name="T46" fmla="*/ 439 w 1474"/>
                  <a:gd name="T47" fmla="*/ 564 h 1005"/>
                  <a:gd name="T48" fmla="*/ 455 w 1474"/>
                  <a:gd name="T49" fmla="*/ 521 h 1005"/>
                  <a:gd name="T50" fmla="*/ 232 w 1474"/>
                  <a:gd name="T51" fmla="*/ 400 h 1005"/>
                  <a:gd name="T52" fmla="*/ 0 w 1474"/>
                  <a:gd name="T53" fmla="*/ 698 h 1005"/>
                  <a:gd name="T54" fmla="*/ 308 w 1474"/>
                  <a:gd name="T55" fmla="*/ 1005 h 1005"/>
                  <a:gd name="T56" fmla="*/ 308 w 1474"/>
                  <a:gd name="T57" fmla="*/ 1005 h 1005"/>
                  <a:gd name="T58" fmla="*/ 717 w 1474"/>
                  <a:gd name="T59" fmla="*/ 1005 h 1005"/>
                  <a:gd name="T60" fmla="*/ 717 w 1474"/>
                  <a:gd name="T61" fmla="*/ 929 h 1005"/>
                  <a:gd name="T62" fmla="*/ 438 w 1474"/>
                  <a:gd name="T63" fmla="*/ 706 h 1005"/>
                  <a:gd name="T64" fmla="*/ 380 w 1474"/>
                  <a:gd name="T65" fmla="*/ 711 h 1005"/>
                  <a:gd name="T66" fmla="*/ 452 w 1474"/>
                  <a:gd name="T67" fmla="*/ 624 h 1005"/>
                  <a:gd name="T68" fmla="*/ 539 w 1474"/>
                  <a:gd name="T69" fmla="*/ 697 h 1005"/>
                  <a:gd name="T70" fmla="*/ 478 w 1474"/>
                  <a:gd name="T71" fmla="*/ 702 h 1005"/>
                  <a:gd name="T72" fmla="*/ 720 w 1474"/>
                  <a:gd name="T73" fmla="*/ 889 h 1005"/>
                  <a:gd name="T74" fmla="*/ 960 w 1474"/>
                  <a:gd name="T75" fmla="*/ 709 h 1005"/>
                  <a:gd name="T76" fmla="*/ 1000 w 1474"/>
                  <a:gd name="T77" fmla="*/ 716 h 1005"/>
                  <a:gd name="T78" fmla="*/ 757 w 1474"/>
                  <a:gd name="T79" fmla="*/ 927 h 1005"/>
                  <a:gd name="T80" fmla="*/ 757 w 1474"/>
                  <a:gd name="T81" fmla="*/ 1005 h 1005"/>
                  <a:gd name="T82" fmla="*/ 1136 w 1474"/>
                  <a:gd name="T83" fmla="*/ 1005 h 1005"/>
                  <a:gd name="T84" fmla="*/ 1474 w 1474"/>
                  <a:gd name="T85" fmla="*/ 667 h 1005"/>
                  <a:gd name="T86" fmla="*/ 1292 w 1474"/>
                  <a:gd name="T87" fmla="*/ 36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4" h="1005">
                    <a:moveTo>
                      <a:pt x="259" y="369"/>
                    </a:moveTo>
                    <a:cubicBezTo>
                      <a:pt x="259" y="367"/>
                      <a:pt x="259" y="365"/>
                      <a:pt x="259" y="362"/>
                    </a:cubicBezTo>
                    <a:cubicBezTo>
                      <a:pt x="259" y="162"/>
                      <a:pt x="421" y="0"/>
                      <a:pt x="621" y="0"/>
                    </a:cubicBezTo>
                    <a:cubicBezTo>
                      <a:pt x="753" y="0"/>
                      <a:pt x="868" y="70"/>
                      <a:pt x="931" y="175"/>
                    </a:cubicBezTo>
                    <a:cubicBezTo>
                      <a:pt x="968" y="148"/>
                      <a:pt x="1013" y="132"/>
                      <a:pt x="1061" y="132"/>
                    </a:cubicBezTo>
                    <a:cubicBezTo>
                      <a:pt x="1175" y="132"/>
                      <a:pt x="1268" y="219"/>
                      <a:pt x="1278" y="329"/>
                    </a:cubicBezTo>
                    <a:cubicBezTo>
                      <a:pt x="967" y="486"/>
                      <a:pt x="967" y="486"/>
                      <a:pt x="967" y="486"/>
                    </a:cubicBezTo>
                    <a:cubicBezTo>
                      <a:pt x="916" y="404"/>
                      <a:pt x="824" y="348"/>
                      <a:pt x="720" y="348"/>
                    </a:cubicBezTo>
                    <a:cubicBezTo>
                      <a:pt x="616" y="348"/>
                      <a:pt x="525" y="403"/>
                      <a:pt x="474" y="485"/>
                    </a:cubicBezTo>
                    <a:lnTo>
                      <a:pt x="259" y="369"/>
                    </a:lnTo>
                    <a:close/>
                    <a:moveTo>
                      <a:pt x="1292" y="367"/>
                    </a:moveTo>
                    <a:cubicBezTo>
                      <a:pt x="986" y="522"/>
                      <a:pt x="986" y="522"/>
                      <a:pt x="986" y="522"/>
                    </a:cubicBezTo>
                    <a:cubicBezTo>
                      <a:pt x="995" y="543"/>
                      <a:pt x="1002" y="566"/>
                      <a:pt x="1006" y="590"/>
                    </a:cubicBezTo>
                    <a:cubicBezTo>
                      <a:pt x="1066" y="583"/>
                      <a:pt x="1066" y="583"/>
                      <a:pt x="1066" y="583"/>
                    </a:cubicBezTo>
                    <a:cubicBezTo>
                      <a:pt x="996" y="671"/>
                      <a:pt x="996" y="671"/>
                      <a:pt x="996" y="671"/>
                    </a:cubicBezTo>
                    <a:cubicBezTo>
                      <a:pt x="907" y="601"/>
                      <a:pt x="907" y="601"/>
                      <a:pt x="907" y="601"/>
                    </a:cubicBezTo>
                    <a:cubicBezTo>
                      <a:pt x="966" y="594"/>
                      <a:pt x="966" y="594"/>
                      <a:pt x="966" y="594"/>
                    </a:cubicBezTo>
                    <a:cubicBezTo>
                      <a:pt x="962" y="572"/>
                      <a:pt x="955" y="551"/>
                      <a:pt x="946" y="531"/>
                    </a:cubicBezTo>
                    <a:cubicBezTo>
                      <a:pt x="944" y="526"/>
                      <a:pt x="944" y="526"/>
                      <a:pt x="944" y="526"/>
                    </a:cubicBezTo>
                    <a:cubicBezTo>
                      <a:pt x="902" y="445"/>
                      <a:pt x="818" y="388"/>
                      <a:pt x="720" y="388"/>
                    </a:cubicBezTo>
                    <a:cubicBezTo>
                      <a:pt x="625" y="388"/>
                      <a:pt x="543" y="441"/>
                      <a:pt x="500" y="519"/>
                    </a:cubicBezTo>
                    <a:cubicBezTo>
                      <a:pt x="499" y="520"/>
                      <a:pt x="499" y="520"/>
                      <a:pt x="499" y="520"/>
                    </a:cubicBezTo>
                    <a:cubicBezTo>
                      <a:pt x="491" y="536"/>
                      <a:pt x="484" y="553"/>
                      <a:pt x="479" y="571"/>
                    </a:cubicBezTo>
                    <a:cubicBezTo>
                      <a:pt x="439" y="564"/>
                      <a:pt x="439" y="564"/>
                      <a:pt x="439" y="564"/>
                    </a:cubicBezTo>
                    <a:cubicBezTo>
                      <a:pt x="443" y="549"/>
                      <a:pt x="449" y="535"/>
                      <a:pt x="455" y="521"/>
                    </a:cubicBezTo>
                    <a:cubicBezTo>
                      <a:pt x="232" y="400"/>
                      <a:pt x="232" y="400"/>
                      <a:pt x="232" y="400"/>
                    </a:cubicBezTo>
                    <a:cubicBezTo>
                      <a:pt x="99" y="434"/>
                      <a:pt x="0" y="554"/>
                      <a:pt x="0" y="698"/>
                    </a:cubicBezTo>
                    <a:cubicBezTo>
                      <a:pt x="0" y="868"/>
                      <a:pt x="138" y="1005"/>
                      <a:pt x="308" y="1005"/>
                    </a:cubicBezTo>
                    <a:cubicBezTo>
                      <a:pt x="308" y="1005"/>
                      <a:pt x="308" y="1005"/>
                      <a:pt x="308" y="1005"/>
                    </a:cubicBezTo>
                    <a:cubicBezTo>
                      <a:pt x="717" y="1005"/>
                      <a:pt x="717" y="1005"/>
                      <a:pt x="717" y="1005"/>
                    </a:cubicBezTo>
                    <a:cubicBezTo>
                      <a:pt x="717" y="929"/>
                      <a:pt x="717" y="929"/>
                      <a:pt x="717" y="929"/>
                    </a:cubicBezTo>
                    <a:cubicBezTo>
                      <a:pt x="582" y="928"/>
                      <a:pt x="468" y="833"/>
                      <a:pt x="438" y="706"/>
                    </a:cubicBezTo>
                    <a:cubicBezTo>
                      <a:pt x="380" y="711"/>
                      <a:pt x="380" y="711"/>
                      <a:pt x="380" y="711"/>
                    </a:cubicBezTo>
                    <a:cubicBezTo>
                      <a:pt x="452" y="624"/>
                      <a:pt x="452" y="624"/>
                      <a:pt x="452" y="624"/>
                    </a:cubicBezTo>
                    <a:cubicBezTo>
                      <a:pt x="539" y="697"/>
                      <a:pt x="539" y="697"/>
                      <a:pt x="539" y="697"/>
                    </a:cubicBezTo>
                    <a:cubicBezTo>
                      <a:pt x="478" y="702"/>
                      <a:pt x="478" y="702"/>
                      <a:pt x="478" y="702"/>
                    </a:cubicBezTo>
                    <a:cubicBezTo>
                      <a:pt x="506" y="810"/>
                      <a:pt x="604" y="889"/>
                      <a:pt x="720" y="889"/>
                    </a:cubicBezTo>
                    <a:cubicBezTo>
                      <a:pt x="834" y="889"/>
                      <a:pt x="930" y="813"/>
                      <a:pt x="960" y="709"/>
                    </a:cubicBezTo>
                    <a:cubicBezTo>
                      <a:pt x="1000" y="716"/>
                      <a:pt x="1000" y="716"/>
                      <a:pt x="1000" y="716"/>
                    </a:cubicBezTo>
                    <a:cubicBezTo>
                      <a:pt x="969" y="827"/>
                      <a:pt x="874" y="912"/>
                      <a:pt x="757" y="927"/>
                    </a:cubicBezTo>
                    <a:cubicBezTo>
                      <a:pt x="757" y="1005"/>
                      <a:pt x="757" y="1005"/>
                      <a:pt x="757" y="1005"/>
                    </a:cubicBezTo>
                    <a:cubicBezTo>
                      <a:pt x="1136" y="1005"/>
                      <a:pt x="1136" y="1005"/>
                      <a:pt x="1136" y="1005"/>
                    </a:cubicBezTo>
                    <a:cubicBezTo>
                      <a:pt x="1323" y="1005"/>
                      <a:pt x="1474" y="854"/>
                      <a:pt x="1474" y="667"/>
                    </a:cubicBezTo>
                    <a:cubicBezTo>
                      <a:pt x="1474" y="537"/>
                      <a:pt x="1400" y="424"/>
                      <a:pt x="1292" y="367"/>
                    </a:cubicBezTo>
                    <a:close/>
                  </a:path>
                </a:pathLst>
              </a:custGeom>
              <a:solidFill>
                <a:schemeClr val="tx1"/>
              </a:solidFill>
              <a:ln>
                <a:noFill/>
              </a:ln>
            </p:spPr>
            <p:txBody>
              <a:bodyPr vert="horz" wrap="square" lIns="89614" tIns="44808" rIns="89614" bIns="44808" numCol="1" anchor="t" anchorCtr="0" compatLnSpc="1">
                <a:prstTxWarp prst="textNoShape">
                  <a:avLst/>
                </a:prstTxWarp>
              </a:bodyPr>
              <a:lstStyle/>
              <a:p>
                <a:pPr defTabSz="932455"/>
                <a:endParaRPr lang="en-US" sz="1600" dirty="0">
                  <a:solidFill>
                    <a:srgbClr val="000000"/>
                  </a:solidFill>
                </a:endParaRPr>
              </a:p>
            </p:txBody>
          </p:sp>
          <p:sp>
            <p:nvSpPr>
              <p:cNvPr id="66" name="TextBox 65"/>
              <p:cNvSpPr txBox="1"/>
              <p:nvPr/>
            </p:nvSpPr>
            <p:spPr>
              <a:xfrm>
                <a:off x="7597811" y="1879619"/>
                <a:ext cx="1648960" cy="688841"/>
              </a:xfrm>
              <a:prstGeom prst="rect">
                <a:avLst/>
              </a:prstGeom>
              <a:noFill/>
            </p:spPr>
            <p:txBody>
              <a:bodyPr wrap="none" lIns="179234" tIns="143389" rIns="179234" bIns="143389" rtlCol="0">
                <a:spAutoFit/>
              </a:bodyPr>
              <a:lstStyle/>
              <a:p>
                <a:pPr algn="ctr" defTabSz="932455">
                  <a:lnSpc>
                    <a:spcPct val="90000"/>
                  </a:lnSpc>
                  <a:spcAft>
                    <a:spcPts val="602"/>
                  </a:spcAft>
                </a:pPr>
                <a:r>
                  <a:rPr lang="en-US" sz="2000" dirty="0">
                    <a:solidFill>
                      <a:srgbClr val="1B54A5"/>
                    </a:solidFill>
                  </a:rPr>
                  <a:t>Customer</a:t>
                </a:r>
              </a:p>
            </p:txBody>
          </p:sp>
          <p:sp>
            <p:nvSpPr>
              <p:cNvPr id="67" name="TextBox 66"/>
              <p:cNvSpPr txBox="1"/>
              <p:nvPr/>
            </p:nvSpPr>
            <p:spPr>
              <a:xfrm>
                <a:off x="9316002" y="3217864"/>
                <a:ext cx="1602134" cy="1025614"/>
              </a:xfrm>
              <a:prstGeom prst="rect">
                <a:avLst/>
              </a:prstGeom>
              <a:noFill/>
            </p:spPr>
            <p:txBody>
              <a:bodyPr wrap="none" lIns="179234" tIns="143389" rIns="179234" bIns="143389" rtlCol="0">
                <a:spAutoFit/>
              </a:bodyPr>
              <a:lstStyle/>
              <a:p>
                <a:pPr defTabSz="932455">
                  <a:lnSpc>
                    <a:spcPct val="90000"/>
                  </a:lnSpc>
                  <a:spcAft>
                    <a:spcPts val="602"/>
                  </a:spcAft>
                </a:pPr>
                <a:r>
                  <a:rPr lang="en-US" sz="2000" dirty="0">
                    <a:solidFill>
                      <a:srgbClr val="1B54A5"/>
                    </a:solidFill>
                  </a:rPr>
                  <a:t>Service</a:t>
                </a:r>
                <a:br>
                  <a:rPr lang="en-US" sz="2000" dirty="0">
                    <a:solidFill>
                      <a:srgbClr val="1B54A5"/>
                    </a:solidFill>
                  </a:rPr>
                </a:br>
                <a:r>
                  <a:rPr lang="en-US" sz="2000" dirty="0" smtClean="0">
                    <a:solidFill>
                      <a:srgbClr val="1B54A5"/>
                    </a:solidFill>
                  </a:rPr>
                  <a:t>Providers</a:t>
                </a:r>
                <a:endParaRPr lang="en-US" sz="2000" dirty="0">
                  <a:solidFill>
                    <a:srgbClr val="1B54A5"/>
                  </a:solidFill>
                </a:endParaRPr>
              </a:p>
            </p:txBody>
          </p:sp>
          <p:sp>
            <p:nvSpPr>
              <p:cNvPr id="68" name="TextBox 67"/>
              <p:cNvSpPr txBox="1"/>
              <p:nvPr/>
            </p:nvSpPr>
            <p:spPr>
              <a:xfrm>
                <a:off x="6099231" y="3588638"/>
                <a:ext cx="1627398" cy="688841"/>
              </a:xfrm>
              <a:prstGeom prst="rect">
                <a:avLst/>
              </a:prstGeom>
              <a:noFill/>
            </p:spPr>
            <p:txBody>
              <a:bodyPr wrap="none" lIns="179234" tIns="143389" rIns="179234" bIns="143389" rtlCol="0">
                <a:spAutoFit/>
              </a:bodyPr>
              <a:lstStyle/>
              <a:p>
                <a:pPr algn="ctr" defTabSz="932455">
                  <a:lnSpc>
                    <a:spcPct val="90000"/>
                  </a:lnSpc>
                  <a:spcAft>
                    <a:spcPts val="602"/>
                  </a:spcAft>
                </a:pPr>
                <a:r>
                  <a:rPr lang="en-US" sz="2000" dirty="0">
                    <a:solidFill>
                      <a:srgbClr val="1B54A5"/>
                    </a:solidFill>
                  </a:rPr>
                  <a:t>Microsoft</a:t>
                </a:r>
              </a:p>
            </p:txBody>
          </p:sp>
          <p:sp>
            <p:nvSpPr>
              <p:cNvPr id="69" name="TextBox 68"/>
              <p:cNvSpPr txBox="1"/>
              <p:nvPr/>
            </p:nvSpPr>
            <p:spPr>
              <a:xfrm>
                <a:off x="7673745" y="3268157"/>
                <a:ext cx="1614695" cy="958260"/>
              </a:xfrm>
              <a:prstGeom prst="rect">
                <a:avLst/>
              </a:prstGeom>
              <a:noFill/>
            </p:spPr>
            <p:txBody>
              <a:bodyPr wrap="none" lIns="179234" tIns="143389" rIns="179234" bIns="143389" rtlCol="0">
                <a:spAutoFit/>
              </a:bodyPr>
              <a:lstStyle/>
              <a:p>
                <a:pPr algn="ctr" defTabSz="932455">
                  <a:lnSpc>
                    <a:spcPct val="90000"/>
                  </a:lnSpc>
                  <a:spcAft>
                    <a:spcPts val="602"/>
                  </a:spcAft>
                </a:pPr>
                <a:r>
                  <a:rPr lang="en-US" dirty="0">
                    <a:solidFill>
                      <a:srgbClr val="1B54A5"/>
                    </a:solidFill>
                  </a:rPr>
                  <a:t>Consistent</a:t>
                </a:r>
                <a:br>
                  <a:rPr lang="en-US" dirty="0">
                    <a:solidFill>
                      <a:srgbClr val="1B54A5"/>
                    </a:solidFill>
                  </a:rPr>
                </a:br>
                <a:r>
                  <a:rPr lang="en-US" dirty="0">
                    <a:solidFill>
                      <a:srgbClr val="1B54A5"/>
                    </a:solidFill>
                  </a:rPr>
                  <a:t>Platform</a:t>
                </a:r>
              </a:p>
            </p:txBody>
          </p:sp>
          <p:sp>
            <p:nvSpPr>
              <p:cNvPr id="70" name="TextBox 69"/>
              <p:cNvSpPr txBox="1"/>
              <p:nvPr/>
            </p:nvSpPr>
            <p:spPr>
              <a:xfrm>
                <a:off x="7878474" y="2808338"/>
                <a:ext cx="1135779" cy="756196"/>
              </a:xfrm>
              <a:prstGeom prst="rect">
                <a:avLst/>
              </a:prstGeom>
              <a:noFill/>
            </p:spPr>
            <p:txBody>
              <a:bodyPr wrap="none" lIns="179234" tIns="143389" rIns="179234" bIns="143389" rtlCol="0">
                <a:spAutoFit/>
              </a:bodyPr>
              <a:lstStyle/>
              <a:p>
                <a:pPr algn="ctr" defTabSz="932455">
                  <a:lnSpc>
                    <a:spcPct val="90000"/>
                  </a:lnSpc>
                  <a:spcAft>
                    <a:spcPts val="602"/>
                  </a:spcAft>
                </a:pPr>
                <a:r>
                  <a:rPr lang="en-US" sz="2400" b="1" dirty="0">
                    <a:solidFill>
                      <a:srgbClr val="1B54A5"/>
                    </a:solidFill>
                  </a:rPr>
                  <a:t>ONE</a:t>
                </a:r>
              </a:p>
            </p:txBody>
          </p:sp>
        </p:grpSp>
      </p:grpSp>
    </p:spTree>
    <p:extLst>
      <p:ext uri="{BB962C8B-B14F-4D97-AF65-F5344CB8AC3E}">
        <p14:creationId xmlns:p14="http://schemas.microsoft.com/office/powerpoint/2010/main" val="3360801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6.99515E-7 2.52837E-6 L 0.2216 0.00159 " pathEditMode="relative" rAng="0" ptsTypes="AA">
                                      <p:cBhvr>
                                        <p:cTn id="6" dur="2000" fill="hold"/>
                                        <p:tgtEl>
                                          <p:spTgt spid="47"/>
                                        </p:tgtEl>
                                        <p:attrNameLst>
                                          <p:attrName>ppt_x</p:attrName>
                                          <p:attrName>ppt_y</p:attrName>
                                        </p:attrNameLst>
                                      </p:cBhvr>
                                      <p:rCtr x="11080" y="68"/>
                                    </p:animMotion>
                                  </p:childTnLst>
                                </p:cTn>
                              </p:par>
                              <p:par>
                                <p:cTn id="7" presetID="10" presetClass="entr" presetSubtype="0" fill="hold" nodeType="withEffect">
                                  <p:stCondLst>
                                    <p:cond delay="50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62"/>
                                        </p:tgtEl>
                                      </p:cBhvr>
                                    </p:animEffect>
                                    <p:set>
                                      <p:cBhvr>
                                        <p:cTn id="33" dur="1" fill="hold">
                                          <p:stCondLst>
                                            <p:cond delay="499"/>
                                          </p:stCondLst>
                                        </p:cTn>
                                        <p:tgtEl>
                                          <p:spTgt spid="6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9"/>
                                        </p:tgtEl>
                                      </p:cBhvr>
                                    </p:animEffect>
                                    <p:set>
                                      <p:cBhvr>
                                        <p:cTn id="36" dur="1" fill="hold">
                                          <p:stCondLst>
                                            <p:cond delay="499"/>
                                          </p:stCondLst>
                                        </p:cTn>
                                        <p:tgtEl>
                                          <p:spTgt spid="4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par>
                          <p:cTn id="40" fill="hold">
                            <p:stCondLst>
                              <p:cond delay="500"/>
                            </p:stCondLst>
                            <p:childTnLst>
                              <p:par>
                                <p:cTn id="41" presetID="63" presetClass="path" presetSubtype="0" accel="50000" decel="50000" fill="hold" grpId="0" nodeType="afterEffect">
                                  <p:stCondLst>
                                    <p:cond delay="0"/>
                                  </p:stCondLst>
                                  <p:childTnLst>
                                    <p:animMotion origin="layout" path="M -4.79959E-7 2.52837E-6 L 0.15356 0.00159 " pathEditMode="relative" rAng="0" ptsTypes="AA">
                                      <p:cBhvr>
                                        <p:cTn id="42" dur="2000" fill="hold"/>
                                        <p:tgtEl>
                                          <p:spTgt spid="46"/>
                                        </p:tgtEl>
                                        <p:attrNameLst>
                                          <p:attrName>ppt_x</p:attrName>
                                          <p:attrName>ppt_y</p:attrName>
                                        </p:attrNameLst>
                                      </p:cBhvr>
                                      <p:rCtr x="7672" y="68"/>
                                    </p:animMotion>
                                  </p:childTnLst>
                                </p:cTn>
                              </p:par>
                              <p:par>
                                <p:cTn id="43" presetID="10" presetClass="exit" presetSubtype="0" fill="hold"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par>
                                <p:cTn id="49" presetID="10" presetClass="entr" presetSubtype="0" fill="hold" nodeType="withEffect">
                                  <p:stCondLst>
                                    <p:cond delay="100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19" grpId="0"/>
      <p:bldP spid="19" grpId="1"/>
      <p:bldP spid="62" grpId="0"/>
      <p:bldP spid="6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523037" y="2049462"/>
            <a:ext cx="5486399" cy="2899255"/>
          </a:xfrm>
        </p:spPr>
        <p:txBody>
          <a:bodyPr/>
          <a:lstStyle/>
          <a:p>
            <a:r>
              <a:rPr lang="hu-HU" sz="6000" dirty="0" smtClean="0"/>
              <a:t>Egységek..</a:t>
            </a:r>
            <a:endParaRPr lang="en-US" dirty="0" smtClean="0"/>
          </a:p>
          <a:p>
            <a:pPr marL="400050" lvl="1" indent="-400050"/>
            <a:r>
              <a:rPr lang="en-US" sz="2400" dirty="0">
                <a:latin typeface="Segoe UI Light" panose="020B0502040204020203" pitchFamily="34" charset="0"/>
                <a:cs typeface="Segoe UI Light" panose="020B0502040204020203" pitchFamily="34" charset="0"/>
                <a:sym typeface="Wingdings" panose="05000000000000000000" pitchFamily="2" charset="2"/>
              </a:rPr>
              <a:t> </a:t>
            </a:r>
            <a:r>
              <a:rPr lang="hu-HU" sz="2400" dirty="0" smtClean="0">
                <a:latin typeface="Segoe UI Light" panose="020B0502040204020203" pitchFamily="34" charset="0"/>
                <a:cs typeface="Segoe UI Light" panose="020B0502040204020203" pitchFamily="34" charset="0"/>
              </a:rPr>
              <a:t>A kihelyezés egyre komplexebb</a:t>
            </a:r>
            <a:endParaRPr lang="en-US" sz="2400" dirty="0">
              <a:latin typeface="Segoe UI Light" panose="020B0502040204020203" pitchFamily="34" charset="0"/>
              <a:cs typeface="Segoe UI Light" panose="020B0502040204020203" pitchFamily="34" charset="0"/>
            </a:endParaRPr>
          </a:p>
          <a:p>
            <a:pPr marL="400050" lvl="1" indent="-400050"/>
            <a:r>
              <a:rPr lang="en-US" sz="2400" dirty="0">
                <a:latin typeface="Segoe UI Light" panose="020B0502040204020203" pitchFamily="34" charset="0"/>
                <a:cs typeface="Segoe UI Light" panose="020B0502040204020203" pitchFamily="34" charset="0"/>
                <a:sym typeface="Wingdings" panose="05000000000000000000" pitchFamily="2" charset="2"/>
              </a:rPr>
              <a:t> </a:t>
            </a:r>
            <a:r>
              <a:rPr lang="hu-HU" sz="2400" dirty="0" smtClean="0">
                <a:latin typeface="Segoe UI Light" panose="020B0502040204020203" pitchFamily="34" charset="0"/>
                <a:cs typeface="Segoe UI Light" panose="020B0502040204020203" pitchFamily="34" charset="0"/>
              </a:rPr>
              <a:t>Megfelelő használatuk kombinálva egyre absztraktabb</a:t>
            </a:r>
            <a:endParaRPr lang="en-US" sz="2400" dirty="0">
              <a:latin typeface="Segoe UI Light" panose="020B0502040204020203" pitchFamily="34" charset="0"/>
              <a:cs typeface="Segoe UI Light" panose="020B0502040204020203" pitchFamily="34" charset="0"/>
            </a:endParaRPr>
          </a:p>
          <a:p>
            <a:pPr marL="400050" lvl="1" indent="-400050"/>
            <a:r>
              <a:rPr lang="en-US" sz="2400" dirty="0">
                <a:latin typeface="Segoe UI Light" panose="020B0502040204020203" pitchFamily="34" charset="0"/>
                <a:cs typeface="Segoe UI Light" panose="020B0502040204020203" pitchFamily="34" charset="0"/>
                <a:sym typeface="Wingdings" panose="05000000000000000000" pitchFamily="2" charset="2"/>
              </a:rPr>
              <a:t> </a:t>
            </a:r>
            <a:r>
              <a:rPr lang="hu-HU" sz="2400" dirty="0" smtClean="0">
                <a:latin typeface="Segoe UI Light" panose="020B0502040204020203" pitchFamily="34" charset="0"/>
                <a:cs typeface="Segoe UI Light" panose="020B0502040204020203" pitchFamily="34" charset="0"/>
                <a:sym typeface="Wingdings" panose="05000000000000000000" pitchFamily="2" charset="2"/>
              </a:rPr>
              <a:t>Az izoláció kommunikációs problémákhoz vezet</a:t>
            </a:r>
            <a:endParaRPr lang="en-US" sz="2400" dirty="0">
              <a:latin typeface="Segoe UI Light" panose="020B0502040204020203" pitchFamily="34" charset="0"/>
              <a:cs typeface="Segoe UI Light" panose="020B0502040204020203" pitchFamily="34" charset="0"/>
            </a:endParaRPr>
          </a:p>
        </p:txBody>
      </p:sp>
      <p:grpSp>
        <p:nvGrpSpPr>
          <p:cNvPr id="7" name="Group 6"/>
          <p:cNvGrpSpPr/>
          <p:nvPr/>
        </p:nvGrpSpPr>
        <p:grpSpPr>
          <a:xfrm>
            <a:off x="1360488" y="-13273088"/>
            <a:ext cx="4121150" cy="14573719"/>
            <a:chOff x="1360488" y="-13273088"/>
            <a:chExt cx="4121150" cy="14573719"/>
          </a:xfrm>
        </p:grpSpPr>
        <p:pic>
          <p:nvPicPr>
            <p:cNvPr id="8" name="Picture 7"/>
            <p:cNvPicPr>
              <a:picLocks noChangeAspect="1"/>
            </p:cNvPicPr>
            <p:nvPr/>
          </p:nvPicPr>
          <p:blipFill>
            <a:blip r:embed="rId2"/>
            <a:stretch>
              <a:fillRect/>
            </a:stretch>
          </p:blipFill>
          <p:spPr>
            <a:xfrm>
              <a:off x="3128646" y="716437"/>
              <a:ext cx="584194" cy="584194"/>
            </a:xfrm>
            <a:prstGeom prst="rect">
              <a:avLst/>
            </a:prstGeom>
          </p:spPr>
        </p:pic>
        <p:pic>
          <p:nvPicPr>
            <p:cNvPr id="9" name="Picture 8"/>
            <p:cNvPicPr>
              <a:picLocks noChangeAspect="1"/>
            </p:cNvPicPr>
            <p:nvPr/>
          </p:nvPicPr>
          <p:blipFill>
            <a:blip r:embed="rId2"/>
            <a:stretch>
              <a:fillRect/>
            </a:stretch>
          </p:blipFill>
          <p:spPr>
            <a:xfrm>
              <a:off x="3128646" y="-4171717"/>
              <a:ext cx="584194" cy="584194"/>
            </a:xfrm>
            <a:prstGeom prst="rect">
              <a:avLst/>
            </a:prstGeom>
          </p:spPr>
        </p:pic>
        <p:pic>
          <p:nvPicPr>
            <p:cNvPr id="10" name="Picture 9"/>
            <p:cNvPicPr>
              <a:picLocks noChangeAspect="1"/>
            </p:cNvPicPr>
            <p:nvPr/>
          </p:nvPicPr>
          <p:blipFill>
            <a:blip r:embed="rId2"/>
            <a:stretch>
              <a:fillRect/>
            </a:stretch>
          </p:blipFill>
          <p:spPr>
            <a:xfrm>
              <a:off x="3128646" y="-9059870"/>
              <a:ext cx="584194" cy="584194"/>
            </a:xfrm>
            <a:prstGeom prst="rect">
              <a:avLst/>
            </a:prstGeom>
          </p:spPr>
        </p:pic>
        <p:grpSp>
          <p:nvGrpSpPr>
            <p:cNvPr id="11" name="Group 22"/>
            <p:cNvGrpSpPr>
              <a:grpSpLocks noChangeAspect="1"/>
            </p:cNvGrpSpPr>
            <p:nvPr/>
          </p:nvGrpSpPr>
          <p:grpSpPr bwMode="auto">
            <a:xfrm>
              <a:off x="1360488" y="-8383588"/>
              <a:ext cx="4121150" cy="4121150"/>
              <a:chOff x="857" y="-5281"/>
              <a:chExt cx="2596" cy="2596"/>
            </a:xfrm>
          </p:grpSpPr>
          <p:sp>
            <p:nvSpPr>
              <p:cNvPr id="87" name="AutoShape 21"/>
              <p:cNvSpPr>
                <a:spLocks noChangeAspect="1" noChangeArrowheads="1" noTextEdit="1"/>
              </p:cNvSpPr>
              <p:nvPr/>
            </p:nvSpPr>
            <p:spPr bwMode="auto">
              <a:xfrm>
                <a:off x="857" y="-528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3"/>
              <p:cNvSpPr>
                <a:spLocks/>
              </p:cNvSpPr>
              <p:nvPr/>
            </p:nvSpPr>
            <p:spPr bwMode="auto">
              <a:xfrm>
                <a:off x="870" y="-5268"/>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4"/>
              <p:cNvSpPr>
                <a:spLocks/>
              </p:cNvSpPr>
              <p:nvPr/>
            </p:nvSpPr>
            <p:spPr bwMode="auto">
              <a:xfrm>
                <a:off x="859" y="-5279"/>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7"/>
                      <a:pt x="1350" y="1371"/>
                      <a:pt x="1343" y="1371"/>
                    </a:cubicBezTo>
                    <a:cubicBezTo>
                      <a:pt x="39" y="1371"/>
                      <a:pt x="39" y="1371"/>
                      <a:pt x="39" y="1371"/>
                    </a:cubicBezTo>
                    <a:cubicBezTo>
                      <a:pt x="31" y="1371"/>
                      <a:pt x="25" y="1367"/>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25"/>
              <p:cNvSpPr>
                <a:spLocks noChangeArrowheads="1"/>
              </p:cNvSpPr>
              <p:nvPr/>
            </p:nvSpPr>
            <p:spPr bwMode="auto">
              <a:xfrm>
                <a:off x="1376" y="-3242"/>
                <a:ext cx="2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VI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1" name="Rectangle 26"/>
              <p:cNvSpPr>
                <a:spLocks noChangeArrowheads="1"/>
              </p:cNvSpPr>
              <p:nvPr/>
            </p:nvSpPr>
            <p:spPr bwMode="auto">
              <a:xfrm>
                <a:off x="1543" y="-3242"/>
                <a:ext cx="2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2" name="Rectangle 27"/>
              <p:cNvSpPr>
                <a:spLocks noChangeArrowheads="1"/>
              </p:cNvSpPr>
              <p:nvPr/>
            </p:nvSpPr>
            <p:spPr bwMode="auto">
              <a:xfrm>
                <a:off x="1650" y="-3242"/>
                <a:ext cx="2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3" name="Rectangle 28"/>
              <p:cNvSpPr>
                <a:spLocks noChangeArrowheads="1"/>
              </p:cNvSpPr>
              <p:nvPr/>
            </p:nvSpPr>
            <p:spPr bwMode="auto">
              <a:xfrm>
                <a:off x="1749" y="-3242"/>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U</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4" name="Rectangle 29"/>
              <p:cNvSpPr>
                <a:spLocks noChangeArrowheads="1"/>
              </p:cNvSpPr>
              <p:nvPr/>
            </p:nvSpPr>
            <p:spPr bwMode="auto">
              <a:xfrm>
                <a:off x="1871" y="-3242"/>
                <a:ext cx="5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AL 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5" name="Rectangle 30"/>
              <p:cNvSpPr>
                <a:spLocks noChangeArrowheads="1"/>
              </p:cNvSpPr>
              <p:nvPr/>
            </p:nvSpPr>
            <p:spPr bwMode="auto">
              <a:xfrm>
                <a:off x="2293" y="-3242"/>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Rectangle 31"/>
              <p:cNvSpPr>
                <a:spLocks noChangeArrowheads="1"/>
              </p:cNvSpPr>
              <p:nvPr/>
            </p:nvSpPr>
            <p:spPr bwMode="auto">
              <a:xfrm>
                <a:off x="2411" y="-3242"/>
                <a:ext cx="64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CHINE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7" name="Freeform 32"/>
              <p:cNvSpPr>
                <a:spLocks/>
              </p:cNvSpPr>
              <p:nvPr/>
            </p:nvSpPr>
            <p:spPr bwMode="auto">
              <a:xfrm>
                <a:off x="1771" y="-3764"/>
                <a:ext cx="768" cy="227"/>
              </a:xfrm>
              <a:custGeom>
                <a:avLst/>
                <a:gdLst>
                  <a:gd name="T0" fmla="*/ 298 w 409"/>
                  <a:gd name="T1" fmla="*/ 0 h 121"/>
                  <a:gd name="T2" fmla="*/ 283 w 409"/>
                  <a:gd name="T3" fmla="*/ 0 h 121"/>
                  <a:gd name="T4" fmla="*/ 135 w 409"/>
                  <a:gd name="T5" fmla="*/ 0 h 121"/>
                  <a:gd name="T6" fmla="*/ 128 w 409"/>
                  <a:gd name="T7" fmla="*/ 0 h 121"/>
                  <a:gd name="T8" fmla="*/ 0 w 409"/>
                  <a:gd name="T9" fmla="*/ 83 h 121"/>
                  <a:gd name="T10" fmla="*/ 0 w 409"/>
                  <a:gd name="T11" fmla="*/ 121 h 121"/>
                  <a:gd name="T12" fmla="*/ 153 w 409"/>
                  <a:gd name="T13" fmla="*/ 121 h 121"/>
                  <a:gd name="T14" fmla="*/ 265 w 409"/>
                  <a:gd name="T15" fmla="*/ 121 h 121"/>
                  <a:gd name="T16" fmla="*/ 409 w 409"/>
                  <a:gd name="T17" fmla="*/ 121 h 121"/>
                  <a:gd name="T18" fmla="*/ 409 w 409"/>
                  <a:gd name="T19" fmla="*/ 83 h 121"/>
                  <a:gd name="T20" fmla="*/ 298 w 409"/>
                  <a:gd name="T2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1">
                    <a:moveTo>
                      <a:pt x="298" y="0"/>
                    </a:moveTo>
                    <a:cubicBezTo>
                      <a:pt x="283" y="0"/>
                      <a:pt x="283" y="0"/>
                      <a:pt x="283" y="0"/>
                    </a:cubicBezTo>
                    <a:cubicBezTo>
                      <a:pt x="135" y="0"/>
                      <a:pt x="135" y="0"/>
                      <a:pt x="135" y="0"/>
                    </a:cubicBezTo>
                    <a:cubicBezTo>
                      <a:pt x="128" y="0"/>
                      <a:pt x="128" y="0"/>
                      <a:pt x="128" y="0"/>
                    </a:cubicBezTo>
                    <a:cubicBezTo>
                      <a:pt x="148" y="73"/>
                      <a:pt x="121" y="83"/>
                      <a:pt x="0" y="83"/>
                    </a:cubicBezTo>
                    <a:cubicBezTo>
                      <a:pt x="0" y="121"/>
                      <a:pt x="0" y="121"/>
                      <a:pt x="0" y="121"/>
                    </a:cubicBezTo>
                    <a:cubicBezTo>
                      <a:pt x="153" y="121"/>
                      <a:pt x="153" y="121"/>
                      <a:pt x="153" y="121"/>
                    </a:cubicBezTo>
                    <a:cubicBezTo>
                      <a:pt x="265" y="121"/>
                      <a:pt x="265" y="121"/>
                      <a:pt x="265" y="121"/>
                    </a:cubicBezTo>
                    <a:cubicBezTo>
                      <a:pt x="409" y="121"/>
                      <a:pt x="409" y="121"/>
                      <a:pt x="409" y="121"/>
                    </a:cubicBezTo>
                    <a:cubicBezTo>
                      <a:pt x="409" y="83"/>
                      <a:pt x="409" y="83"/>
                      <a:pt x="409" y="83"/>
                    </a:cubicBezTo>
                    <a:cubicBezTo>
                      <a:pt x="289" y="83"/>
                      <a:pt x="277" y="73"/>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3"/>
              <p:cNvSpPr>
                <a:spLocks noEditPoints="1"/>
              </p:cNvSpPr>
              <p:nvPr/>
            </p:nvSpPr>
            <p:spPr bwMode="auto">
              <a:xfrm>
                <a:off x="1569" y="-4622"/>
                <a:ext cx="1175" cy="858"/>
              </a:xfrm>
              <a:custGeom>
                <a:avLst/>
                <a:gdLst>
                  <a:gd name="T0" fmla="*/ 588 w 626"/>
                  <a:gd name="T1" fmla="*/ 0 h 457"/>
                  <a:gd name="T2" fmla="*/ 34 w 626"/>
                  <a:gd name="T3" fmla="*/ 0 h 457"/>
                  <a:gd name="T4" fmla="*/ 0 w 626"/>
                  <a:gd name="T5" fmla="*/ 36 h 457"/>
                  <a:gd name="T6" fmla="*/ 0 w 626"/>
                  <a:gd name="T7" fmla="*/ 422 h 457"/>
                  <a:gd name="T8" fmla="*/ 34 w 626"/>
                  <a:gd name="T9" fmla="*/ 457 h 457"/>
                  <a:gd name="T10" fmla="*/ 588 w 626"/>
                  <a:gd name="T11" fmla="*/ 457 h 457"/>
                  <a:gd name="T12" fmla="*/ 626 w 626"/>
                  <a:gd name="T13" fmla="*/ 422 h 457"/>
                  <a:gd name="T14" fmla="*/ 626 w 626"/>
                  <a:gd name="T15" fmla="*/ 36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8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7"/>
                      <a:pt x="0" y="36"/>
                    </a:cubicBezTo>
                    <a:cubicBezTo>
                      <a:pt x="0" y="422"/>
                      <a:pt x="0" y="422"/>
                      <a:pt x="0" y="422"/>
                    </a:cubicBezTo>
                    <a:cubicBezTo>
                      <a:pt x="0" y="441"/>
                      <a:pt x="15" y="457"/>
                      <a:pt x="34" y="457"/>
                    </a:cubicBezTo>
                    <a:cubicBezTo>
                      <a:pt x="588" y="457"/>
                      <a:pt x="588" y="457"/>
                      <a:pt x="588" y="457"/>
                    </a:cubicBezTo>
                    <a:cubicBezTo>
                      <a:pt x="607" y="457"/>
                      <a:pt x="626" y="441"/>
                      <a:pt x="626" y="422"/>
                    </a:cubicBezTo>
                    <a:cubicBezTo>
                      <a:pt x="626" y="36"/>
                      <a:pt x="626" y="36"/>
                      <a:pt x="626" y="36"/>
                    </a:cubicBezTo>
                    <a:cubicBezTo>
                      <a:pt x="626" y="17"/>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8"/>
                      <a:pt x="579" y="48"/>
                      <a:pt x="579" y="48"/>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4"/>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5"/>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6"/>
              <p:cNvSpPr>
                <a:spLocks/>
              </p:cNvSpPr>
              <p:nvPr/>
            </p:nvSpPr>
            <p:spPr bwMode="auto">
              <a:xfrm>
                <a:off x="1569" y="-4622"/>
                <a:ext cx="1103" cy="858"/>
              </a:xfrm>
              <a:custGeom>
                <a:avLst/>
                <a:gdLst>
                  <a:gd name="T0" fmla="*/ 48 w 588"/>
                  <a:gd name="T1" fmla="*/ 409 h 457"/>
                  <a:gd name="T2" fmla="*/ 47 w 588"/>
                  <a:gd name="T3" fmla="*/ 409 h 457"/>
                  <a:gd name="T4" fmla="*/ 47 w 588"/>
                  <a:gd name="T5" fmla="*/ 48 h 457"/>
                  <a:gd name="T6" fmla="*/ 532 w 588"/>
                  <a:gd name="T7" fmla="*/ 48 h 457"/>
                  <a:gd name="T8" fmla="*/ 588 w 588"/>
                  <a:gd name="T9" fmla="*/ 0 h 457"/>
                  <a:gd name="T10" fmla="*/ 588 w 588"/>
                  <a:gd name="T11" fmla="*/ 0 h 457"/>
                  <a:gd name="T12" fmla="*/ 34 w 588"/>
                  <a:gd name="T13" fmla="*/ 0 h 457"/>
                  <a:gd name="T14" fmla="*/ 0 w 588"/>
                  <a:gd name="T15" fmla="*/ 36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8"/>
                      <a:pt x="532" y="48"/>
                      <a:pt x="532" y="48"/>
                    </a:cubicBezTo>
                    <a:cubicBezTo>
                      <a:pt x="588" y="0"/>
                      <a:pt x="588" y="0"/>
                      <a:pt x="588" y="0"/>
                    </a:cubicBezTo>
                    <a:cubicBezTo>
                      <a:pt x="588" y="0"/>
                      <a:pt x="588" y="0"/>
                      <a:pt x="588" y="0"/>
                    </a:cubicBezTo>
                    <a:cubicBezTo>
                      <a:pt x="34" y="0"/>
                      <a:pt x="34" y="0"/>
                      <a:pt x="34" y="0"/>
                    </a:cubicBezTo>
                    <a:cubicBezTo>
                      <a:pt x="15" y="0"/>
                      <a:pt x="0" y="17"/>
                      <a:pt x="0" y="36"/>
                    </a:cubicBezTo>
                    <a:cubicBezTo>
                      <a:pt x="0" y="422"/>
                      <a:pt x="0" y="422"/>
                      <a:pt x="0" y="422"/>
                    </a:cubicBezTo>
                    <a:cubicBezTo>
                      <a:pt x="0" y="441"/>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7"/>
              <p:cNvSpPr>
                <a:spLocks/>
              </p:cNvSpPr>
              <p:nvPr/>
            </p:nvSpPr>
            <p:spPr bwMode="auto">
              <a:xfrm>
                <a:off x="1657" y="-4532"/>
                <a:ext cx="910" cy="678"/>
              </a:xfrm>
              <a:custGeom>
                <a:avLst/>
                <a:gdLst>
                  <a:gd name="T0" fmla="*/ 0 w 910"/>
                  <a:gd name="T1" fmla="*/ 678 h 678"/>
                  <a:gd name="T2" fmla="*/ 2 w 910"/>
                  <a:gd name="T3" fmla="*/ 678 h 678"/>
                  <a:gd name="T4" fmla="*/ 2 w 910"/>
                  <a:gd name="T5" fmla="*/ 0 h 678"/>
                  <a:gd name="T6" fmla="*/ 910 w 910"/>
                  <a:gd name="T7" fmla="*/ 0 h 678"/>
                  <a:gd name="T8" fmla="*/ 910 w 910"/>
                  <a:gd name="T9" fmla="*/ 0 h 678"/>
                  <a:gd name="T10" fmla="*/ 0 w 910"/>
                  <a:gd name="T11" fmla="*/ 0 h 678"/>
                  <a:gd name="T12" fmla="*/ 0 w 910"/>
                  <a:gd name="T13" fmla="*/ 678 h 678"/>
                </a:gdLst>
                <a:ahLst/>
                <a:cxnLst>
                  <a:cxn ang="0">
                    <a:pos x="T0" y="T1"/>
                  </a:cxn>
                  <a:cxn ang="0">
                    <a:pos x="T2" y="T3"/>
                  </a:cxn>
                  <a:cxn ang="0">
                    <a:pos x="T4" y="T5"/>
                  </a:cxn>
                  <a:cxn ang="0">
                    <a:pos x="T6" y="T7"/>
                  </a:cxn>
                  <a:cxn ang="0">
                    <a:pos x="T8" y="T9"/>
                  </a:cxn>
                  <a:cxn ang="0">
                    <a:pos x="T10" y="T11"/>
                  </a:cxn>
                  <a:cxn ang="0">
                    <a:pos x="T12" y="T13"/>
                  </a:cxn>
                </a:cxnLst>
                <a:rect l="0" t="0" r="r" b="b"/>
                <a:pathLst>
                  <a:path w="910" h="678">
                    <a:moveTo>
                      <a:pt x="0" y="678"/>
                    </a:moveTo>
                    <a:lnTo>
                      <a:pt x="2" y="678"/>
                    </a:lnTo>
                    <a:lnTo>
                      <a:pt x="2" y="0"/>
                    </a:lnTo>
                    <a:lnTo>
                      <a:pt x="910" y="0"/>
                    </a:lnTo>
                    <a:lnTo>
                      <a:pt x="910" y="0"/>
                    </a:lnTo>
                    <a:lnTo>
                      <a:pt x="0" y="0"/>
                    </a:lnTo>
                    <a:lnTo>
                      <a:pt x="0" y="678"/>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38"/>
              <p:cNvSpPr>
                <a:spLocks noChangeArrowheads="1"/>
              </p:cNvSpPr>
              <p:nvPr/>
            </p:nvSpPr>
            <p:spPr bwMode="auto">
              <a:xfrm>
                <a:off x="1771" y="-3608"/>
                <a:ext cx="768" cy="7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39"/>
              <p:cNvSpPr>
                <a:spLocks noChangeArrowheads="1"/>
              </p:cNvSpPr>
              <p:nvPr/>
            </p:nvSpPr>
            <p:spPr bwMode="auto">
              <a:xfrm>
                <a:off x="2135" y="-4588"/>
                <a:ext cx="32" cy="32"/>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0"/>
              <p:cNvSpPr>
                <a:spLocks/>
              </p:cNvSpPr>
              <p:nvPr/>
            </p:nvSpPr>
            <p:spPr bwMode="auto">
              <a:xfrm>
                <a:off x="1942" y="-4455"/>
                <a:ext cx="424" cy="252"/>
              </a:xfrm>
              <a:custGeom>
                <a:avLst/>
                <a:gdLst>
                  <a:gd name="T0" fmla="*/ 113 w 226"/>
                  <a:gd name="T1" fmla="*/ 0 h 134"/>
                  <a:gd name="T2" fmla="*/ 111 w 226"/>
                  <a:gd name="T3" fmla="*/ 1 h 134"/>
                  <a:gd name="T4" fmla="*/ 2 w 226"/>
                  <a:gd name="T5" fmla="*/ 64 h 134"/>
                  <a:gd name="T6" fmla="*/ 0 w 226"/>
                  <a:gd name="T7" fmla="*/ 67 h 134"/>
                  <a:gd name="T8" fmla="*/ 2 w 226"/>
                  <a:gd name="T9" fmla="*/ 70 h 134"/>
                  <a:gd name="T10" fmla="*/ 112 w 226"/>
                  <a:gd name="T11" fmla="*/ 133 h 134"/>
                  <a:gd name="T12" fmla="*/ 114 w 226"/>
                  <a:gd name="T13" fmla="*/ 134 h 134"/>
                  <a:gd name="T14" fmla="*/ 115 w 226"/>
                  <a:gd name="T15" fmla="*/ 133 h 134"/>
                  <a:gd name="T16" fmla="*/ 225 w 226"/>
                  <a:gd name="T17" fmla="*/ 70 h 134"/>
                  <a:gd name="T18" fmla="*/ 226 w 226"/>
                  <a:gd name="T19" fmla="*/ 67 h 134"/>
                  <a:gd name="T20" fmla="*/ 225 w 226"/>
                  <a:gd name="T21" fmla="*/ 64 h 134"/>
                  <a:gd name="T22" fmla="*/ 115 w 226"/>
                  <a:gd name="T23" fmla="*/ 1 h 134"/>
                  <a:gd name="T24" fmla="*/ 113 w 226"/>
                  <a:gd name="T2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4">
                    <a:moveTo>
                      <a:pt x="113" y="0"/>
                    </a:moveTo>
                    <a:cubicBezTo>
                      <a:pt x="112" y="0"/>
                      <a:pt x="112" y="0"/>
                      <a:pt x="111" y="1"/>
                    </a:cubicBezTo>
                    <a:cubicBezTo>
                      <a:pt x="2" y="64"/>
                      <a:pt x="2" y="64"/>
                      <a:pt x="2" y="64"/>
                    </a:cubicBezTo>
                    <a:cubicBezTo>
                      <a:pt x="1" y="64"/>
                      <a:pt x="0" y="65"/>
                      <a:pt x="0" y="67"/>
                    </a:cubicBezTo>
                    <a:cubicBezTo>
                      <a:pt x="0" y="68"/>
                      <a:pt x="1" y="69"/>
                      <a:pt x="2" y="70"/>
                    </a:cubicBezTo>
                    <a:cubicBezTo>
                      <a:pt x="112" y="133"/>
                      <a:pt x="112" y="133"/>
                      <a:pt x="112" y="133"/>
                    </a:cubicBezTo>
                    <a:cubicBezTo>
                      <a:pt x="112" y="133"/>
                      <a:pt x="113" y="134"/>
                      <a:pt x="114" y="134"/>
                    </a:cubicBezTo>
                    <a:cubicBezTo>
                      <a:pt x="114" y="134"/>
                      <a:pt x="115" y="133"/>
                      <a:pt x="115" y="133"/>
                    </a:cubicBezTo>
                    <a:cubicBezTo>
                      <a:pt x="225" y="70"/>
                      <a:pt x="225" y="70"/>
                      <a:pt x="225" y="70"/>
                    </a:cubicBezTo>
                    <a:cubicBezTo>
                      <a:pt x="226" y="69"/>
                      <a:pt x="226" y="68"/>
                      <a:pt x="226" y="67"/>
                    </a:cubicBezTo>
                    <a:cubicBezTo>
                      <a:pt x="226" y="66"/>
                      <a:pt x="226" y="65"/>
                      <a:pt x="225" y="64"/>
                    </a:cubicBezTo>
                    <a:cubicBezTo>
                      <a:pt x="115" y="1"/>
                      <a:pt x="115" y="1"/>
                      <a:pt x="115" y="1"/>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1"/>
              <p:cNvSpPr>
                <a:spLocks/>
              </p:cNvSpPr>
              <p:nvPr/>
            </p:nvSpPr>
            <p:spPr bwMode="auto">
              <a:xfrm>
                <a:off x="1914" y="-4284"/>
                <a:ext cx="218" cy="370"/>
              </a:xfrm>
              <a:custGeom>
                <a:avLst/>
                <a:gdLst>
                  <a:gd name="T0" fmla="*/ 3 w 116"/>
                  <a:gd name="T1" fmla="*/ 0 h 197"/>
                  <a:gd name="T2" fmla="*/ 1 w 116"/>
                  <a:gd name="T3" fmla="*/ 0 h 197"/>
                  <a:gd name="T4" fmla="*/ 0 w 116"/>
                  <a:gd name="T5" fmla="*/ 3 h 197"/>
                  <a:gd name="T6" fmla="*/ 0 w 116"/>
                  <a:gd name="T7" fmla="*/ 130 h 197"/>
                  <a:gd name="T8" fmla="*/ 1 w 116"/>
                  <a:gd name="T9" fmla="*/ 133 h 197"/>
                  <a:gd name="T10" fmla="*/ 111 w 116"/>
                  <a:gd name="T11" fmla="*/ 197 h 197"/>
                  <a:gd name="T12" fmla="*/ 113 w 116"/>
                  <a:gd name="T13" fmla="*/ 197 h 197"/>
                  <a:gd name="T14" fmla="*/ 114 w 116"/>
                  <a:gd name="T15" fmla="*/ 197 h 197"/>
                  <a:gd name="T16" fmla="*/ 116 w 116"/>
                  <a:gd name="T17" fmla="*/ 194 h 197"/>
                  <a:gd name="T18" fmla="*/ 116 w 116"/>
                  <a:gd name="T19" fmla="*/ 67 h 197"/>
                  <a:gd name="T20" fmla="*/ 114 w 116"/>
                  <a:gd name="T21" fmla="*/ 64 h 197"/>
                  <a:gd name="T22" fmla="*/ 5 w 116"/>
                  <a:gd name="T23" fmla="*/ 0 h 197"/>
                  <a:gd name="T24" fmla="*/ 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3" y="0"/>
                    </a:moveTo>
                    <a:cubicBezTo>
                      <a:pt x="2" y="0"/>
                      <a:pt x="2" y="0"/>
                      <a:pt x="1" y="0"/>
                    </a:cubicBezTo>
                    <a:cubicBezTo>
                      <a:pt x="0" y="1"/>
                      <a:pt x="0" y="2"/>
                      <a:pt x="0" y="3"/>
                    </a:cubicBezTo>
                    <a:cubicBezTo>
                      <a:pt x="0" y="130"/>
                      <a:pt x="0" y="130"/>
                      <a:pt x="0" y="130"/>
                    </a:cubicBezTo>
                    <a:cubicBezTo>
                      <a:pt x="0" y="132"/>
                      <a:pt x="0" y="133"/>
                      <a:pt x="1" y="133"/>
                    </a:cubicBezTo>
                    <a:cubicBezTo>
                      <a:pt x="111" y="197"/>
                      <a:pt x="111" y="197"/>
                      <a:pt x="111" y="197"/>
                    </a:cubicBezTo>
                    <a:cubicBezTo>
                      <a:pt x="112" y="197"/>
                      <a:pt x="112" y="197"/>
                      <a:pt x="113" y="197"/>
                    </a:cubicBezTo>
                    <a:cubicBezTo>
                      <a:pt x="113" y="197"/>
                      <a:pt x="114" y="197"/>
                      <a:pt x="114" y="197"/>
                    </a:cubicBezTo>
                    <a:cubicBezTo>
                      <a:pt x="115" y="196"/>
                      <a:pt x="116" y="195"/>
                      <a:pt x="116" y="194"/>
                    </a:cubicBezTo>
                    <a:cubicBezTo>
                      <a:pt x="116" y="67"/>
                      <a:pt x="116" y="67"/>
                      <a:pt x="116" y="67"/>
                    </a:cubicBezTo>
                    <a:cubicBezTo>
                      <a:pt x="116" y="65"/>
                      <a:pt x="115" y="64"/>
                      <a:pt x="114" y="64"/>
                    </a:cubicBezTo>
                    <a:cubicBezTo>
                      <a:pt x="5" y="0"/>
                      <a:pt x="5" y="0"/>
                      <a:pt x="5" y="0"/>
                    </a:cubicBezTo>
                    <a:cubicBezTo>
                      <a:pt x="4" y="0"/>
                      <a:pt x="4"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2"/>
              <p:cNvSpPr>
                <a:spLocks/>
              </p:cNvSpPr>
              <p:nvPr/>
            </p:nvSpPr>
            <p:spPr bwMode="auto">
              <a:xfrm>
                <a:off x="2179" y="-4282"/>
                <a:ext cx="217" cy="368"/>
              </a:xfrm>
              <a:custGeom>
                <a:avLst/>
                <a:gdLst>
                  <a:gd name="T0" fmla="*/ 113 w 116"/>
                  <a:gd name="T1" fmla="*/ 0 h 196"/>
                  <a:gd name="T2" fmla="*/ 111 w 116"/>
                  <a:gd name="T3" fmla="*/ 0 h 196"/>
                  <a:gd name="T4" fmla="*/ 1 w 116"/>
                  <a:gd name="T5" fmla="*/ 64 h 196"/>
                  <a:gd name="T6" fmla="*/ 0 w 116"/>
                  <a:gd name="T7" fmla="*/ 66 h 196"/>
                  <a:gd name="T8" fmla="*/ 0 w 116"/>
                  <a:gd name="T9" fmla="*/ 193 h 196"/>
                  <a:gd name="T10" fmla="*/ 1 w 116"/>
                  <a:gd name="T11" fmla="*/ 196 h 196"/>
                  <a:gd name="T12" fmla="*/ 3 w 116"/>
                  <a:gd name="T13" fmla="*/ 196 h 196"/>
                  <a:gd name="T14" fmla="*/ 5 w 116"/>
                  <a:gd name="T15" fmla="*/ 196 h 196"/>
                  <a:gd name="T16" fmla="*/ 114 w 116"/>
                  <a:gd name="T17" fmla="*/ 132 h 196"/>
                  <a:gd name="T18" fmla="*/ 116 w 116"/>
                  <a:gd name="T19" fmla="*/ 129 h 196"/>
                  <a:gd name="T20" fmla="*/ 116 w 116"/>
                  <a:gd name="T21" fmla="*/ 3 h 196"/>
                  <a:gd name="T22" fmla="*/ 114 w 116"/>
                  <a:gd name="T23" fmla="*/ 0 h 196"/>
                  <a:gd name="T24" fmla="*/ 113 w 116"/>
                  <a:gd name="T2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6">
                    <a:moveTo>
                      <a:pt x="113" y="0"/>
                    </a:moveTo>
                    <a:cubicBezTo>
                      <a:pt x="112" y="0"/>
                      <a:pt x="112" y="0"/>
                      <a:pt x="111" y="0"/>
                    </a:cubicBezTo>
                    <a:cubicBezTo>
                      <a:pt x="1" y="64"/>
                      <a:pt x="1" y="64"/>
                      <a:pt x="1" y="64"/>
                    </a:cubicBezTo>
                    <a:cubicBezTo>
                      <a:pt x="0" y="64"/>
                      <a:pt x="0" y="65"/>
                      <a:pt x="0" y="66"/>
                    </a:cubicBezTo>
                    <a:cubicBezTo>
                      <a:pt x="0" y="193"/>
                      <a:pt x="0" y="193"/>
                      <a:pt x="0" y="193"/>
                    </a:cubicBezTo>
                    <a:cubicBezTo>
                      <a:pt x="0" y="194"/>
                      <a:pt x="0" y="195"/>
                      <a:pt x="1" y="196"/>
                    </a:cubicBezTo>
                    <a:cubicBezTo>
                      <a:pt x="2" y="196"/>
                      <a:pt x="2" y="196"/>
                      <a:pt x="3" y="196"/>
                    </a:cubicBezTo>
                    <a:cubicBezTo>
                      <a:pt x="3" y="196"/>
                      <a:pt x="4" y="196"/>
                      <a:pt x="5" y="196"/>
                    </a:cubicBezTo>
                    <a:cubicBezTo>
                      <a:pt x="114" y="132"/>
                      <a:pt x="114" y="132"/>
                      <a:pt x="114" y="132"/>
                    </a:cubicBezTo>
                    <a:cubicBezTo>
                      <a:pt x="115" y="132"/>
                      <a:pt x="116" y="131"/>
                      <a:pt x="116" y="129"/>
                    </a:cubicBezTo>
                    <a:cubicBezTo>
                      <a:pt x="116" y="3"/>
                      <a:pt x="116" y="3"/>
                      <a:pt x="116" y="3"/>
                    </a:cubicBezTo>
                    <a:cubicBezTo>
                      <a:pt x="116" y="2"/>
                      <a:pt x="115" y="1"/>
                      <a:pt x="114" y="0"/>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45"/>
            <p:cNvGrpSpPr>
              <a:grpSpLocks noChangeAspect="1"/>
            </p:cNvGrpSpPr>
            <p:nvPr/>
          </p:nvGrpSpPr>
          <p:grpSpPr bwMode="auto">
            <a:xfrm>
              <a:off x="1360488" y="-3495675"/>
              <a:ext cx="4121150" cy="4121150"/>
              <a:chOff x="857" y="-2202"/>
              <a:chExt cx="2596" cy="2596"/>
            </a:xfrm>
          </p:grpSpPr>
          <p:sp>
            <p:nvSpPr>
              <p:cNvPr id="31" name="AutoShape 44"/>
              <p:cNvSpPr>
                <a:spLocks noChangeAspect="1" noChangeArrowheads="1" noTextEdit="1"/>
              </p:cNvSpPr>
              <p:nvPr/>
            </p:nvSpPr>
            <p:spPr bwMode="auto">
              <a:xfrm>
                <a:off x="857" y="-2202"/>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6"/>
              <p:cNvSpPr>
                <a:spLocks/>
              </p:cNvSpPr>
              <p:nvPr/>
            </p:nvSpPr>
            <p:spPr bwMode="auto">
              <a:xfrm>
                <a:off x="870" y="-2189"/>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7"/>
              <p:cNvSpPr>
                <a:spLocks/>
              </p:cNvSpPr>
              <p:nvPr/>
            </p:nvSpPr>
            <p:spPr bwMode="auto">
              <a:xfrm>
                <a:off x="859" y="-2200"/>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8"/>
                      <a:pt x="1350" y="1371"/>
                      <a:pt x="1343" y="1371"/>
                    </a:cubicBezTo>
                    <a:cubicBezTo>
                      <a:pt x="39" y="1371"/>
                      <a:pt x="39" y="1371"/>
                      <a:pt x="39" y="1371"/>
                    </a:cubicBezTo>
                    <a:cubicBezTo>
                      <a:pt x="31" y="1371"/>
                      <a:pt x="25" y="1368"/>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48"/>
              <p:cNvSpPr>
                <a:spLocks noChangeArrowheads="1"/>
              </p:cNvSpPr>
              <p:nvPr/>
            </p:nvSpPr>
            <p:spPr bwMode="auto">
              <a:xfrm>
                <a:off x="1770" y="-164"/>
                <a:ext cx="2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49"/>
              <p:cNvSpPr>
                <a:spLocks noChangeArrowheads="1"/>
              </p:cNvSpPr>
              <p:nvPr/>
            </p:nvSpPr>
            <p:spPr bwMode="auto">
              <a:xfrm>
                <a:off x="1868" y="-164"/>
                <a:ext cx="2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50"/>
              <p:cNvSpPr>
                <a:spLocks noChangeArrowheads="1"/>
              </p:cNvSpPr>
              <p:nvPr/>
            </p:nvSpPr>
            <p:spPr bwMode="auto">
              <a:xfrm>
                <a:off x="1959" y="-164"/>
                <a:ext cx="3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OR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51"/>
              <p:cNvSpPr>
                <a:spLocks noChangeArrowheads="1"/>
              </p:cNvSpPr>
              <p:nvPr/>
            </p:nvSpPr>
            <p:spPr bwMode="auto">
              <a:xfrm>
                <a:off x="2206" y="-164"/>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52"/>
              <p:cNvSpPr>
                <a:spLocks noChangeArrowheads="1"/>
              </p:cNvSpPr>
              <p:nvPr/>
            </p:nvSpPr>
            <p:spPr bwMode="auto">
              <a:xfrm>
                <a:off x="2324" y="-164"/>
                <a:ext cx="3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Freeform 53"/>
              <p:cNvSpPr>
                <a:spLocks/>
              </p:cNvSpPr>
              <p:nvPr/>
            </p:nvSpPr>
            <p:spPr bwMode="auto">
              <a:xfrm>
                <a:off x="1593" y="-1273"/>
                <a:ext cx="1126" cy="789"/>
              </a:xfrm>
              <a:custGeom>
                <a:avLst/>
                <a:gdLst>
                  <a:gd name="T0" fmla="*/ 0 w 600"/>
                  <a:gd name="T1" fmla="*/ 397 h 420"/>
                  <a:gd name="T2" fmla="*/ 22 w 600"/>
                  <a:gd name="T3" fmla="*/ 420 h 420"/>
                  <a:gd name="T4" fmla="*/ 577 w 600"/>
                  <a:gd name="T5" fmla="*/ 420 h 420"/>
                  <a:gd name="T6" fmla="*/ 600 w 600"/>
                  <a:gd name="T7" fmla="*/ 397 h 420"/>
                  <a:gd name="T8" fmla="*/ 600 w 600"/>
                  <a:gd name="T9" fmla="*/ 0 h 420"/>
                  <a:gd name="T10" fmla="*/ 0 w 600"/>
                  <a:gd name="T11" fmla="*/ 0 h 420"/>
                  <a:gd name="T12" fmla="*/ 0 w 600"/>
                  <a:gd name="T13" fmla="*/ 397 h 420"/>
                </a:gdLst>
                <a:ahLst/>
                <a:cxnLst>
                  <a:cxn ang="0">
                    <a:pos x="T0" y="T1"/>
                  </a:cxn>
                  <a:cxn ang="0">
                    <a:pos x="T2" y="T3"/>
                  </a:cxn>
                  <a:cxn ang="0">
                    <a:pos x="T4" y="T5"/>
                  </a:cxn>
                  <a:cxn ang="0">
                    <a:pos x="T6" y="T7"/>
                  </a:cxn>
                  <a:cxn ang="0">
                    <a:pos x="T8" y="T9"/>
                  </a:cxn>
                  <a:cxn ang="0">
                    <a:pos x="T10" y="T11"/>
                  </a:cxn>
                  <a:cxn ang="0">
                    <a:pos x="T12" y="T13"/>
                  </a:cxn>
                </a:cxnLst>
                <a:rect l="0" t="0" r="r" b="b"/>
                <a:pathLst>
                  <a:path w="600" h="420">
                    <a:moveTo>
                      <a:pt x="0" y="397"/>
                    </a:moveTo>
                    <a:cubicBezTo>
                      <a:pt x="0" y="410"/>
                      <a:pt x="10" y="420"/>
                      <a:pt x="22" y="420"/>
                    </a:cubicBezTo>
                    <a:cubicBezTo>
                      <a:pt x="577" y="420"/>
                      <a:pt x="577" y="420"/>
                      <a:pt x="577" y="420"/>
                    </a:cubicBezTo>
                    <a:cubicBezTo>
                      <a:pt x="590" y="420"/>
                      <a:pt x="600" y="410"/>
                      <a:pt x="600" y="397"/>
                    </a:cubicBezTo>
                    <a:cubicBezTo>
                      <a:pt x="600" y="0"/>
                      <a:pt x="600" y="0"/>
                      <a:pt x="600" y="0"/>
                    </a:cubicBezTo>
                    <a:cubicBezTo>
                      <a:pt x="0" y="0"/>
                      <a:pt x="0" y="0"/>
                      <a:pt x="0" y="0"/>
                    </a:cubicBezTo>
                    <a:cubicBezTo>
                      <a:pt x="0" y="397"/>
                      <a:pt x="0" y="397"/>
                      <a:pt x="0" y="397"/>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4"/>
              <p:cNvSpPr>
                <a:spLocks/>
              </p:cNvSpPr>
              <p:nvPr/>
            </p:nvSpPr>
            <p:spPr bwMode="auto">
              <a:xfrm>
                <a:off x="1593" y="-1444"/>
                <a:ext cx="1126" cy="171"/>
              </a:xfrm>
              <a:custGeom>
                <a:avLst/>
                <a:gdLst>
                  <a:gd name="T0" fmla="*/ 578 w 600"/>
                  <a:gd name="T1" fmla="*/ 0 h 91"/>
                  <a:gd name="T2" fmla="*/ 22 w 600"/>
                  <a:gd name="T3" fmla="*/ 0 h 91"/>
                  <a:gd name="T4" fmla="*/ 0 w 600"/>
                  <a:gd name="T5" fmla="*/ 22 h 91"/>
                  <a:gd name="T6" fmla="*/ 0 w 600"/>
                  <a:gd name="T7" fmla="*/ 91 h 91"/>
                  <a:gd name="T8" fmla="*/ 600 w 600"/>
                  <a:gd name="T9" fmla="*/ 91 h 91"/>
                  <a:gd name="T10" fmla="*/ 600 w 600"/>
                  <a:gd name="T11" fmla="*/ 22 h 91"/>
                  <a:gd name="T12" fmla="*/ 578 w 600"/>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00" h="91">
                    <a:moveTo>
                      <a:pt x="578" y="0"/>
                    </a:moveTo>
                    <a:cubicBezTo>
                      <a:pt x="22" y="0"/>
                      <a:pt x="22" y="0"/>
                      <a:pt x="22" y="0"/>
                    </a:cubicBezTo>
                    <a:cubicBezTo>
                      <a:pt x="10" y="0"/>
                      <a:pt x="0" y="10"/>
                      <a:pt x="0" y="22"/>
                    </a:cubicBezTo>
                    <a:cubicBezTo>
                      <a:pt x="0" y="91"/>
                      <a:pt x="0" y="91"/>
                      <a:pt x="0" y="91"/>
                    </a:cubicBezTo>
                    <a:cubicBezTo>
                      <a:pt x="600" y="91"/>
                      <a:pt x="600" y="91"/>
                      <a:pt x="600" y="91"/>
                    </a:cubicBezTo>
                    <a:cubicBezTo>
                      <a:pt x="600" y="22"/>
                      <a:pt x="600" y="22"/>
                      <a:pt x="600" y="22"/>
                    </a:cubicBezTo>
                    <a:cubicBezTo>
                      <a:pt x="600" y="10"/>
                      <a:pt x="590" y="0"/>
                      <a:pt x="578"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5"/>
              <p:cNvSpPr>
                <a:spLocks noChangeArrowheads="1"/>
              </p:cNvSpPr>
              <p:nvPr/>
            </p:nvSpPr>
            <p:spPr bwMode="auto">
              <a:xfrm>
                <a:off x="192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56"/>
              <p:cNvSpPr>
                <a:spLocks noChangeArrowheads="1"/>
              </p:cNvSpPr>
              <p:nvPr/>
            </p:nvSpPr>
            <p:spPr bwMode="auto">
              <a:xfrm>
                <a:off x="192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57"/>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8"/>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59"/>
              <p:cNvSpPr>
                <a:spLocks noChangeArrowheads="1"/>
              </p:cNvSpPr>
              <p:nvPr/>
            </p:nvSpPr>
            <p:spPr bwMode="auto">
              <a:xfrm>
                <a:off x="192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0"/>
              <p:cNvSpPr>
                <a:spLocks noChangeArrowheads="1"/>
              </p:cNvSpPr>
              <p:nvPr/>
            </p:nvSpPr>
            <p:spPr bwMode="auto">
              <a:xfrm>
                <a:off x="1927" y="-860"/>
                <a:ext cx="20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1"/>
              <p:cNvSpPr>
                <a:spLocks noChangeArrowheads="1"/>
              </p:cNvSpPr>
              <p:nvPr/>
            </p:nvSpPr>
            <p:spPr bwMode="auto">
              <a:xfrm>
                <a:off x="217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2"/>
              <p:cNvSpPr>
                <a:spLocks noChangeArrowheads="1"/>
              </p:cNvSpPr>
              <p:nvPr/>
            </p:nvSpPr>
            <p:spPr bwMode="auto">
              <a:xfrm>
                <a:off x="217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3"/>
              <p:cNvSpPr>
                <a:spLocks noChangeArrowheads="1"/>
              </p:cNvSpPr>
              <p:nvPr/>
            </p:nvSpPr>
            <p:spPr bwMode="auto">
              <a:xfrm>
                <a:off x="217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
              <p:cNvSpPr>
                <a:spLocks noChangeArrowheads="1"/>
              </p:cNvSpPr>
              <p:nvPr/>
            </p:nvSpPr>
            <p:spPr bwMode="auto">
              <a:xfrm>
                <a:off x="217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5"/>
              <p:cNvSpPr>
                <a:spLocks noChangeArrowheads="1"/>
              </p:cNvSpPr>
              <p:nvPr/>
            </p:nvSpPr>
            <p:spPr bwMode="auto">
              <a:xfrm>
                <a:off x="217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6"/>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7"/>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8"/>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69"/>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0"/>
              <p:cNvSpPr>
                <a:spLocks noChangeArrowheads="1"/>
              </p:cNvSpPr>
              <p:nvPr/>
            </p:nvSpPr>
            <p:spPr bwMode="auto">
              <a:xfrm>
                <a:off x="1676" y="-860"/>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71"/>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72"/>
              <p:cNvSpPr>
                <a:spLocks noChangeArrowheads="1"/>
              </p:cNvSpPr>
              <p:nvPr/>
            </p:nvSpPr>
            <p:spPr bwMode="auto">
              <a:xfrm>
                <a:off x="1676" y="-693"/>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73"/>
              <p:cNvSpPr>
                <a:spLocks noChangeArrowheads="1"/>
              </p:cNvSpPr>
              <p:nvPr/>
            </p:nvSpPr>
            <p:spPr bwMode="auto">
              <a:xfrm>
                <a:off x="1676" y="-693"/>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74"/>
              <p:cNvSpPr>
                <a:spLocks noChangeArrowheads="1"/>
              </p:cNvSpPr>
              <p:nvPr/>
            </p:nvSpPr>
            <p:spPr bwMode="auto">
              <a:xfrm>
                <a:off x="192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75"/>
              <p:cNvSpPr>
                <a:spLocks noChangeArrowheads="1"/>
              </p:cNvSpPr>
              <p:nvPr/>
            </p:nvSpPr>
            <p:spPr bwMode="auto">
              <a:xfrm>
                <a:off x="217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76"/>
              <p:cNvSpPr>
                <a:spLocks noChangeArrowheads="1"/>
              </p:cNvSpPr>
              <p:nvPr/>
            </p:nvSpPr>
            <p:spPr bwMode="auto">
              <a:xfrm>
                <a:off x="2426" y="-860"/>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77"/>
              <p:cNvSpPr>
                <a:spLocks noChangeArrowheads="1"/>
              </p:cNvSpPr>
              <p:nvPr/>
            </p:nvSpPr>
            <p:spPr bwMode="auto">
              <a:xfrm>
                <a:off x="2426" y="-1027"/>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78"/>
              <p:cNvSpPr>
                <a:spLocks noChangeArrowheads="1"/>
              </p:cNvSpPr>
              <p:nvPr/>
            </p:nvSpPr>
            <p:spPr bwMode="auto">
              <a:xfrm>
                <a:off x="2426" y="-1194"/>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79"/>
              <p:cNvSpPr>
                <a:spLocks noChangeArrowheads="1"/>
              </p:cNvSpPr>
              <p:nvPr/>
            </p:nvSpPr>
            <p:spPr bwMode="auto">
              <a:xfrm>
                <a:off x="2426" y="-693"/>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0"/>
              <p:cNvSpPr>
                <a:spLocks noEditPoints="1"/>
              </p:cNvSpPr>
              <p:nvPr/>
            </p:nvSpPr>
            <p:spPr bwMode="auto">
              <a:xfrm>
                <a:off x="1629" y="-1444"/>
                <a:ext cx="946" cy="960"/>
              </a:xfrm>
              <a:custGeom>
                <a:avLst/>
                <a:gdLst>
                  <a:gd name="T0" fmla="*/ 1 w 504"/>
                  <a:gd name="T1" fmla="*/ 511 h 511"/>
                  <a:gd name="T2" fmla="*/ 5 w 504"/>
                  <a:gd name="T3" fmla="*/ 511 h 511"/>
                  <a:gd name="T4" fmla="*/ 31 w 504"/>
                  <a:gd name="T5" fmla="*/ 511 h 511"/>
                  <a:gd name="T6" fmla="*/ 32 w 504"/>
                  <a:gd name="T7" fmla="*/ 511 h 511"/>
                  <a:gd name="T8" fmla="*/ 3 w 504"/>
                  <a:gd name="T9" fmla="*/ 511 h 511"/>
                  <a:gd name="T10" fmla="*/ 1 w 504"/>
                  <a:gd name="T11" fmla="*/ 511 h 511"/>
                  <a:gd name="T12" fmla="*/ 504 w 504"/>
                  <a:gd name="T13" fmla="*/ 0 h 511"/>
                  <a:gd name="T14" fmla="*/ 5 w 504"/>
                  <a:gd name="T15" fmla="*/ 0 h 511"/>
                  <a:gd name="T16" fmla="*/ 0 w 504"/>
                  <a:gd name="T17" fmla="*/ 0 h 511"/>
                  <a:gd name="T18" fmla="*/ 3 w 504"/>
                  <a:gd name="T19" fmla="*/ 0 h 511"/>
                  <a:gd name="T20" fmla="*/ 504 w 504"/>
                  <a:gd name="T21" fmla="*/ 0 h 511"/>
                  <a:gd name="T22" fmla="*/ 504 w 504"/>
                  <a:gd name="T2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4" h="511">
                    <a:moveTo>
                      <a:pt x="1" y="511"/>
                    </a:moveTo>
                    <a:cubicBezTo>
                      <a:pt x="3" y="511"/>
                      <a:pt x="4" y="511"/>
                      <a:pt x="5" y="511"/>
                    </a:cubicBezTo>
                    <a:cubicBezTo>
                      <a:pt x="31" y="511"/>
                      <a:pt x="31" y="511"/>
                      <a:pt x="31" y="511"/>
                    </a:cubicBezTo>
                    <a:cubicBezTo>
                      <a:pt x="32" y="511"/>
                      <a:pt x="32" y="511"/>
                      <a:pt x="32" y="511"/>
                    </a:cubicBezTo>
                    <a:cubicBezTo>
                      <a:pt x="3" y="511"/>
                      <a:pt x="3" y="511"/>
                      <a:pt x="3" y="511"/>
                    </a:cubicBezTo>
                    <a:cubicBezTo>
                      <a:pt x="3" y="511"/>
                      <a:pt x="2" y="511"/>
                      <a:pt x="1" y="511"/>
                    </a:cubicBezTo>
                    <a:moveTo>
                      <a:pt x="504" y="0"/>
                    </a:moveTo>
                    <a:cubicBezTo>
                      <a:pt x="5" y="0"/>
                      <a:pt x="5" y="0"/>
                      <a:pt x="5" y="0"/>
                    </a:cubicBezTo>
                    <a:cubicBezTo>
                      <a:pt x="3" y="0"/>
                      <a:pt x="2" y="0"/>
                      <a:pt x="0" y="0"/>
                    </a:cubicBezTo>
                    <a:cubicBezTo>
                      <a:pt x="1" y="0"/>
                      <a:pt x="2" y="0"/>
                      <a:pt x="3" y="0"/>
                    </a:cubicBezTo>
                    <a:cubicBezTo>
                      <a:pt x="504" y="0"/>
                      <a:pt x="504" y="0"/>
                      <a:pt x="504"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1"/>
              <p:cNvSpPr>
                <a:spLocks noEditPoints="1"/>
              </p:cNvSpPr>
              <p:nvPr/>
            </p:nvSpPr>
            <p:spPr bwMode="auto">
              <a:xfrm>
                <a:off x="1593" y="-1273"/>
                <a:ext cx="824" cy="789"/>
              </a:xfrm>
              <a:custGeom>
                <a:avLst/>
                <a:gdLst>
                  <a:gd name="T0" fmla="*/ 44 w 439"/>
                  <a:gd name="T1" fmla="*/ 286 h 420"/>
                  <a:gd name="T2" fmla="*/ 44 w 439"/>
                  <a:gd name="T3" fmla="*/ 220 h 420"/>
                  <a:gd name="T4" fmla="*/ 156 w 439"/>
                  <a:gd name="T5" fmla="*/ 220 h 420"/>
                  <a:gd name="T6" fmla="*/ 156 w 439"/>
                  <a:gd name="T7" fmla="*/ 286 h 420"/>
                  <a:gd name="T8" fmla="*/ 44 w 439"/>
                  <a:gd name="T9" fmla="*/ 286 h 420"/>
                  <a:gd name="T10" fmla="*/ 44 w 439"/>
                  <a:gd name="T11" fmla="*/ 198 h 420"/>
                  <a:gd name="T12" fmla="*/ 44 w 439"/>
                  <a:gd name="T13" fmla="*/ 131 h 420"/>
                  <a:gd name="T14" fmla="*/ 156 w 439"/>
                  <a:gd name="T15" fmla="*/ 131 h 420"/>
                  <a:gd name="T16" fmla="*/ 156 w 439"/>
                  <a:gd name="T17" fmla="*/ 198 h 420"/>
                  <a:gd name="T18" fmla="*/ 44 w 439"/>
                  <a:gd name="T19" fmla="*/ 198 h 420"/>
                  <a:gd name="T20" fmla="*/ 44 w 439"/>
                  <a:gd name="T21" fmla="*/ 109 h 420"/>
                  <a:gd name="T22" fmla="*/ 44 w 439"/>
                  <a:gd name="T23" fmla="*/ 42 h 420"/>
                  <a:gd name="T24" fmla="*/ 156 w 439"/>
                  <a:gd name="T25" fmla="*/ 42 h 420"/>
                  <a:gd name="T26" fmla="*/ 156 w 439"/>
                  <a:gd name="T27" fmla="*/ 109 h 420"/>
                  <a:gd name="T28" fmla="*/ 44 w 439"/>
                  <a:gd name="T29" fmla="*/ 109 h 420"/>
                  <a:gd name="T30" fmla="*/ 178 w 439"/>
                  <a:gd name="T31" fmla="*/ 109 h 420"/>
                  <a:gd name="T32" fmla="*/ 178 w 439"/>
                  <a:gd name="T33" fmla="*/ 42 h 420"/>
                  <a:gd name="T34" fmla="*/ 289 w 439"/>
                  <a:gd name="T35" fmla="*/ 42 h 420"/>
                  <a:gd name="T36" fmla="*/ 289 w 439"/>
                  <a:gd name="T37" fmla="*/ 109 h 420"/>
                  <a:gd name="T38" fmla="*/ 178 w 439"/>
                  <a:gd name="T39" fmla="*/ 109 h 420"/>
                  <a:gd name="T40" fmla="*/ 439 w 439"/>
                  <a:gd name="T41" fmla="*/ 0 h 420"/>
                  <a:gd name="T42" fmla="*/ 0 w 439"/>
                  <a:gd name="T43" fmla="*/ 0 h 420"/>
                  <a:gd name="T44" fmla="*/ 0 w 439"/>
                  <a:gd name="T45" fmla="*/ 20 h 420"/>
                  <a:gd name="T46" fmla="*/ 0 w 439"/>
                  <a:gd name="T47" fmla="*/ 60 h 420"/>
                  <a:gd name="T48" fmla="*/ 0 w 439"/>
                  <a:gd name="T49" fmla="*/ 396 h 420"/>
                  <a:gd name="T50" fmla="*/ 20 w 439"/>
                  <a:gd name="T51" fmla="*/ 420 h 420"/>
                  <a:gd name="T52" fmla="*/ 22 w 439"/>
                  <a:gd name="T53" fmla="*/ 420 h 420"/>
                  <a:gd name="T54" fmla="*/ 51 w 439"/>
                  <a:gd name="T55" fmla="*/ 420 h 420"/>
                  <a:gd name="T56" fmla="*/ 92 w 439"/>
                  <a:gd name="T57" fmla="*/ 375 h 420"/>
                  <a:gd name="T58" fmla="*/ 44 w 439"/>
                  <a:gd name="T59" fmla="*/ 375 h 420"/>
                  <a:gd name="T60" fmla="*/ 44 w 439"/>
                  <a:gd name="T61" fmla="*/ 309 h 420"/>
                  <a:gd name="T62" fmla="*/ 153 w 439"/>
                  <a:gd name="T63" fmla="*/ 309 h 420"/>
                  <a:gd name="T64" fmla="*/ 178 w 439"/>
                  <a:gd name="T65" fmla="*/ 282 h 420"/>
                  <a:gd name="T66" fmla="*/ 178 w 439"/>
                  <a:gd name="T67" fmla="*/ 220 h 420"/>
                  <a:gd name="T68" fmla="*/ 235 w 439"/>
                  <a:gd name="T69" fmla="*/ 220 h 420"/>
                  <a:gd name="T70" fmla="*/ 256 w 439"/>
                  <a:gd name="T71" fmla="*/ 198 h 420"/>
                  <a:gd name="T72" fmla="*/ 178 w 439"/>
                  <a:gd name="T73" fmla="*/ 198 h 420"/>
                  <a:gd name="T74" fmla="*/ 178 w 439"/>
                  <a:gd name="T75" fmla="*/ 131 h 420"/>
                  <a:gd name="T76" fmla="*/ 289 w 439"/>
                  <a:gd name="T77" fmla="*/ 131 h 420"/>
                  <a:gd name="T78" fmla="*/ 289 w 439"/>
                  <a:gd name="T79" fmla="*/ 162 h 420"/>
                  <a:gd name="T80" fmla="*/ 311 w 439"/>
                  <a:gd name="T81" fmla="*/ 138 h 420"/>
                  <a:gd name="T82" fmla="*/ 311 w 439"/>
                  <a:gd name="T83" fmla="*/ 131 h 420"/>
                  <a:gd name="T84" fmla="*/ 318 w 439"/>
                  <a:gd name="T85" fmla="*/ 131 h 420"/>
                  <a:gd name="T86" fmla="*/ 338 w 439"/>
                  <a:gd name="T87" fmla="*/ 109 h 420"/>
                  <a:gd name="T88" fmla="*/ 311 w 439"/>
                  <a:gd name="T89" fmla="*/ 109 h 420"/>
                  <a:gd name="T90" fmla="*/ 311 w 439"/>
                  <a:gd name="T91" fmla="*/ 42 h 420"/>
                  <a:gd name="T92" fmla="*/ 400 w 439"/>
                  <a:gd name="T93" fmla="*/ 42 h 420"/>
                  <a:gd name="T94" fmla="*/ 439 w 439"/>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9" h="420">
                    <a:moveTo>
                      <a:pt x="44" y="286"/>
                    </a:moveTo>
                    <a:cubicBezTo>
                      <a:pt x="44" y="220"/>
                      <a:pt x="44" y="220"/>
                      <a:pt x="44" y="220"/>
                    </a:cubicBezTo>
                    <a:cubicBezTo>
                      <a:pt x="156" y="220"/>
                      <a:pt x="156" y="220"/>
                      <a:pt x="156" y="220"/>
                    </a:cubicBezTo>
                    <a:cubicBezTo>
                      <a:pt x="156" y="286"/>
                      <a:pt x="156" y="286"/>
                      <a:pt x="156" y="286"/>
                    </a:cubicBezTo>
                    <a:cubicBezTo>
                      <a:pt x="44" y="286"/>
                      <a:pt x="44" y="286"/>
                      <a:pt x="44" y="286"/>
                    </a:cubicBezTo>
                    <a:moveTo>
                      <a:pt x="44" y="198"/>
                    </a:moveTo>
                    <a:cubicBezTo>
                      <a:pt x="44" y="131"/>
                      <a:pt x="44" y="131"/>
                      <a:pt x="44" y="131"/>
                    </a:cubicBezTo>
                    <a:cubicBezTo>
                      <a:pt x="156" y="131"/>
                      <a:pt x="156" y="131"/>
                      <a:pt x="156" y="131"/>
                    </a:cubicBezTo>
                    <a:cubicBezTo>
                      <a:pt x="156" y="198"/>
                      <a:pt x="156" y="198"/>
                      <a:pt x="156" y="198"/>
                    </a:cubicBezTo>
                    <a:cubicBezTo>
                      <a:pt x="44" y="198"/>
                      <a:pt x="44" y="198"/>
                      <a:pt x="44" y="198"/>
                    </a:cubicBezTo>
                    <a:moveTo>
                      <a:pt x="44" y="109"/>
                    </a:moveTo>
                    <a:cubicBezTo>
                      <a:pt x="44" y="42"/>
                      <a:pt x="44" y="42"/>
                      <a:pt x="44" y="42"/>
                    </a:cubicBezTo>
                    <a:cubicBezTo>
                      <a:pt x="156" y="42"/>
                      <a:pt x="156" y="42"/>
                      <a:pt x="156" y="42"/>
                    </a:cubicBezTo>
                    <a:cubicBezTo>
                      <a:pt x="156" y="109"/>
                      <a:pt x="156" y="109"/>
                      <a:pt x="156" y="109"/>
                    </a:cubicBezTo>
                    <a:cubicBezTo>
                      <a:pt x="44" y="109"/>
                      <a:pt x="44" y="109"/>
                      <a:pt x="44" y="109"/>
                    </a:cubicBezTo>
                    <a:moveTo>
                      <a:pt x="178" y="109"/>
                    </a:moveTo>
                    <a:cubicBezTo>
                      <a:pt x="178" y="42"/>
                      <a:pt x="178" y="42"/>
                      <a:pt x="178" y="42"/>
                    </a:cubicBezTo>
                    <a:cubicBezTo>
                      <a:pt x="289" y="42"/>
                      <a:pt x="289" y="42"/>
                      <a:pt x="289" y="42"/>
                    </a:cubicBezTo>
                    <a:cubicBezTo>
                      <a:pt x="289" y="109"/>
                      <a:pt x="289" y="109"/>
                      <a:pt x="289" y="109"/>
                    </a:cubicBezTo>
                    <a:cubicBezTo>
                      <a:pt x="178" y="109"/>
                      <a:pt x="178" y="109"/>
                      <a:pt x="178" y="109"/>
                    </a:cubicBezTo>
                    <a:moveTo>
                      <a:pt x="439" y="0"/>
                    </a:moveTo>
                    <a:cubicBezTo>
                      <a:pt x="0" y="0"/>
                      <a:pt x="0" y="0"/>
                      <a:pt x="0" y="0"/>
                    </a:cubicBezTo>
                    <a:cubicBezTo>
                      <a:pt x="0" y="20"/>
                      <a:pt x="0" y="20"/>
                      <a:pt x="0" y="20"/>
                    </a:cubicBezTo>
                    <a:cubicBezTo>
                      <a:pt x="0" y="60"/>
                      <a:pt x="0" y="60"/>
                      <a:pt x="0" y="60"/>
                    </a:cubicBezTo>
                    <a:cubicBezTo>
                      <a:pt x="0" y="396"/>
                      <a:pt x="0" y="396"/>
                      <a:pt x="0" y="396"/>
                    </a:cubicBezTo>
                    <a:cubicBezTo>
                      <a:pt x="0" y="408"/>
                      <a:pt x="9" y="418"/>
                      <a:pt x="20" y="420"/>
                    </a:cubicBezTo>
                    <a:cubicBezTo>
                      <a:pt x="21" y="420"/>
                      <a:pt x="22" y="420"/>
                      <a:pt x="22" y="420"/>
                    </a:cubicBezTo>
                    <a:cubicBezTo>
                      <a:pt x="51" y="420"/>
                      <a:pt x="51" y="420"/>
                      <a:pt x="51" y="420"/>
                    </a:cubicBezTo>
                    <a:cubicBezTo>
                      <a:pt x="92" y="375"/>
                      <a:pt x="92" y="375"/>
                      <a:pt x="92" y="375"/>
                    </a:cubicBezTo>
                    <a:cubicBezTo>
                      <a:pt x="44" y="375"/>
                      <a:pt x="44" y="375"/>
                      <a:pt x="44" y="375"/>
                    </a:cubicBezTo>
                    <a:cubicBezTo>
                      <a:pt x="44" y="309"/>
                      <a:pt x="44" y="309"/>
                      <a:pt x="44" y="309"/>
                    </a:cubicBezTo>
                    <a:cubicBezTo>
                      <a:pt x="153" y="309"/>
                      <a:pt x="153" y="309"/>
                      <a:pt x="153" y="309"/>
                    </a:cubicBezTo>
                    <a:cubicBezTo>
                      <a:pt x="178" y="282"/>
                      <a:pt x="178" y="282"/>
                      <a:pt x="178" y="282"/>
                    </a:cubicBezTo>
                    <a:cubicBezTo>
                      <a:pt x="178" y="220"/>
                      <a:pt x="178" y="220"/>
                      <a:pt x="178" y="220"/>
                    </a:cubicBezTo>
                    <a:cubicBezTo>
                      <a:pt x="235" y="220"/>
                      <a:pt x="235" y="220"/>
                      <a:pt x="235" y="220"/>
                    </a:cubicBezTo>
                    <a:cubicBezTo>
                      <a:pt x="256" y="198"/>
                      <a:pt x="256" y="198"/>
                      <a:pt x="256" y="198"/>
                    </a:cubicBezTo>
                    <a:cubicBezTo>
                      <a:pt x="178" y="198"/>
                      <a:pt x="178" y="198"/>
                      <a:pt x="178" y="198"/>
                    </a:cubicBezTo>
                    <a:cubicBezTo>
                      <a:pt x="178" y="131"/>
                      <a:pt x="178" y="131"/>
                      <a:pt x="178" y="131"/>
                    </a:cubicBezTo>
                    <a:cubicBezTo>
                      <a:pt x="289" y="131"/>
                      <a:pt x="289" y="131"/>
                      <a:pt x="289" y="131"/>
                    </a:cubicBezTo>
                    <a:cubicBezTo>
                      <a:pt x="289" y="162"/>
                      <a:pt x="289" y="162"/>
                      <a:pt x="289" y="162"/>
                    </a:cubicBezTo>
                    <a:cubicBezTo>
                      <a:pt x="311" y="138"/>
                      <a:pt x="311" y="138"/>
                      <a:pt x="311" y="138"/>
                    </a:cubicBezTo>
                    <a:cubicBezTo>
                      <a:pt x="311" y="131"/>
                      <a:pt x="311" y="131"/>
                      <a:pt x="311" y="131"/>
                    </a:cubicBezTo>
                    <a:cubicBezTo>
                      <a:pt x="318" y="131"/>
                      <a:pt x="318" y="131"/>
                      <a:pt x="318" y="131"/>
                    </a:cubicBezTo>
                    <a:cubicBezTo>
                      <a:pt x="338" y="109"/>
                      <a:pt x="338" y="109"/>
                      <a:pt x="338" y="109"/>
                    </a:cubicBezTo>
                    <a:cubicBezTo>
                      <a:pt x="311" y="109"/>
                      <a:pt x="311" y="109"/>
                      <a:pt x="311" y="109"/>
                    </a:cubicBezTo>
                    <a:cubicBezTo>
                      <a:pt x="311" y="42"/>
                      <a:pt x="311" y="42"/>
                      <a:pt x="311" y="42"/>
                    </a:cubicBezTo>
                    <a:cubicBezTo>
                      <a:pt x="400" y="42"/>
                      <a:pt x="400" y="42"/>
                      <a:pt x="400" y="42"/>
                    </a:cubicBezTo>
                    <a:cubicBezTo>
                      <a:pt x="439" y="0"/>
                      <a:pt x="439" y="0"/>
                      <a:pt x="439"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2"/>
              <p:cNvSpPr>
                <a:spLocks/>
              </p:cNvSpPr>
              <p:nvPr/>
            </p:nvSpPr>
            <p:spPr bwMode="auto">
              <a:xfrm>
                <a:off x="1593" y="-1444"/>
                <a:ext cx="982" cy="171"/>
              </a:xfrm>
              <a:custGeom>
                <a:avLst/>
                <a:gdLst>
                  <a:gd name="T0" fmla="*/ 523 w 523"/>
                  <a:gd name="T1" fmla="*/ 0 h 91"/>
                  <a:gd name="T2" fmla="*/ 22 w 523"/>
                  <a:gd name="T3" fmla="*/ 0 h 91"/>
                  <a:gd name="T4" fmla="*/ 19 w 523"/>
                  <a:gd name="T5" fmla="*/ 0 h 91"/>
                  <a:gd name="T6" fmla="*/ 0 w 523"/>
                  <a:gd name="T7" fmla="*/ 24 h 91"/>
                  <a:gd name="T8" fmla="*/ 0 w 523"/>
                  <a:gd name="T9" fmla="*/ 91 h 91"/>
                  <a:gd name="T10" fmla="*/ 439 w 523"/>
                  <a:gd name="T11" fmla="*/ 91 h 91"/>
                  <a:gd name="T12" fmla="*/ 523 w 52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23" h="91">
                    <a:moveTo>
                      <a:pt x="523" y="0"/>
                    </a:moveTo>
                    <a:cubicBezTo>
                      <a:pt x="22" y="0"/>
                      <a:pt x="22" y="0"/>
                      <a:pt x="22" y="0"/>
                    </a:cubicBezTo>
                    <a:cubicBezTo>
                      <a:pt x="21" y="0"/>
                      <a:pt x="20" y="0"/>
                      <a:pt x="19" y="0"/>
                    </a:cubicBezTo>
                    <a:cubicBezTo>
                      <a:pt x="8" y="2"/>
                      <a:pt x="0" y="12"/>
                      <a:pt x="0" y="24"/>
                    </a:cubicBezTo>
                    <a:cubicBezTo>
                      <a:pt x="0" y="91"/>
                      <a:pt x="0" y="91"/>
                      <a:pt x="0" y="91"/>
                    </a:cubicBezTo>
                    <a:cubicBezTo>
                      <a:pt x="439" y="91"/>
                      <a:pt x="439" y="91"/>
                      <a:pt x="439" y="91"/>
                    </a:cubicBezTo>
                    <a:cubicBezTo>
                      <a:pt x="523" y="0"/>
                      <a:pt x="523" y="0"/>
                      <a:pt x="523"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3"/>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4"/>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85"/>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86"/>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7"/>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8"/>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9"/>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0"/>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1"/>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2"/>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93"/>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94"/>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95"/>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96"/>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97"/>
              <p:cNvSpPr>
                <a:spLocks noChangeArrowheads="1"/>
              </p:cNvSpPr>
              <p:nvPr/>
            </p:nvSpPr>
            <p:spPr bwMode="auto">
              <a:xfrm>
                <a:off x="1676" y="-860"/>
                <a:ext cx="210" cy="124"/>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98"/>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9"/>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0"/>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03"/>
            <p:cNvGrpSpPr>
              <a:grpSpLocks noChangeAspect="1"/>
            </p:cNvGrpSpPr>
            <p:nvPr/>
          </p:nvGrpSpPr>
          <p:grpSpPr bwMode="auto">
            <a:xfrm>
              <a:off x="1360488" y="-13273088"/>
              <a:ext cx="4121150" cy="4121150"/>
              <a:chOff x="857" y="-8361"/>
              <a:chExt cx="2596" cy="2596"/>
            </a:xfrm>
          </p:grpSpPr>
          <p:sp>
            <p:nvSpPr>
              <p:cNvPr id="14" name="AutoShape 102"/>
              <p:cNvSpPr>
                <a:spLocks noChangeAspect="1" noChangeArrowheads="1" noTextEdit="1"/>
              </p:cNvSpPr>
              <p:nvPr/>
            </p:nvSpPr>
            <p:spPr bwMode="auto">
              <a:xfrm>
                <a:off x="857" y="-836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4"/>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noFill/>
              <a:ln w="365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06"/>
              <p:cNvSpPr>
                <a:spLocks noChangeArrowheads="1"/>
              </p:cNvSpPr>
              <p:nvPr/>
            </p:nvSpPr>
            <p:spPr bwMode="auto">
              <a:xfrm>
                <a:off x="1543" y="-6322"/>
                <a:ext cx="4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SQL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07"/>
              <p:cNvSpPr>
                <a:spLocks noChangeArrowheads="1"/>
              </p:cNvSpPr>
              <p:nvPr/>
            </p:nvSpPr>
            <p:spPr bwMode="auto">
              <a:xfrm>
                <a:off x="1912" y="-6322"/>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08"/>
              <p:cNvSpPr>
                <a:spLocks noChangeArrowheads="1"/>
              </p:cNvSpPr>
              <p:nvPr/>
            </p:nvSpPr>
            <p:spPr bwMode="auto">
              <a:xfrm>
                <a:off x="2037" y="-6322"/>
                <a:ext cx="2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09"/>
              <p:cNvSpPr>
                <a:spLocks noChangeArrowheads="1"/>
              </p:cNvSpPr>
              <p:nvPr/>
            </p:nvSpPr>
            <p:spPr bwMode="auto">
              <a:xfrm>
                <a:off x="2145" y="-6322"/>
                <a:ext cx="2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10"/>
              <p:cNvSpPr>
                <a:spLocks noChangeArrowheads="1"/>
              </p:cNvSpPr>
              <p:nvPr/>
            </p:nvSpPr>
            <p:spPr bwMode="auto">
              <a:xfrm>
                <a:off x="2231" y="-6322"/>
                <a:ext cx="6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smtClean="0">
                    <a:ln>
                      <a:noFill/>
                    </a:ln>
                    <a:solidFill>
                      <a:srgbClr val="FFFFFF"/>
                    </a:solidFill>
                    <a:effectLst/>
                    <a:latin typeface="Segoe UI Semibold" panose="020B0702040204020203" pitchFamily="34" charset="0"/>
                  </a:rPr>
                  <a:t>ABASE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Freeform 111"/>
              <p:cNvSpPr>
                <a:spLocks/>
              </p:cNvSpPr>
              <p:nvPr/>
            </p:nvSpPr>
            <p:spPr bwMode="auto">
              <a:xfrm>
                <a:off x="1721" y="-7561"/>
                <a:ext cx="435" cy="997"/>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4"/>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2"/>
              <p:cNvSpPr>
                <a:spLocks/>
              </p:cNvSpPr>
              <p:nvPr/>
            </p:nvSpPr>
            <p:spPr bwMode="auto">
              <a:xfrm>
                <a:off x="2150" y="-7561"/>
                <a:ext cx="441" cy="997"/>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4"/>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13"/>
              <p:cNvSpPr>
                <a:spLocks noChangeArrowheads="1"/>
              </p:cNvSpPr>
              <p:nvPr/>
            </p:nvSpPr>
            <p:spPr bwMode="auto">
              <a:xfrm>
                <a:off x="1721" y="-7719"/>
                <a:ext cx="870" cy="3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14"/>
              <p:cNvSpPr>
                <a:spLocks noChangeArrowheads="1"/>
              </p:cNvSpPr>
              <p:nvPr/>
            </p:nvSpPr>
            <p:spPr bwMode="auto">
              <a:xfrm>
                <a:off x="1809" y="-7674"/>
                <a:ext cx="694" cy="208"/>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5"/>
              <p:cNvSpPr>
                <a:spLocks/>
              </p:cNvSpPr>
              <p:nvPr/>
            </p:nvSpPr>
            <p:spPr bwMode="auto">
              <a:xfrm>
                <a:off x="1809" y="-7674"/>
                <a:ext cx="694" cy="167"/>
              </a:xfrm>
              <a:custGeom>
                <a:avLst/>
                <a:gdLst>
                  <a:gd name="T0" fmla="*/ 331 w 370"/>
                  <a:gd name="T1" fmla="*/ 89 h 89"/>
                  <a:gd name="T2" fmla="*/ 370 w 370"/>
                  <a:gd name="T3" fmla="*/ 55 h 89"/>
                  <a:gd name="T4" fmla="*/ 185 w 370"/>
                  <a:gd name="T5" fmla="*/ 0 h 89"/>
                  <a:gd name="T6" fmla="*/ 0 w 370"/>
                  <a:gd name="T7" fmla="*/ 55 h 89"/>
                  <a:gd name="T8" fmla="*/ 39 w 370"/>
                  <a:gd name="T9" fmla="*/ 89 h 89"/>
                  <a:gd name="T10" fmla="*/ 185 w 370"/>
                  <a:gd name="T11" fmla="*/ 68 h 89"/>
                  <a:gd name="T12" fmla="*/ 331 w 37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370" h="89">
                    <a:moveTo>
                      <a:pt x="331" y="89"/>
                    </a:moveTo>
                    <a:cubicBezTo>
                      <a:pt x="355" y="80"/>
                      <a:pt x="370" y="68"/>
                      <a:pt x="370" y="55"/>
                    </a:cubicBezTo>
                    <a:cubicBezTo>
                      <a:pt x="370" y="25"/>
                      <a:pt x="287" y="0"/>
                      <a:pt x="185" y="0"/>
                    </a:cubicBezTo>
                    <a:cubicBezTo>
                      <a:pt x="83" y="0"/>
                      <a:pt x="0" y="25"/>
                      <a:pt x="0" y="55"/>
                    </a:cubicBezTo>
                    <a:cubicBezTo>
                      <a:pt x="0" y="68"/>
                      <a:pt x="15" y="80"/>
                      <a:pt x="39" y="89"/>
                    </a:cubicBezTo>
                    <a:cubicBezTo>
                      <a:pt x="73" y="76"/>
                      <a:pt x="125" y="68"/>
                      <a:pt x="185" y="68"/>
                    </a:cubicBezTo>
                    <a:cubicBezTo>
                      <a:pt x="244" y="68"/>
                      <a:pt x="297" y="76"/>
                      <a:pt x="331" y="89"/>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6"/>
              <p:cNvSpPr>
                <a:spLocks noEditPoints="1"/>
              </p:cNvSpPr>
              <p:nvPr/>
            </p:nvSpPr>
            <p:spPr bwMode="auto">
              <a:xfrm>
                <a:off x="1839" y="-7208"/>
                <a:ext cx="634" cy="356"/>
              </a:xfrm>
              <a:custGeom>
                <a:avLst/>
                <a:gdLst>
                  <a:gd name="T0" fmla="*/ 319 w 338"/>
                  <a:gd name="T1" fmla="*/ 175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5 h 190"/>
                  <a:gd name="T14" fmla="*/ 318 w 338"/>
                  <a:gd name="T15" fmla="*/ 73 h 190"/>
                  <a:gd name="T16" fmla="*/ 293 w 338"/>
                  <a:gd name="T17" fmla="*/ 87 h 190"/>
                  <a:gd name="T18" fmla="*/ 293 w 338"/>
                  <a:gd name="T19" fmla="*/ 88 h 190"/>
                  <a:gd name="T20" fmla="*/ 326 w 338"/>
                  <a:gd name="T21" fmla="*/ 103 h 190"/>
                  <a:gd name="T22" fmla="*/ 338 w 338"/>
                  <a:gd name="T23" fmla="*/ 133 h 190"/>
                  <a:gd name="T24" fmla="*/ 319 w 338"/>
                  <a:gd name="T25" fmla="*/ 175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3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5"/>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3" y="4"/>
                      <a:pt x="314" y="12"/>
                    </a:cubicBezTo>
                    <a:cubicBezTo>
                      <a:pt x="325" y="20"/>
                      <a:pt x="330" y="31"/>
                      <a:pt x="330" y="45"/>
                    </a:cubicBezTo>
                    <a:cubicBezTo>
                      <a:pt x="330" y="56"/>
                      <a:pt x="326" y="65"/>
                      <a:pt x="318" y="73"/>
                    </a:cubicBezTo>
                    <a:cubicBezTo>
                      <a:pt x="311" y="80"/>
                      <a:pt x="303" y="85"/>
                      <a:pt x="293" y="87"/>
                    </a:cubicBezTo>
                    <a:cubicBezTo>
                      <a:pt x="293" y="88"/>
                      <a:pt x="293" y="88"/>
                      <a:pt x="293" y="88"/>
                    </a:cubicBezTo>
                    <a:cubicBezTo>
                      <a:pt x="307" y="90"/>
                      <a:pt x="318" y="95"/>
                      <a:pt x="326" y="103"/>
                    </a:cubicBezTo>
                    <a:cubicBezTo>
                      <a:pt x="334" y="112"/>
                      <a:pt x="338" y="122"/>
                      <a:pt x="338" y="133"/>
                    </a:cubicBezTo>
                    <a:cubicBezTo>
                      <a:pt x="338" y="151"/>
                      <a:pt x="331" y="164"/>
                      <a:pt x="319" y="175"/>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1"/>
                      <a:pt x="169" y="93"/>
                    </a:cubicBezTo>
                    <a:cubicBezTo>
                      <a:pt x="169" y="122"/>
                      <a:pt x="160" y="146"/>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7"/>
              <p:cNvSpPr>
                <a:spLocks/>
              </p:cNvSpPr>
              <p:nvPr/>
            </p:nvSpPr>
            <p:spPr bwMode="auto">
              <a:xfrm>
                <a:off x="1920" y="-7143"/>
                <a:ext cx="152" cy="227"/>
              </a:xfrm>
              <a:custGeom>
                <a:avLst/>
                <a:gdLst>
                  <a:gd name="T0" fmla="*/ 21 w 81"/>
                  <a:gd name="T1" fmla="*/ 0 h 121"/>
                  <a:gd name="T2" fmla="*/ 0 w 81"/>
                  <a:gd name="T3" fmla="*/ 0 h 121"/>
                  <a:gd name="T4" fmla="*/ 0 w 81"/>
                  <a:gd name="T5" fmla="*/ 121 h 121"/>
                  <a:gd name="T6" fmla="*/ 21 w 81"/>
                  <a:gd name="T7" fmla="*/ 121 h 121"/>
                  <a:gd name="T8" fmla="*/ 65 w 81"/>
                  <a:gd name="T9" fmla="*/ 103 h 121"/>
                  <a:gd name="T10" fmla="*/ 81 w 81"/>
                  <a:gd name="T11" fmla="*/ 58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3"/>
                    </a:cubicBezTo>
                    <a:cubicBezTo>
                      <a:pt x="76" y="92"/>
                      <a:pt x="81" y="77"/>
                      <a:pt x="81" y="58"/>
                    </a:cubicBezTo>
                    <a:cubicBezTo>
                      <a:pt x="81" y="40"/>
                      <a:pt x="76" y="26"/>
                      <a:pt x="66" y="16"/>
                    </a:cubicBezTo>
                    <a:cubicBezTo>
                      <a:pt x="55" y="5"/>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8"/>
              <p:cNvSpPr>
                <a:spLocks/>
              </p:cNvSpPr>
              <p:nvPr/>
            </p:nvSpPr>
            <p:spPr bwMode="auto">
              <a:xfrm>
                <a:off x="2286" y="-7150"/>
                <a:ext cx="88" cy="86"/>
              </a:xfrm>
              <a:custGeom>
                <a:avLst/>
                <a:gdLst>
                  <a:gd name="T0" fmla="*/ 39 w 47"/>
                  <a:gd name="T1" fmla="*/ 39 h 46"/>
                  <a:gd name="T2" fmla="*/ 47 w 47"/>
                  <a:gd name="T3" fmla="*/ 22 h 46"/>
                  <a:gd name="T4" fmla="*/ 16 w 47"/>
                  <a:gd name="T5" fmla="*/ 0 h 46"/>
                  <a:gd name="T6" fmla="*/ 0 w 47"/>
                  <a:gd name="T7" fmla="*/ 0 h 46"/>
                  <a:gd name="T8" fmla="*/ 0 w 47"/>
                  <a:gd name="T9" fmla="*/ 46 h 46"/>
                  <a:gd name="T10" fmla="*/ 19 w 47"/>
                  <a:gd name="T11" fmla="*/ 46 h 46"/>
                  <a:gd name="T12" fmla="*/ 39 w 47"/>
                  <a:gd name="T13" fmla="*/ 39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39" y="39"/>
                    </a:moveTo>
                    <a:cubicBezTo>
                      <a:pt x="44" y="35"/>
                      <a:pt x="47" y="29"/>
                      <a:pt x="47" y="22"/>
                    </a:cubicBezTo>
                    <a:cubicBezTo>
                      <a:pt x="47" y="7"/>
                      <a:pt x="37" y="0"/>
                      <a:pt x="16" y="0"/>
                    </a:cubicBezTo>
                    <a:cubicBezTo>
                      <a:pt x="0" y="0"/>
                      <a:pt x="0" y="0"/>
                      <a:pt x="0" y="0"/>
                    </a:cubicBezTo>
                    <a:cubicBezTo>
                      <a:pt x="0" y="46"/>
                      <a:pt x="0" y="46"/>
                      <a:pt x="0" y="46"/>
                    </a:cubicBezTo>
                    <a:cubicBezTo>
                      <a:pt x="19" y="46"/>
                      <a:pt x="19" y="46"/>
                      <a:pt x="19" y="46"/>
                    </a:cubicBezTo>
                    <a:cubicBezTo>
                      <a:pt x="27" y="46"/>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9"/>
              <p:cNvSpPr>
                <a:spLocks/>
              </p:cNvSpPr>
              <p:nvPr/>
            </p:nvSpPr>
            <p:spPr bwMode="auto">
              <a:xfrm>
                <a:off x="2286" y="-7006"/>
                <a:ext cx="103" cy="96"/>
              </a:xfrm>
              <a:custGeom>
                <a:avLst/>
                <a:gdLst>
                  <a:gd name="T0" fmla="*/ 46 w 55"/>
                  <a:gd name="T1" fmla="*/ 7 h 51"/>
                  <a:gd name="T2" fmla="*/ 23 w 55"/>
                  <a:gd name="T3" fmla="*/ 0 h 51"/>
                  <a:gd name="T4" fmla="*/ 0 w 55"/>
                  <a:gd name="T5" fmla="*/ 0 h 51"/>
                  <a:gd name="T6" fmla="*/ 0 w 55"/>
                  <a:gd name="T7" fmla="*/ 51 h 51"/>
                  <a:gd name="T8" fmla="*/ 23 w 55"/>
                  <a:gd name="T9" fmla="*/ 51 h 51"/>
                  <a:gd name="T10" fmla="*/ 46 w 55"/>
                  <a:gd name="T11" fmla="*/ 43 h 51"/>
                  <a:gd name="T12" fmla="*/ 55 w 55"/>
                  <a:gd name="T13" fmla="*/ 25 h 51"/>
                  <a:gd name="T14" fmla="*/ 46 w 55"/>
                  <a:gd name="T15" fmla="*/ 7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1">
                    <a:moveTo>
                      <a:pt x="46" y="7"/>
                    </a:moveTo>
                    <a:cubicBezTo>
                      <a:pt x="41" y="3"/>
                      <a:pt x="33" y="0"/>
                      <a:pt x="23" y="0"/>
                    </a:cubicBezTo>
                    <a:cubicBezTo>
                      <a:pt x="0" y="0"/>
                      <a:pt x="0" y="0"/>
                      <a:pt x="0" y="0"/>
                    </a:cubicBezTo>
                    <a:cubicBezTo>
                      <a:pt x="0" y="51"/>
                      <a:pt x="0" y="51"/>
                      <a:pt x="0" y="51"/>
                    </a:cubicBezTo>
                    <a:cubicBezTo>
                      <a:pt x="23" y="51"/>
                      <a:pt x="23" y="51"/>
                      <a:pt x="23" y="51"/>
                    </a:cubicBezTo>
                    <a:cubicBezTo>
                      <a:pt x="33" y="51"/>
                      <a:pt x="41" y="48"/>
                      <a:pt x="46" y="43"/>
                    </a:cubicBezTo>
                    <a:cubicBezTo>
                      <a:pt x="52" y="39"/>
                      <a:pt x="55" y="33"/>
                      <a:pt x="55" y="25"/>
                    </a:cubicBezTo>
                    <a:cubicBezTo>
                      <a:pt x="55" y="17"/>
                      <a:pt x="52" y="11"/>
                      <a:pt x="46" y="7"/>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108" name="Picture 107"/>
          <p:cNvPicPr>
            <a:picLocks noChangeAspect="1"/>
          </p:cNvPicPr>
          <p:nvPr/>
        </p:nvPicPr>
        <p:blipFill>
          <a:blip r:embed="rId3"/>
          <a:stretch>
            <a:fillRect/>
          </a:stretch>
        </p:blipFill>
        <p:spPr>
          <a:xfrm>
            <a:off x="1354755" y="1395557"/>
            <a:ext cx="4138045" cy="4129088"/>
          </a:xfrm>
          <a:prstGeom prst="rect">
            <a:avLst/>
          </a:prstGeom>
        </p:spPr>
      </p:pic>
    </p:spTree>
    <p:extLst>
      <p:ext uri="{BB962C8B-B14F-4D97-AF65-F5344CB8AC3E}">
        <p14:creationId xmlns:p14="http://schemas.microsoft.com/office/powerpoint/2010/main" val="1257594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04167E-6 -3.33333E-6 L 1.04167E-6 2.13959 " pathEditMode="relative" rAng="0" ptsTypes="AA">
                                      <p:cBhvr>
                                        <p:cTn id="10" dur="6000" fill="hold"/>
                                        <p:tgtEl>
                                          <p:spTgt spid="7"/>
                                        </p:tgtEl>
                                        <p:attrNameLst>
                                          <p:attrName>ppt_x</p:attrName>
                                          <p:attrName>ppt_y</p:attrName>
                                        </p:attrNameLst>
                                      </p:cBhvr>
                                      <p:rCtr x="0" y="106968"/>
                                    </p:animMotion>
                                  </p:childTnLst>
                                </p:cTn>
                              </p:par>
                              <p:par>
                                <p:cTn id="11" presetID="42" presetClass="path" presetSubtype="0" accel="50000" decel="50000" fill="hold" nodeType="withEffect">
                                  <p:stCondLst>
                                    <p:cond delay="0"/>
                                  </p:stCondLst>
                                  <p:childTnLst>
                                    <p:animMotion origin="layout" path="M 8.33333E-7 1.85185E-6 L 8.33333E-7 2.25116 " pathEditMode="relative" rAng="0" ptsTypes="AA">
                                      <p:cBhvr>
                                        <p:cTn id="12" dur="6000" fill="hold"/>
                                        <p:tgtEl>
                                          <p:spTgt spid="108"/>
                                        </p:tgtEl>
                                        <p:attrNameLst>
                                          <p:attrName>ppt_x</p:attrName>
                                          <p:attrName>ppt_y</p:attrName>
                                        </p:attrNameLst>
                                      </p:cBhvr>
                                      <p:rCtr x="0" y="11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7688" y="693016"/>
            <a:ext cx="8219813" cy="1048326"/>
          </a:xfrm>
        </p:spPr>
        <p:txBody>
          <a:bodyPr/>
          <a:lstStyle/>
          <a:p>
            <a:r>
              <a:rPr lang="hu-HU" dirty="0" smtClean="0"/>
              <a:t>Kihívások jelenleg</a:t>
            </a:r>
            <a:endParaRPr lang="en-US" dirty="0"/>
          </a:p>
        </p:txBody>
      </p:sp>
      <p:sp>
        <p:nvSpPr>
          <p:cNvPr id="5" name="Text Placeholder 4"/>
          <p:cNvSpPr>
            <a:spLocks noGrp="1"/>
          </p:cNvSpPr>
          <p:nvPr>
            <p:ph type="body" sz="quarter" idx="4294967295"/>
          </p:nvPr>
        </p:nvSpPr>
        <p:spPr>
          <a:xfrm>
            <a:off x="547688" y="1744662"/>
            <a:ext cx="11888787" cy="3877985"/>
          </a:xfrm>
        </p:spPr>
        <p:txBody>
          <a:bodyPr/>
          <a:lstStyle/>
          <a:p>
            <a:pPr marL="0" indent="0">
              <a:buNone/>
            </a:pPr>
            <a:r>
              <a:rPr lang="hu-HU" dirty="0" smtClean="0">
                <a:latin typeface="Segoe UI Light" panose="020B0502040204020203" pitchFamily="34" charset="0"/>
                <a:cs typeface="Segoe UI Light" panose="020B0502040204020203" pitchFamily="34" charset="0"/>
              </a:rPr>
              <a:t>Bonyolult…</a:t>
            </a: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sym typeface="Wingdings" panose="05000000000000000000" pitchFamily="2" charset="2"/>
              </a:rPr>
              <a:t> </a:t>
            </a:r>
            <a:r>
              <a:rPr lang="hu-HU" dirty="0" smtClean="0">
                <a:latin typeface="Segoe UI Light" panose="020B0502040204020203" pitchFamily="34" charset="0"/>
                <a:cs typeface="Segoe UI Light" panose="020B0502040204020203" pitchFamily="34" charset="0"/>
              </a:rPr>
              <a:t>Kihelyezni és módosítani erőforrások csoportját</a:t>
            </a: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sym typeface="Wingdings" panose="05000000000000000000" pitchFamily="2" charset="2"/>
              </a:rPr>
              <a:t> </a:t>
            </a:r>
            <a:r>
              <a:rPr lang="hu-HU" dirty="0" smtClean="0">
                <a:latin typeface="Segoe UI Light" panose="020B0502040204020203" pitchFamily="34" charset="0"/>
                <a:cs typeface="Segoe UI Light" panose="020B0502040204020203" pitchFamily="34" charset="0"/>
              </a:rPr>
              <a:t>Jogosultságokat menedzselni erőforrások csoportján</a:t>
            </a: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sym typeface="Wingdings" panose="05000000000000000000" pitchFamily="2" charset="2"/>
              </a:rPr>
              <a:t> </a:t>
            </a:r>
            <a:r>
              <a:rPr lang="hu-HU" dirty="0" smtClean="0">
                <a:latin typeface="Segoe UI Light" panose="020B0502040204020203" pitchFamily="34" charset="0"/>
                <a:cs typeface="Segoe UI Light" panose="020B0502040204020203" pitchFamily="34" charset="0"/>
                <a:sym typeface="Wingdings" panose="05000000000000000000" pitchFamily="2" charset="2"/>
              </a:rPr>
              <a:t>Vizualizálni erőforrások </a:t>
            </a:r>
            <a:r>
              <a:rPr lang="hu-HU" dirty="0" err="1" smtClean="0">
                <a:latin typeface="Segoe UI Light" panose="020B0502040204020203" pitchFamily="34" charset="0"/>
                <a:cs typeface="Segoe UI Light" panose="020B0502040204020203" pitchFamily="34" charset="0"/>
                <a:sym typeface="Wingdings" panose="05000000000000000000" pitchFamily="2" charset="2"/>
              </a:rPr>
              <a:t>logikailag</a:t>
            </a:r>
            <a:r>
              <a:rPr lang="hu-HU" dirty="0" smtClean="0">
                <a:latin typeface="Segoe UI Light" panose="020B0502040204020203" pitchFamily="34" charset="0"/>
                <a:cs typeface="Segoe UI Light" panose="020B0502040204020203" pitchFamily="34" charset="0"/>
                <a:sym typeface="Wingdings" panose="05000000000000000000" pitchFamily="2" charset="2"/>
              </a:rPr>
              <a:t> összetartozó csoportját számlázás és felügyeleti célokból</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61866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u-HU" dirty="0" smtClean="0"/>
              <a:t>Erőforrás centrikus nézet</a:t>
            </a:r>
            <a:endParaRPr lang="en-US" dirty="0"/>
          </a:p>
        </p:txBody>
      </p:sp>
      <p:pic>
        <p:nvPicPr>
          <p:cNvPr id="6" name="Content Placeholder 5"/>
          <p:cNvPicPr>
            <a:picLocks noChangeAspect="1"/>
          </p:cNvPicPr>
          <p:nvPr/>
        </p:nvPicPr>
        <p:blipFill rotWithShape="1">
          <a:blip r:embed="rId2"/>
          <a:srcRect l="2419" r="-2419" b="29821"/>
          <a:stretch/>
        </p:blipFill>
        <p:spPr>
          <a:xfrm>
            <a:off x="2533661" y="1431156"/>
            <a:ext cx="7397822" cy="4491842"/>
          </a:xfrm>
          <a:prstGeom prst="rect">
            <a:avLst/>
          </a:prstGeom>
        </p:spPr>
      </p:pic>
    </p:spTree>
    <p:extLst>
      <p:ext uri="{BB962C8B-B14F-4D97-AF65-F5344CB8AC3E}">
        <p14:creationId xmlns:p14="http://schemas.microsoft.com/office/powerpoint/2010/main" val="25620369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744662"/>
            <a:ext cx="11887200" cy="3619452"/>
          </a:xfrm>
        </p:spPr>
        <p:txBody>
          <a:bodyPr/>
          <a:lstStyle/>
          <a:p>
            <a:pPr>
              <a:buClr>
                <a:schemeClr val="tx1"/>
              </a:buClr>
              <a:buFont typeface="Wingdings" panose="05000000000000000000" pitchFamily="2" charset="2"/>
              <a:buChar char="à"/>
            </a:pPr>
            <a:r>
              <a:rPr lang="hu-HU" sz="3600" dirty="0" smtClean="0">
                <a:gradFill>
                  <a:gsLst>
                    <a:gs pos="1250">
                      <a:schemeClr val="tx1"/>
                    </a:gs>
                    <a:gs pos="100000">
                      <a:schemeClr val="tx1"/>
                    </a:gs>
                  </a:gsLst>
                  <a:lin ang="5400000" scaled="0"/>
                </a:gradFill>
                <a:cs typeface="Segoe UI Light" panose="020B0502040204020203" pitchFamily="34" charset="0"/>
              </a:rPr>
              <a:t>Alkalmazás életciklus konténer</a:t>
            </a:r>
            <a:endParaRPr lang="en-US" sz="3600" dirty="0" smtClean="0">
              <a:gradFill>
                <a:gsLst>
                  <a:gs pos="1250">
                    <a:schemeClr val="tx1"/>
                  </a:gs>
                  <a:gs pos="100000">
                    <a:schemeClr val="tx1"/>
                  </a:gs>
                </a:gsLst>
                <a:lin ang="5400000" scaled="0"/>
              </a:gradFill>
              <a:cs typeface="Segoe UI Light" panose="020B0502040204020203" pitchFamily="34" charset="0"/>
            </a:endParaRPr>
          </a:p>
          <a:p>
            <a:pPr>
              <a:buClr>
                <a:schemeClr val="tx1"/>
              </a:buClr>
              <a:buFont typeface="Wingdings" panose="05000000000000000000" pitchFamily="2" charset="2"/>
              <a:buChar char="à"/>
            </a:pPr>
            <a:endParaRPr lang="en-US" sz="3600" dirty="0">
              <a:gradFill>
                <a:gsLst>
                  <a:gs pos="1250">
                    <a:schemeClr val="tx1"/>
                  </a:gs>
                  <a:gs pos="100000">
                    <a:schemeClr val="tx1"/>
                  </a:gs>
                </a:gsLst>
                <a:lin ang="5400000" scaled="0"/>
              </a:gradFill>
              <a:cs typeface="Segoe UI Light" panose="020B0502040204020203" pitchFamily="34" charset="0"/>
            </a:endParaRPr>
          </a:p>
          <a:p>
            <a:pPr>
              <a:buClr>
                <a:schemeClr val="tx1"/>
              </a:buClr>
              <a:buFont typeface="Wingdings" panose="05000000000000000000" pitchFamily="2" charset="2"/>
              <a:buChar char="à"/>
            </a:pPr>
            <a:r>
              <a:rPr lang="hu-HU" sz="3600" dirty="0" smtClean="0">
                <a:gradFill>
                  <a:gsLst>
                    <a:gs pos="1250">
                      <a:schemeClr val="tx1"/>
                    </a:gs>
                    <a:gs pos="100000">
                      <a:schemeClr val="tx1"/>
                    </a:gs>
                  </a:gsLst>
                  <a:lin ang="5400000" scaled="0"/>
                </a:gradFill>
                <a:cs typeface="Segoe UI Light" panose="020B0502040204020203" pitchFamily="34" charset="0"/>
              </a:rPr>
              <a:t>Deklaratív</a:t>
            </a:r>
            <a:r>
              <a:rPr lang="en-US" sz="3600" dirty="0" smtClean="0">
                <a:gradFill>
                  <a:gsLst>
                    <a:gs pos="1250">
                      <a:schemeClr val="tx1"/>
                    </a:gs>
                    <a:gs pos="100000">
                      <a:schemeClr val="tx1"/>
                    </a:gs>
                  </a:gsLst>
                  <a:lin ang="5400000" scaled="0"/>
                </a:gradFill>
                <a:cs typeface="Segoe UI Light" panose="020B0502040204020203" pitchFamily="34" charset="0"/>
              </a:rPr>
              <a:t> </a:t>
            </a:r>
            <a:r>
              <a:rPr lang="hu-HU" sz="3600" dirty="0" smtClean="0">
                <a:gradFill>
                  <a:gsLst>
                    <a:gs pos="1250">
                      <a:schemeClr val="tx1"/>
                    </a:gs>
                    <a:gs pos="100000">
                      <a:schemeClr val="tx1"/>
                    </a:gs>
                  </a:gsLst>
                  <a:lin ang="5400000" scaled="0"/>
                </a:gradFill>
                <a:cs typeface="Segoe UI Light" panose="020B0502040204020203" pitchFamily="34" charset="0"/>
              </a:rPr>
              <a:t>megoldás kihelyezéshez (</a:t>
            </a:r>
            <a:r>
              <a:rPr lang="hu-HU" sz="3600" dirty="0" err="1" smtClean="0">
                <a:gradFill>
                  <a:gsLst>
                    <a:gs pos="1250">
                      <a:schemeClr val="tx1"/>
                    </a:gs>
                    <a:gs pos="100000">
                      <a:schemeClr val="tx1"/>
                    </a:gs>
                  </a:gsLst>
                  <a:lin ang="5400000" scaled="0"/>
                </a:gradFill>
                <a:cs typeface="Segoe UI Light" panose="020B0502040204020203" pitchFamily="34" charset="0"/>
              </a:rPr>
              <a:t>Deployment</a:t>
            </a:r>
            <a:r>
              <a:rPr lang="hu-HU" sz="3600" dirty="0" smtClean="0">
                <a:gradFill>
                  <a:gsLst>
                    <a:gs pos="1250">
                      <a:schemeClr val="tx1"/>
                    </a:gs>
                    <a:gs pos="100000">
                      <a:schemeClr val="tx1"/>
                    </a:gs>
                  </a:gsLst>
                  <a:lin ang="5400000" scaled="0"/>
                </a:gradFill>
                <a:cs typeface="Segoe UI Light" panose="020B0502040204020203" pitchFamily="34" charset="0"/>
              </a:rPr>
              <a:t>) és konfigurációhoz (</a:t>
            </a:r>
            <a:r>
              <a:rPr lang="hu-HU" sz="3600" dirty="0" err="1" smtClean="0">
                <a:gradFill>
                  <a:gsLst>
                    <a:gs pos="1250">
                      <a:schemeClr val="tx1"/>
                    </a:gs>
                    <a:gs pos="100000">
                      <a:schemeClr val="tx1"/>
                    </a:gs>
                  </a:gsLst>
                  <a:lin ang="5400000" scaled="0"/>
                </a:gradFill>
                <a:cs typeface="Segoe UI Light" panose="020B0502040204020203" pitchFamily="34" charset="0"/>
              </a:rPr>
              <a:t>Configuration</a:t>
            </a:r>
            <a:r>
              <a:rPr lang="hu-HU" sz="3600" dirty="0" smtClean="0">
                <a:gradFill>
                  <a:gsLst>
                    <a:gs pos="1250">
                      <a:schemeClr val="tx1"/>
                    </a:gs>
                    <a:gs pos="100000">
                      <a:schemeClr val="tx1"/>
                    </a:gs>
                  </a:gsLst>
                  <a:lin ang="5400000" scaled="0"/>
                </a:gradFill>
                <a:cs typeface="Segoe UI Light" panose="020B0502040204020203" pitchFamily="34" charset="0"/>
              </a:rPr>
              <a:t>)</a:t>
            </a:r>
            <a:endParaRPr lang="en-US" sz="3600" dirty="0" smtClean="0">
              <a:gradFill>
                <a:gsLst>
                  <a:gs pos="1250">
                    <a:schemeClr val="tx1"/>
                  </a:gs>
                  <a:gs pos="100000">
                    <a:schemeClr val="tx1"/>
                  </a:gs>
                </a:gsLst>
                <a:lin ang="5400000" scaled="0"/>
              </a:gradFill>
              <a:cs typeface="Segoe UI Light" panose="020B0502040204020203" pitchFamily="34" charset="0"/>
            </a:endParaRPr>
          </a:p>
          <a:p>
            <a:pPr>
              <a:buClr>
                <a:schemeClr val="tx1"/>
              </a:buClr>
              <a:buFont typeface="Wingdings" panose="05000000000000000000" pitchFamily="2" charset="2"/>
              <a:buChar char="à"/>
            </a:pPr>
            <a:endParaRPr lang="en-US" sz="3600" dirty="0">
              <a:gradFill>
                <a:gsLst>
                  <a:gs pos="1250">
                    <a:schemeClr val="tx1"/>
                  </a:gs>
                  <a:gs pos="100000">
                    <a:schemeClr val="tx1"/>
                  </a:gs>
                </a:gsLst>
                <a:lin ang="5400000" scaled="0"/>
              </a:gradFill>
              <a:cs typeface="Segoe UI Light" panose="020B0502040204020203" pitchFamily="34" charset="0"/>
            </a:endParaRPr>
          </a:p>
          <a:p>
            <a:pPr>
              <a:buClr>
                <a:schemeClr val="tx1"/>
              </a:buClr>
              <a:buFont typeface="Wingdings" panose="05000000000000000000" pitchFamily="2" charset="2"/>
              <a:buChar char="à"/>
            </a:pPr>
            <a:r>
              <a:rPr lang="hu-HU" sz="3600" dirty="0" smtClean="0">
                <a:gradFill>
                  <a:gsLst>
                    <a:gs pos="1250">
                      <a:schemeClr val="tx1"/>
                    </a:gs>
                    <a:gs pos="100000">
                      <a:schemeClr val="tx1"/>
                    </a:gs>
                  </a:gsLst>
                  <a:lin ang="5400000" scaled="0"/>
                </a:gradFill>
                <a:cs typeface="Segoe UI Light" panose="020B0502040204020203" pitchFamily="34" charset="0"/>
              </a:rPr>
              <a:t>Egységes menedzsment réteg</a:t>
            </a:r>
            <a:endParaRPr lang="en-US" sz="3600" dirty="0">
              <a:gradFill>
                <a:gsLst>
                  <a:gs pos="1250">
                    <a:schemeClr val="tx1"/>
                  </a:gs>
                  <a:gs pos="100000">
                    <a:schemeClr val="tx1"/>
                  </a:gs>
                </a:gsLst>
                <a:lin ang="5400000" scaled="0"/>
              </a:gradFill>
              <a:cs typeface="Segoe UI Light" panose="020B0502040204020203" pitchFamily="34" charset="0"/>
            </a:endParaRPr>
          </a:p>
        </p:txBody>
      </p:sp>
      <p:sp>
        <p:nvSpPr>
          <p:cNvPr id="2" name="Title 1"/>
          <p:cNvSpPr>
            <a:spLocks noGrp="1"/>
          </p:cNvSpPr>
          <p:nvPr>
            <p:ph type="title"/>
          </p:nvPr>
        </p:nvSpPr>
        <p:spPr/>
        <p:txBody>
          <a:bodyPr/>
          <a:lstStyle/>
          <a:p>
            <a:r>
              <a:rPr lang="hu-HU" dirty="0" smtClean="0"/>
              <a:t>Azure </a:t>
            </a:r>
            <a:r>
              <a:rPr lang="hu-HU" dirty="0" err="1" smtClean="0"/>
              <a:t>Resource</a:t>
            </a:r>
            <a:r>
              <a:rPr lang="hu-HU" dirty="0" smtClean="0"/>
              <a:t> Manager</a:t>
            </a:r>
            <a:endParaRPr lang="en-US" dirty="0"/>
          </a:p>
        </p:txBody>
      </p:sp>
    </p:spTree>
    <p:extLst>
      <p:ext uri="{BB962C8B-B14F-4D97-AF65-F5344CB8AC3E}">
        <p14:creationId xmlns:p14="http://schemas.microsoft.com/office/powerpoint/2010/main" val="29651114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Azure Resource Manager </a:t>
            </a:r>
            <a:r>
              <a:rPr lang="hu-HU" dirty="0" smtClean="0"/>
              <a:t>áttekintés</a:t>
            </a:r>
            <a:endParaRPr lang="en-US" dirty="0"/>
          </a:p>
        </p:txBody>
      </p:sp>
      <p:sp>
        <p:nvSpPr>
          <p:cNvPr id="3" name="Content Placeholder 2"/>
          <p:cNvSpPr>
            <a:spLocks noGrp="1"/>
          </p:cNvSpPr>
          <p:nvPr>
            <p:ph sz="quarter" idx="10"/>
          </p:nvPr>
        </p:nvSpPr>
        <p:spPr>
          <a:prstGeom prst="rect">
            <a:avLst/>
          </a:prstGeom>
        </p:spPr>
        <p:txBody>
          <a:bodyPr>
            <a:noAutofit/>
          </a:bodyPr>
          <a:lstStyle/>
          <a:p>
            <a:pPr>
              <a:buFont typeface="Wingdings" panose="05000000000000000000" pitchFamily="2" charset="2"/>
              <a:buChar char="à"/>
            </a:pPr>
            <a:r>
              <a:rPr lang="hu-HU" sz="3200" dirty="0">
                <a:cs typeface="Segoe UI Light" panose="020B0502040204020203" pitchFamily="34" charset="0"/>
              </a:rPr>
              <a:t>Alkalmazás életciklus </a:t>
            </a:r>
            <a:r>
              <a:rPr lang="hu-HU" sz="3200" dirty="0" smtClean="0">
                <a:cs typeface="Segoe UI Light" panose="020B0502040204020203" pitchFamily="34" charset="0"/>
              </a:rPr>
              <a:t>konténer</a:t>
            </a:r>
            <a:endParaRPr lang="en-US" sz="3200" dirty="0">
              <a:cs typeface="Segoe UI Light" panose="020B0502040204020203" pitchFamily="34" charset="0"/>
            </a:endParaRPr>
          </a:p>
          <a:p>
            <a:pPr>
              <a:buFont typeface="Wingdings" panose="05000000000000000000" pitchFamily="2" charset="2"/>
              <a:buChar char="à"/>
            </a:pPr>
            <a:r>
              <a:rPr lang="hu-HU" sz="3200" dirty="0">
                <a:cs typeface="Segoe UI Light" panose="020B0502040204020203" pitchFamily="34" charset="0"/>
              </a:rPr>
              <a:t>Deklaratív</a:t>
            </a:r>
            <a:r>
              <a:rPr lang="en-US" sz="3200" dirty="0">
                <a:cs typeface="Segoe UI Light" panose="020B0502040204020203" pitchFamily="34" charset="0"/>
              </a:rPr>
              <a:t> </a:t>
            </a:r>
            <a:r>
              <a:rPr lang="hu-HU" sz="3200" dirty="0">
                <a:cs typeface="Segoe UI Light" panose="020B0502040204020203" pitchFamily="34" charset="0"/>
              </a:rPr>
              <a:t>megoldás kihelyezéshez (</a:t>
            </a:r>
            <a:r>
              <a:rPr lang="hu-HU" sz="3200" dirty="0" err="1">
                <a:cs typeface="Segoe UI Light" panose="020B0502040204020203" pitchFamily="34" charset="0"/>
              </a:rPr>
              <a:t>Deployment</a:t>
            </a:r>
            <a:r>
              <a:rPr lang="hu-HU" sz="3200" dirty="0">
                <a:cs typeface="Segoe UI Light" panose="020B0502040204020203" pitchFamily="34" charset="0"/>
              </a:rPr>
              <a:t>) és konfigurációhoz (</a:t>
            </a:r>
            <a:r>
              <a:rPr lang="hu-HU" sz="3200" dirty="0" err="1">
                <a:cs typeface="Segoe UI Light" panose="020B0502040204020203" pitchFamily="34" charset="0"/>
              </a:rPr>
              <a:t>Configuration</a:t>
            </a:r>
            <a:r>
              <a:rPr lang="hu-HU" sz="3200" dirty="0" smtClean="0">
                <a:cs typeface="Segoe UI Light" panose="020B0502040204020203" pitchFamily="34" charset="0"/>
              </a:rPr>
              <a:t>)</a:t>
            </a:r>
            <a:endParaRPr lang="en-US" sz="3200" dirty="0">
              <a:cs typeface="Segoe UI Light" panose="020B0502040204020203" pitchFamily="34" charset="0"/>
            </a:endParaRPr>
          </a:p>
          <a:p>
            <a:pPr>
              <a:buFont typeface="Wingdings" panose="05000000000000000000" pitchFamily="2" charset="2"/>
              <a:buChar char="à"/>
            </a:pPr>
            <a:r>
              <a:rPr lang="hu-HU" sz="3200" dirty="0">
                <a:cs typeface="Segoe UI Light" panose="020B0502040204020203" pitchFamily="34" charset="0"/>
              </a:rPr>
              <a:t>Egységes menedzsment réteg</a:t>
            </a:r>
            <a:endParaRPr lang="en-US" sz="3200" dirty="0">
              <a:cs typeface="Segoe UI Light" panose="020B0502040204020203" pitchFamily="34" charset="0"/>
            </a:endParaRPr>
          </a:p>
          <a:p>
            <a:r>
              <a:rPr lang="hu-HU" sz="3264" dirty="0" smtClean="0"/>
              <a:t>Az erőforrások közvetlenül erőforráscsoportban vannak létrehozva</a:t>
            </a:r>
            <a:endParaRPr lang="en-US" sz="3264" dirty="0"/>
          </a:p>
          <a:p>
            <a:pPr lvl="1"/>
            <a:r>
              <a:rPr lang="en-US" sz="2448" dirty="0"/>
              <a:t>ARM Template (JSON)</a:t>
            </a:r>
          </a:p>
          <a:p>
            <a:pPr lvl="1"/>
            <a:r>
              <a:rPr lang="en-US" sz="2448" dirty="0"/>
              <a:t>PowerShell</a:t>
            </a:r>
          </a:p>
          <a:p>
            <a:pPr lvl="1"/>
            <a:r>
              <a:rPr lang="en-US" sz="2448" dirty="0"/>
              <a:t>Azure </a:t>
            </a:r>
            <a:r>
              <a:rPr lang="en-US" sz="2448" dirty="0" smtClean="0"/>
              <a:t>CLI</a:t>
            </a:r>
            <a:endParaRPr lang="en-US" sz="2448" dirty="0"/>
          </a:p>
          <a:p>
            <a:pPr lvl="1"/>
            <a:r>
              <a:rPr lang="en-US" sz="2448" dirty="0" smtClean="0"/>
              <a:t>Port</a:t>
            </a:r>
            <a:r>
              <a:rPr lang="hu-HU" sz="2448" dirty="0" smtClean="0"/>
              <a:t>ál élmény</a:t>
            </a:r>
            <a:endParaRPr lang="en-US" sz="2448" dirty="0"/>
          </a:p>
          <a:p>
            <a:pPr marL="0" indent="0">
              <a:buNone/>
            </a:pPr>
            <a:endParaRPr lang="en-US" sz="3264" dirty="0"/>
          </a:p>
          <a:p>
            <a:endParaRPr lang="en-US" sz="3264" dirty="0"/>
          </a:p>
          <a:p>
            <a:pPr marL="342764" lvl="1" indent="0">
              <a:buNone/>
            </a:pPr>
            <a:endParaRPr lang="en-US" altLang="zh-CN" sz="2448" baseline="30000" dirty="0"/>
          </a:p>
        </p:txBody>
      </p:sp>
      <p:sp>
        <p:nvSpPr>
          <p:cNvPr id="8" name="TextBox 7"/>
          <p:cNvSpPr txBox="1"/>
          <p:nvPr/>
        </p:nvSpPr>
        <p:spPr>
          <a:xfrm>
            <a:off x="610909" y="6380761"/>
            <a:ext cx="1864392" cy="382308"/>
          </a:xfrm>
          <a:prstGeom prst="rect">
            <a:avLst/>
          </a:prstGeom>
          <a:noFill/>
        </p:spPr>
        <p:txBody>
          <a:bodyPr wrap="none" rtlCol="0">
            <a:spAutoFit/>
          </a:bodyPr>
          <a:lstStyle/>
          <a:p>
            <a:r>
              <a:rPr lang="en-US" sz="1836" dirty="0">
                <a:solidFill>
                  <a:schemeClr val="bg1"/>
                </a:solidFill>
              </a:rPr>
              <a:t>Microsoft Azure</a:t>
            </a:r>
          </a:p>
        </p:txBody>
      </p:sp>
    </p:spTree>
    <p:extLst>
      <p:ext uri="{BB962C8B-B14F-4D97-AF65-F5344CB8AC3E}">
        <p14:creationId xmlns:p14="http://schemas.microsoft.com/office/powerpoint/2010/main" val="4062389661"/>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092881"/>
          </a:xfrm>
        </p:spPr>
        <p:txBody>
          <a:bodyPr/>
          <a:lstStyle/>
          <a:p>
            <a:r>
              <a:rPr lang="en-US" dirty="0" smtClean="0"/>
              <a:t>resource groups</a:t>
            </a:r>
          </a:p>
          <a:p>
            <a:r>
              <a:rPr lang="en-US" dirty="0" smtClean="0"/>
              <a:t>tags</a:t>
            </a:r>
            <a:endParaRPr lang="en-US" dirty="0"/>
          </a:p>
          <a:p>
            <a:endParaRPr lang="en-US" dirty="0"/>
          </a:p>
        </p:txBody>
      </p:sp>
      <p:sp>
        <p:nvSpPr>
          <p:cNvPr id="2" name="Title 1"/>
          <p:cNvSpPr>
            <a:spLocks noGrp="1"/>
          </p:cNvSpPr>
          <p:nvPr>
            <p:ph type="title"/>
          </p:nvPr>
        </p:nvSpPr>
        <p:spPr/>
        <p:txBody>
          <a:bodyPr/>
          <a:lstStyle/>
          <a:p>
            <a:r>
              <a:rPr lang="hu-HU" dirty="0" smtClean="0"/>
              <a:t>Csoportosítás és szervezés</a:t>
            </a:r>
            <a:endParaRPr lang="en-US" dirty="0"/>
          </a:p>
        </p:txBody>
      </p:sp>
    </p:spTree>
    <p:extLst>
      <p:ext uri="{BB962C8B-B14F-4D97-AF65-F5344CB8AC3E}">
        <p14:creationId xmlns:p14="http://schemas.microsoft.com/office/powerpoint/2010/main" val="43975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Azure Resource Groups</a:t>
            </a:r>
            <a:endParaRPr lang="en-US" dirty="0"/>
          </a:p>
        </p:txBody>
      </p:sp>
      <p:sp>
        <p:nvSpPr>
          <p:cNvPr id="3" name="Content Placeholder 2"/>
          <p:cNvSpPr>
            <a:spLocks noGrp="1"/>
          </p:cNvSpPr>
          <p:nvPr>
            <p:ph sz="quarter" idx="10"/>
          </p:nvPr>
        </p:nvSpPr>
        <p:spPr>
          <a:prstGeom prst="rect">
            <a:avLst/>
          </a:prstGeom>
        </p:spPr>
        <p:txBody>
          <a:bodyPr>
            <a:noAutofit/>
          </a:bodyPr>
          <a:lstStyle/>
          <a:p>
            <a:r>
              <a:rPr lang="hu-HU" sz="3264" dirty="0" smtClean="0"/>
              <a:t>Konténer több erőforráshoz</a:t>
            </a:r>
            <a:endParaRPr lang="en-US" sz="3264" dirty="0"/>
          </a:p>
          <a:p>
            <a:r>
              <a:rPr lang="hu-HU" sz="3264" dirty="0" smtClean="0"/>
              <a:t>Minden erőforrás kötelezően és kizárólag egy csoportban létezik</a:t>
            </a:r>
            <a:endParaRPr lang="en-US" sz="3264" dirty="0"/>
          </a:p>
          <a:p>
            <a:r>
              <a:rPr lang="hu-HU" sz="3264" dirty="0" smtClean="0"/>
              <a:t>Menedzsment egység</a:t>
            </a:r>
            <a:endParaRPr lang="en-US" sz="3264" dirty="0"/>
          </a:p>
          <a:p>
            <a:pPr lvl="1"/>
            <a:r>
              <a:rPr lang="hu-HU" sz="3264" dirty="0" smtClean="0"/>
              <a:t>Életciklus</a:t>
            </a:r>
            <a:endParaRPr lang="en-US" sz="3264" dirty="0"/>
          </a:p>
          <a:p>
            <a:pPr lvl="1"/>
            <a:r>
              <a:rPr lang="hu-HU" sz="3264" dirty="0" smtClean="0"/>
              <a:t>Azonosság</a:t>
            </a:r>
            <a:endParaRPr lang="en-US" sz="3264" dirty="0"/>
          </a:p>
          <a:p>
            <a:pPr lvl="1"/>
            <a:r>
              <a:rPr lang="hu-HU" sz="3264" dirty="0" smtClean="0"/>
              <a:t>Csoportosítás</a:t>
            </a:r>
            <a:endParaRPr lang="en-US" sz="3264" dirty="0"/>
          </a:p>
          <a:p>
            <a:pPr lvl="1"/>
            <a:endParaRPr lang="en-US" sz="3264" dirty="0"/>
          </a:p>
          <a:p>
            <a:endParaRPr lang="en-US" sz="3264" dirty="0"/>
          </a:p>
          <a:p>
            <a:pPr marL="342764" lvl="1" indent="0">
              <a:buNone/>
            </a:pPr>
            <a:endParaRPr lang="en-US" altLang="zh-CN" sz="2448" baseline="30000" dirty="0"/>
          </a:p>
        </p:txBody>
      </p:sp>
      <p:sp>
        <p:nvSpPr>
          <p:cNvPr id="8" name="TextBox 7"/>
          <p:cNvSpPr txBox="1"/>
          <p:nvPr/>
        </p:nvSpPr>
        <p:spPr>
          <a:xfrm>
            <a:off x="610909" y="6380761"/>
            <a:ext cx="1864392" cy="382308"/>
          </a:xfrm>
          <a:prstGeom prst="rect">
            <a:avLst/>
          </a:prstGeom>
          <a:noFill/>
        </p:spPr>
        <p:txBody>
          <a:bodyPr wrap="none" rtlCol="0">
            <a:spAutoFit/>
          </a:bodyPr>
          <a:lstStyle/>
          <a:p>
            <a:r>
              <a:rPr lang="en-US" sz="1836" dirty="0">
                <a:solidFill>
                  <a:schemeClr val="bg1"/>
                </a:solidFill>
              </a:rPr>
              <a:t>Microsoft Azure</a:t>
            </a:r>
          </a:p>
        </p:txBody>
      </p:sp>
      <p:pic>
        <p:nvPicPr>
          <p:cNvPr id="5" name="Picture 4"/>
          <p:cNvPicPr>
            <a:picLocks noChangeAspect="1"/>
          </p:cNvPicPr>
          <p:nvPr/>
        </p:nvPicPr>
        <p:blipFill>
          <a:blip r:embed="rId2"/>
          <a:stretch>
            <a:fillRect/>
          </a:stretch>
        </p:blipFill>
        <p:spPr>
          <a:xfrm>
            <a:off x="5154937" y="3066789"/>
            <a:ext cx="6288700" cy="3390889"/>
          </a:xfrm>
          <a:prstGeom prst="rect">
            <a:avLst/>
          </a:prstGeom>
        </p:spPr>
      </p:pic>
    </p:spTree>
    <p:extLst>
      <p:ext uri="{BB962C8B-B14F-4D97-AF65-F5344CB8AC3E}">
        <p14:creationId xmlns:p14="http://schemas.microsoft.com/office/powerpoint/2010/main" val="3637788513"/>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Master">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Microsoft_Ignite_2015_Breakout_Template</Template>
  <TotalTime>0</TotalTime>
  <Words>668</Words>
  <Application>Microsoft Office PowerPoint</Application>
  <PresentationFormat>Egyéni</PresentationFormat>
  <Paragraphs>151</Paragraphs>
  <Slides>18</Slides>
  <Notes>4</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18</vt:i4>
      </vt:variant>
    </vt:vector>
  </HeadingPairs>
  <TitlesOfParts>
    <vt:vector size="27" baseType="lpstr">
      <vt:lpstr>Arial</vt:lpstr>
      <vt:lpstr>Consolas</vt:lpstr>
      <vt:lpstr>Segoe Pro Display Light</vt:lpstr>
      <vt:lpstr>Segoe Pro Display Semibold</vt:lpstr>
      <vt:lpstr>Segoe UI</vt:lpstr>
      <vt:lpstr>Segoe UI Light</vt:lpstr>
      <vt:lpstr>Segoe UI Semibold</vt:lpstr>
      <vt:lpstr>Wingdings</vt:lpstr>
      <vt:lpstr>Master</vt:lpstr>
      <vt:lpstr>ARM áttekintés – mire, miért és hogyan?  Érsek Attila @ersekattila</vt:lpstr>
      <vt:lpstr>Microsoft Cloud Platform Journey</vt:lpstr>
      <vt:lpstr>PowerPoint-bemutató</vt:lpstr>
      <vt:lpstr>Kihívások jelenleg</vt:lpstr>
      <vt:lpstr>Erőforrás centrikus nézet</vt:lpstr>
      <vt:lpstr>Azure Resource Manager</vt:lpstr>
      <vt:lpstr>Azure Resource Manager áttekintés</vt:lpstr>
      <vt:lpstr>Csoportosítás és szervezés</vt:lpstr>
      <vt:lpstr>Azure Resource Groups</vt:lpstr>
      <vt:lpstr>Resource Tags</vt:lpstr>
      <vt:lpstr>Azure Resource Manager Templates</vt:lpstr>
      <vt:lpstr>imperatív  vagy deklaratív</vt:lpstr>
      <vt:lpstr>A megismételhetőség ereje</vt:lpstr>
      <vt:lpstr>PowerPoint-bemutató</vt:lpstr>
      <vt:lpstr>Felügyelet az Azure Resource Manager -el</vt:lpstr>
      <vt:lpstr>Role Based Access Control</vt:lpstr>
      <vt:lpstr>Audit Logs</vt:lpstr>
      <vt:lpstr>Resource Locks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2015-06-17T12:12:09Z</dcterms:created>
  <dcterms:modified xsi:type="dcterms:W3CDTF">2015-10-27T16:15:36Z</dcterms:modified>
</cp:coreProperties>
</file>