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7" r:id="rId7"/>
    <p:sldId id="273" r:id="rId8"/>
    <p:sldId id="274" r:id="rId9"/>
    <p:sldId id="262" r:id="rId10"/>
    <p:sldId id="261" r:id="rId11"/>
    <p:sldId id="263" r:id="rId12"/>
    <p:sldId id="264" r:id="rId13"/>
    <p:sldId id="265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4EE3"/>
    <a:srgbClr val="5B9BD5"/>
    <a:srgbClr val="EB2578"/>
    <a:srgbClr val="27C97B"/>
    <a:srgbClr val="323A4E"/>
    <a:srgbClr val="053A4E"/>
    <a:srgbClr val="203A4E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AEB06-AD3D-9C4A-9569-FE0E6706BC92}" type="datetimeFigureOut">
              <a:rPr lang="en-US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0AFB6-9AE1-354A-9FDF-E59192C5556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0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8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4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6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3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D210C-9A70-C04A-8B56-8B93A6065091}" type="datetimeFigureOut">
              <a:rPr lang="en-US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0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3.wdp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4.wdp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1047750"/>
            <a:ext cx="27241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10,000 foot 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23457" y="1524853"/>
            <a:ext cx="10058400" cy="3156204"/>
          </a:xfrm>
          <a:prstGeom prst="roundRect">
            <a:avLst/>
          </a:prstGeom>
          <a:solidFill>
            <a:srgbClr val="994EE3">
              <a:alpha val="25098"/>
            </a:srgbClr>
          </a:solidFill>
          <a:ln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994EE3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User Space</a:t>
            </a:r>
            <a:endParaRPr lang="en-US" sz="1600" dirty="0">
              <a:solidFill>
                <a:srgbClr val="994EE3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62975" y="2154294"/>
            <a:ext cx="2245741" cy="1648204"/>
            <a:chOff x="6833342" y="2030403"/>
            <a:chExt cx="2245741" cy="1648204"/>
          </a:xfrm>
        </p:grpSpPr>
        <p:sp>
          <p:nvSpPr>
            <p:cNvPr id="3" name="Rounded Rectangle 2"/>
            <p:cNvSpPr/>
            <p:nvPr/>
          </p:nvSpPr>
          <p:spPr>
            <a:xfrm>
              <a:off x="6833342" y="2030405"/>
              <a:ext cx="1593908" cy="474963"/>
            </a:xfrm>
            <a:prstGeom prst="roundRect">
              <a:avLst/>
            </a:prstGeom>
            <a:solidFill>
              <a:srgbClr val="27C97B">
                <a:alpha val="25098"/>
              </a:srgbClr>
            </a:solidFill>
            <a:ln>
              <a:solidFill>
                <a:srgbClr val="27C9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27C97B"/>
                  </a:solidFill>
                </a:rPr>
                <a:t>process</a:t>
              </a:r>
              <a:endParaRPr lang="en-US" sz="1600" dirty="0">
                <a:solidFill>
                  <a:srgbClr val="27C97B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33342" y="2601812"/>
              <a:ext cx="1593908" cy="474963"/>
            </a:xfrm>
            <a:prstGeom prst="roundRect">
              <a:avLst/>
            </a:prstGeom>
            <a:solidFill>
              <a:srgbClr val="27C97B">
                <a:alpha val="25098"/>
              </a:srgbClr>
            </a:solidFill>
            <a:ln>
              <a:solidFill>
                <a:srgbClr val="27C9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27C97B"/>
                  </a:solidFill>
                </a:rPr>
                <a:t>process</a:t>
              </a:r>
              <a:endParaRPr lang="en-US" sz="1600" dirty="0">
                <a:solidFill>
                  <a:srgbClr val="27C97B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33342" y="3203644"/>
              <a:ext cx="1593908" cy="474963"/>
            </a:xfrm>
            <a:prstGeom prst="roundRect">
              <a:avLst/>
            </a:prstGeom>
            <a:solidFill>
              <a:srgbClr val="27C97B">
                <a:alpha val="25098"/>
              </a:srgbClr>
            </a:solidFill>
            <a:ln>
              <a:solidFill>
                <a:srgbClr val="27C9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27C97B"/>
                  </a:solidFill>
                </a:rPr>
                <a:t>process</a:t>
              </a:r>
              <a:endParaRPr lang="en-US" sz="1600" dirty="0">
                <a:solidFill>
                  <a:srgbClr val="27C97B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 rot="16200000">
              <a:off x="8017500" y="2617023"/>
              <a:ext cx="1648203" cy="474963"/>
            </a:xfrm>
            <a:prstGeom prst="roundRect">
              <a:avLst/>
            </a:prstGeom>
            <a:solidFill>
              <a:srgbClr val="EB2578">
                <a:alpha val="25098"/>
              </a:srgbClr>
            </a:solidFill>
            <a:ln>
              <a:solidFill>
                <a:srgbClr val="EB25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EB2578"/>
                  </a:solidFill>
                </a:rPr>
                <a:t>service</a:t>
              </a:r>
              <a:endParaRPr lang="en-US" sz="1600" dirty="0">
                <a:solidFill>
                  <a:srgbClr val="EB2578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25541" y="2154295"/>
            <a:ext cx="2245741" cy="1648204"/>
            <a:chOff x="3896882" y="1912957"/>
            <a:chExt cx="2245741" cy="1648204"/>
          </a:xfrm>
        </p:grpSpPr>
        <p:sp>
          <p:nvSpPr>
            <p:cNvPr id="11" name="Rounded Rectangle 10"/>
            <p:cNvSpPr/>
            <p:nvPr/>
          </p:nvSpPr>
          <p:spPr>
            <a:xfrm>
              <a:off x="3896882" y="2484366"/>
              <a:ext cx="1593908" cy="474963"/>
            </a:xfrm>
            <a:prstGeom prst="roundRect">
              <a:avLst/>
            </a:prstGeom>
            <a:solidFill>
              <a:srgbClr val="27C97B">
                <a:alpha val="25098"/>
              </a:srgbClr>
            </a:solidFill>
            <a:ln>
              <a:solidFill>
                <a:srgbClr val="27C9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27C97B"/>
                  </a:solidFill>
                </a:rPr>
                <a:t>process</a:t>
              </a:r>
              <a:endParaRPr lang="en-US" sz="1600" dirty="0">
                <a:solidFill>
                  <a:srgbClr val="27C97B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896882" y="3086198"/>
              <a:ext cx="1593908" cy="474963"/>
            </a:xfrm>
            <a:prstGeom prst="roundRect">
              <a:avLst/>
            </a:prstGeom>
            <a:solidFill>
              <a:srgbClr val="27C97B">
                <a:alpha val="25098"/>
              </a:srgbClr>
            </a:solidFill>
            <a:ln>
              <a:solidFill>
                <a:srgbClr val="27C9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27C97B"/>
                  </a:solidFill>
                </a:rPr>
                <a:t>process</a:t>
              </a:r>
              <a:endParaRPr lang="en-US" sz="1600" dirty="0">
                <a:solidFill>
                  <a:srgbClr val="27C97B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 rot="16200000">
              <a:off x="5081040" y="2499577"/>
              <a:ext cx="1648203" cy="474963"/>
            </a:xfrm>
            <a:prstGeom prst="roundRect">
              <a:avLst/>
            </a:prstGeom>
            <a:solidFill>
              <a:srgbClr val="EB2578">
                <a:alpha val="25098"/>
              </a:srgbClr>
            </a:solidFill>
            <a:ln>
              <a:solidFill>
                <a:srgbClr val="EB25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EB2578"/>
                  </a:solidFill>
                </a:rPr>
                <a:t>service</a:t>
              </a:r>
              <a:endParaRPr lang="en-US" sz="1600" dirty="0">
                <a:solidFill>
                  <a:srgbClr val="EB2578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100409" y="2154293"/>
            <a:ext cx="2245741" cy="1648204"/>
            <a:chOff x="7915851" y="1912956"/>
            <a:chExt cx="2245741" cy="1648204"/>
          </a:xfrm>
        </p:grpSpPr>
        <p:sp>
          <p:nvSpPr>
            <p:cNvPr id="18" name="Rounded Rectangle 17"/>
            <p:cNvSpPr/>
            <p:nvPr/>
          </p:nvSpPr>
          <p:spPr>
            <a:xfrm>
              <a:off x="7915851" y="3086197"/>
              <a:ext cx="1593908" cy="474963"/>
            </a:xfrm>
            <a:prstGeom prst="roundRect">
              <a:avLst/>
            </a:prstGeom>
            <a:solidFill>
              <a:srgbClr val="27C97B">
                <a:alpha val="25098"/>
              </a:srgbClr>
            </a:solidFill>
            <a:ln>
              <a:solidFill>
                <a:srgbClr val="27C9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27C97B"/>
                  </a:solidFill>
                </a:rPr>
                <a:t>process</a:t>
              </a:r>
              <a:endParaRPr lang="en-US" sz="1600" dirty="0">
                <a:solidFill>
                  <a:srgbClr val="27C97B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9100009" y="2499576"/>
              <a:ext cx="1648203" cy="474963"/>
            </a:xfrm>
            <a:prstGeom prst="roundRect">
              <a:avLst/>
            </a:prstGeom>
            <a:solidFill>
              <a:srgbClr val="EB2578">
                <a:alpha val="25098"/>
              </a:srgbClr>
            </a:solidFill>
            <a:ln>
              <a:solidFill>
                <a:srgbClr val="EB25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EB2578"/>
                  </a:solidFill>
                </a:rPr>
                <a:t>service</a:t>
              </a:r>
              <a:endParaRPr lang="en-US" sz="1600" dirty="0">
                <a:solidFill>
                  <a:srgbClr val="EB2578"/>
                </a:solidFill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1662106" y="4080562"/>
            <a:ext cx="8684043" cy="370256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System Components</a:t>
            </a:r>
            <a:endParaRPr lang="en-US" sz="1600" dirty="0">
              <a:solidFill>
                <a:srgbClr val="5B9BD5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23457" y="4940701"/>
            <a:ext cx="10058400" cy="1585934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Kernel Space</a:t>
            </a:r>
            <a:endParaRPr lang="en-US" sz="1600" dirty="0">
              <a:solidFill>
                <a:srgbClr val="5B9BD5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590062" y="5401515"/>
            <a:ext cx="2043592" cy="378050"/>
          </a:xfrm>
          <a:prstGeom prst="roundRect">
            <a:avLst/>
          </a:prstGeom>
          <a:solidFill>
            <a:srgbClr val="994EE3">
              <a:alpha val="25098"/>
            </a:srgbClr>
          </a:solidFill>
          <a:ln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994EE3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Mesos</a:t>
            </a:r>
            <a:r>
              <a:rPr lang="en-US" sz="1600" dirty="0" smtClean="0">
                <a:solidFill>
                  <a:srgbClr val="994EE3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Agent</a:t>
            </a:r>
            <a:endParaRPr lang="en-US" sz="1600" dirty="0">
              <a:solidFill>
                <a:srgbClr val="994EE3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53673" y="5401515"/>
            <a:ext cx="2043592" cy="378050"/>
          </a:xfrm>
          <a:prstGeom prst="roundRect">
            <a:avLst/>
          </a:prstGeom>
          <a:solidFill>
            <a:srgbClr val="994EE3">
              <a:alpha val="25098"/>
            </a:srgbClr>
          </a:solidFill>
          <a:ln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994EE3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Mesos</a:t>
            </a:r>
            <a:r>
              <a:rPr lang="en-US" sz="1600" dirty="0" smtClean="0">
                <a:solidFill>
                  <a:srgbClr val="994EE3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Agent</a:t>
            </a:r>
            <a:endParaRPr lang="en-US" sz="1600" dirty="0">
              <a:solidFill>
                <a:srgbClr val="994EE3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17284" y="5401515"/>
            <a:ext cx="2043592" cy="378050"/>
          </a:xfrm>
          <a:prstGeom prst="roundRect">
            <a:avLst/>
          </a:prstGeom>
          <a:solidFill>
            <a:srgbClr val="994EE3">
              <a:alpha val="25098"/>
            </a:srgbClr>
          </a:solidFill>
          <a:ln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994EE3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Mesos</a:t>
            </a:r>
            <a:r>
              <a:rPr lang="en-US" sz="1600" dirty="0" smtClean="0">
                <a:solidFill>
                  <a:srgbClr val="994EE3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Agent</a:t>
            </a:r>
            <a:endParaRPr lang="en-US" sz="1600" dirty="0">
              <a:solidFill>
                <a:srgbClr val="994EE3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380895" y="5401515"/>
            <a:ext cx="2043592" cy="378050"/>
          </a:xfrm>
          <a:prstGeom prst="roundRect">
            <a:avLst/>
          </a:prstGeom>
          <a:solidFill>
            <a:srgbClr val="994EE3">
              <a:alpha val="25098"/>
            </a:srgbClr>
          </a:solidFill>
          <a:ln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994EE3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Mesos</a:t>
            </a:r>
            <a:r>
              <a:rPr lang="en-US" sz="1600" dirty="0" smtClean="0">
                <a:solidFill>
                  <a:srgbClr val="994EE3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Agent</a:t>
            </a:r>
            <a:endParaRPr lang="en-US" sz="1600" dirty="0">
              <a:solidFill>
                <a:srgbClr val="994EE3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90062" y="5943335"/>
            <a:ext cx="2043592" cy="378050"/>
          </a:xfrm>
          <a:prstGeom prst="roundRect">
            <a:avLst/>
          </a:prstGeom>
          <a:solidFill>
            <a:srgbClr val="994EE3"/>
          </a:solidFill>
          <a:ln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Mesos</a:t>
            </a:r>
            <a:r>
              <a:rPr lang="en-US" sz="1600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Master</a:t>
            </a:r>
            <a:endParaRPr lang="en-US" sz="1600" dirty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53673" y="5964075"/>
            <a:ext cx="2043592" cy="378050"/>
          </a:xfrm>
          <a:prstGeom prst="roundRect">
            <a:avLst/>
          </a:prstGeom>
          <a:solidFill>
            <a:srgbClr val="994EE3"/>
          </a:solidFill>
          <a:ln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Mesos</a:t>
            </a:r>
            <a:r>
              <a:rPr lang="en-US" sz="1600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Master</a:t>
            </a:r>
            <a:endParaRPr lang="en-US" sz="1600" dirty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17284" y="5972472"/>
            <a:ext cx="2043592" cy="378050"/>
          </a:xfrm>
          <a:prstGeom prst="roundRect">
            <a:avLst/>
          </a:prstGeom>
          <a:solidFill>
            <a:srgbClr val="994EE3"/>
          </a:solidFill>
          <a:ln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Mesos</a:t>
            </a:r>
            <a:r>
              <a:rPr lang="en-US" sz="1600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Master</a:t>
            </a:r>
            <a:endParaRPr lang="en-US" sz="1600" dirty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7" y="236599"/>
            <a:ext cx="4373468" cy="158902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180515" y="3022675"/>
            <a:ext cx="1475376" cy="717941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Mesos</a:t>
            </a:r>
            <a:r>
              <a:rPr lang="en-US" sz="1600" dirty="0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Master</a:t>
            </a:r>
            <a:endParaRPr lang="en-US" sz="1600" dirty="0">
              <a:solidFill>
                <a:srgbClr val="5B9BD5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56875" y="3022675"/>
            <a:ext cx="1475376" cy="717941"/>
          </a:xfrm>
          <a:prstGeom prst="roundRect">
            <a:avLst/>
          </a:prstGeom>
          <a:noFill/>
          <a:ln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Standby Master</a:t>
            </a:r>
            <a:endParaRPr lang="en-US" sz="1600" dirty="0">
              <a:solidFill>
                <a:srgbClr val="5B9BD5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33235" y="3022674"/>
            <a:ext cx="1475376" cy="7179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Standby Master</a:t>
            </a:r>
            <a:endParaRPr lang="en-US" sz="1600" dirty="0">
              <a:solidFill>
                <a:srgbClr val="5B9BD5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80515" y="4165675"/>
            <a:ext cx="1475376" cy="2330375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Mesos</a:t>
            </a:r>
            <a:r>
              <a:rPr lang="en-US" sz="1600" dirty="0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Agent</a:t>
            </a:r>
            <a:endParaRPr lang="en-US" sz="1600" dirty="0">
              <a:solidFill>
                <a:srgbClr val="5B9BD5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56875" y="4165674"/>
            <a:ext cx="1475376" cy="2330375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Mesos</a:t>
            </a:r>
            <a:r>
              <a:rPr lang="en-US" sz="1600" dirty="0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Agent</a:t>
            </a:r>
            <a:endParaRPr lang="en-US" sz="1600" dirty="0">
              <a:solidFill>
                <a:srgbClr val="5B9BD5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33235" y="4165673"/>
            <a:ext cx="3067990" cy="2330375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Mesos</a:t>
            </a:r>
            <a:r>
              <a:rPr lang="en-US" sz="1600" dirty="0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Agent</a:t>
            </a:r>
            <a:endParaRPr lang="en-US" sz="1600" dirty="0">
              <a:solidFill>
                <a:srgbClr val="5B9BD5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62259" y="1646928"/>
            <a:ext cx="529241" cy="482466"/>
          </a:xfrm>
          <a:prstGeom prst="roundRect">
            <a:avLst/>
          </a:prstGeom>
          <a:solidFill>
            <a:srgbClr val="27C97B">
              <a:alpha val="25098"/>
            </a:srgbClr>
          </a:solidFill>
          <a:ln>
            <a:solidFill>
              <a:srgbClr val="27C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27C97B"/>
                </a:solidFill>
              </a:rPr>
              <a:t>zk</a:t>
            </a:r>
            <a:endParaRPr lang="en-US" sz="1600" dirty="0">
              <a:solidFill>
                <a:srgbClr val="27C97B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471884" y="1164462"/>
            <a:ext cx="529241" cy="482466"/>
          </a:xfrm>
          <a:prstGeom prst="roundRect">
            <a:avLst/>
          </a:prstGeom>
          <a:solidFill>
            <a:srgbClr val="27C97B">
              <a:alpha val="25098"/>
            </a:srgbClr>
          </a:solidFill>
          <a:ln>
            <a:solidFill>
              <a:srgbClr val="27C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27C97B"/>
                </a:solidFill>
              </a:rPr>
              <a:t>zk</a:t>
            </a:r>
            <a:endParaRPr lang="en-US" sz="1600" dirty="0">
              <a:solidFill>
                <a:srgbClr val="27C97B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557609" y="2008811"/>
            <a:ext cx="529241" cy="482466"/>
          </a:xfrm>
          <a:prstGeom prst="roundRect">
            <a:avLst/>
          </a:prstGeom>
          <a:solidFill>
            <a:srgbClr val="27C97B">
              <a:alpha val="25098"/>
            </a:srgbClr>
          </a:solidFill>
          <a:ln>
            <a:solidFill>
              <a:srgbClr val="27C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27C97B"/>
                </a:solidFill>
              </a:rPr>
              <a:t>zk</a:t>
            </a:r>
            <a:endParaRPr lang="en-US" sz="1600" dirty="0">
              <a:solidFill>
                <a:srgbClr val="27C97B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13740" y="1906247"/>
            <a:ext cx="1475376" cy="691369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Hadoop scheduler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19187" y="1906247"/>
            <a:ext cx="1475376" cy="691369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Marathon scheduler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89136" y="4886324"/>
            <a:ext cx="1258135" cy="1476375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Hadoop executor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65495" y="4886324"/>
            <a:ext cx="1258135" cy="1476375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Marathon executor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21198" y="4886322"/>
            <a:ext cx="1258135" cy="1476375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Hadoop executor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67295" y="4886322"/>
            <a:ext cx="1258135" cy="1476375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Marathon executor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14725" y="5624509"/>
            <a:ext cx="809625" cy="43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91946" y="5691184"/>
            <a:ext cx="809625" cy="43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task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2474" y="5679277"/>
            <a:ext cx="809625" cy="43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29695" y="5745952"/>
            <a:ext cx="809625" cy="43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task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5452" y="5745952"/>
            <a:ext cx="809625" cy="43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task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591549" y="5745952"/>
            <a:ext cx="809625" cy="43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task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cxnSp>
        <p:nvCxnSpPr>
          <p:cNvPr id="27" name="Straight Arrow Connector 26"/>
          <p:cNvCxnSpPr>
            <a:stCxn id="3" idx="2"/>
            <a:endCxn id="4" idx="0"/>
          </p:cNvCxnSpPr>
          <p:nvPr/>
        </p:nvCxnSpPr>
        <p:spPr>
          <a:xfrm>
            <a:off x="3051428" y="2597616"/>
            <a:ext cx="866775" cy="425059"/>
          </a:xfrm>
          <a:prstGeom prst="straightConnector1">
            <a:avLst/>
          </a:prstGeom>
          <a:ln w="38100">
            <a:solidFill>
              <a:srgbClr val="27C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4" idx="0"/>
          </p:cNvCxnSpPr>
          <p:nvPr/>
        </p:nvCxnSpPr>
        <p:spPr>
          <a:xfrm flipH="1">
            <a:off x="3918203" y="2597616"/>
            <a:ext cx="1038672" cy="425059"/>
          </a:xfrm>
          <a:prstGeom prst="straightConnector1">
            <a:avLst/>
          </a:prstGeom>
          <a:ln w="38100">
            <a:solidFill>
              <a:srgbClr val="27C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8" idx="0"/>
          </p:cNvCxnSpPr>
          <p:nvPr/>
        </p:nvCxnSpPr>
        <p:spPr>
          <a:xfrm>
            <a:off x="3918203" y="3740616"/>
            <a:ext cx="0" cy="425059"/>
          </a:xfrm>
          <a:prstGeom prst="straightConnector1">
            <a:avLst/>
          </a:prstGeom>
          <a:ln w="38100">
            <a:solidFill>
              <a:srgbClr val="27C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2"/>
            <a:endCxn id="9" idx="0"/>
          </p:cNvCxnSpPr>
          <p:nvPr/>
        </p:nvCxnSpPr>
        <p:spPr>
          <a:xfrm>
            <a:off x="3918203" y="3740616"/>
            <a:ext cx="1776360" cy="425058"/>
          </a:xfrm>
          <a:prstGeom prst="straightConnector1">
            <a:avLst/>
          </a:prstGeom>
          <a:ln w="38100">
            <a:solidFill>
              <a:srgbClr val="27C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2"/>
            <a:endCxn id="11" idx="0"/>
          </p:cNvCxnSpPr>
          <p:nvPr/>
        </p:nvCxnSpPr>
        <p:spPr>
          <a:xfrm>
            <a:off x="3918203" y="3740616"/>
            <a:ext cx="4349027" cy="425057"/>
          </a:xfrm>
          <a:prstGeom prst="straightConnector1">
            <a:avLst/>
          </a:prstGeom>
          <a:ln w="38100">
            <a:solidFill>
              <a:srgbClr val="27C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5" idx="0"/>
          </p:cNvCxnSpPr>
          <p:nvPr/>
        </p:nvCxnSpPr>
        <p:spPr>
          <a:xfrm flipH="1">
            <a:off x="5694563" y="2129394"/>
            <a:ext cx="2232317" cy="893281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2"/>
            <a:endCxn id="7" idx="0"/>
          </p:cNvCxnSpPr>
          <p:nvPr/>
        </p:nvCxnSpPr>
        <p:spPr>
          <a:xfrm flipH="1">
            <a:off x="7470923" y="2129394"/>
            <a:ext cx="455957" cy="893280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2"/>
          </p:cNvCxnSpPr>
          <p:nvPr/>
        </p:nvCxnSpPr>
        <p:spPr>
          <a:xfrm flipH="1">
            <a:off x="4324350" y="2129394"/>
            <a:ext cx="3602530" cy="893280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1"/>
            <a:endCxn id="12" idx="0"/>
          </p:cNvCxnSpPr>
          <p:nvPr/>
        </p:nvCxnSpPr>
        <p:spPr>
          <a:xfrm flipH="1">
            <a:off x="7926880" y="1405695"/>
            <a:ext cx="545004" cy="241233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2"/>
            <a:endCxn id="14" idx="0"/>
          </p:cNvCxnSpPr>
          <p:nvPr/>
        </p:nvCxnSpPr>
        <p:spPr>
          <a:xfrm>
            <a:off x="8736505" y="1646928"/>
            <a:ext cx="85725" cy="361883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1"/>
            <a:endCxn id="12" idx="2"/>
          </p:cNvCxnSpPr>
          <p:nvPr/>
        </p:nvCxnSpPr>
        <p:spPr>
          <a:xfrm flipH="1" flipV="1">
            <a:off x="7926880" y="2129394"/>
            <a:ext cx="630729" cy="120650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471" y="1109567"/>
            <a:ext cx="971925" cy="13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7" y="236599"/>
            <a:ext cx="4373468" cy="158902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13740" y="1906247"/>
            <a:ext cx="2207926" cy="954399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Framework 1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92562" y="1906247"/>
            <a:ext cx="2207926" cy="954399"/>
          </a:xfrm>
          <a:prstGeom prst="round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Framework 2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45940" y="3810725"/>
            <a:ext cx="2810311" cy="717941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Mesos</a:t>
            </a:r>
            <a:r>
              <a:rPr lang="en-US" sz="1600" dirty="0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Master</a:t>
            </a:r>
            <a:endParaRPr lang="en-US" sz="1600" dirty="0">
              <a:solidFill>
                <a:srgbClr val="5B9BD5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4945" y="2323750"/>
            <a:ext cx="822121" cy="2265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Job 1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7066" y="2323749"/>
            <a:ext cx="822121" cy="2265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Job 2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74945" y="2550252"/>
            <a:ext cx="1644242" cy="2265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FW Scheduler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70545" y="2323749"/>
            <a:ext cx="822121" cy="22650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Job 1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92666" y="2323748"/>
            <a:ext cx="822121" cy="22650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Job 2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70545" y="2550251"/>
            <a:ext cx="1644242" cy="22650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FW Scheduler</a:t>
            </a:r>
            <a:endParaRPr lang="en-US" sz="16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58704" y="5514057"/>
            <a:ext cx="2523999" cy="1015068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Mesos</a:t>
            </a:r>
            <a:r>
              <a:rPr lang="en-US" sz="1600" dirty="0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Agent</a:t>
            </a:r>
            <a:endParaRPr lang="en-US" sz="1600" dirty="0">
              <a:solidFill>
                <a:srgbClr val="5B9BD5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287051" y="5958627"/>
            <a:ext cx="1644242" cy="453008"/>
            <a:chOff x="2287051" y="5958627"/>
            <a:chExt cx="1644242" cy="453008"/>
          </a:xfrm>
        </p:grpSpPr>
        <p:sp>
          <p:nvSpPr>
            <p:cNvPr id="17" name="Rectangle 16"/>
            <p:cNvSpPr/>
            <p:nvPr/>
          </p:nvSpPr>
          <p:spPr>
            <a:xfrm>
              <a:off x="2287051" y="6185132"/>
              <a:ext cx="822121" cy="22650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Task</a:t>
              </a:r>
              <a:endParaRPr lang="en-US" sz="16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09172" y="6185131"/>
              <a:ext cx="822121" cy="22650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Task</a:t>
              </a:r>
              <a:endParaRPr lang="en-US" sz="16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87051" y="5958627"/>
              <a:ext cx="1644242" cy="22650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Executor</a:t>
              </a:r>
              <a:endParaRPr lang="en-US" sz="16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5564833" y="5516019"/>
            <a:ext cx="2723490" cy="10150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Mesos</a:t>
            </a:r>
            <a:r>
              <a:rPr lang="en-US" sz="1600" dirty="0" smtClean="0">
                <a:solidFill>
                  <a:srgbClr val="5B9BD5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Agent</a:t>
            </a:r>
            <a:endParaRPr lang="en-US" sz="1600" dirty="0">
              <a:solidFill>
                <a:srgbClr val="5B9BD5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cxnSp>
        <p:nvCxnSpPr>
          <p:cNvPr id="32" name="Straight Arrow Connector 31"/>
          <p:cNvCxnSpPr>
            <a:stCxn id="16" idx="0"/>
          </p:cNvCxnSpPr>
          <p:nvPr/>
        </p:nvCxnSpPr>
        <p:spPr>
          <a:xfrm flipV="1">
            <a:off x="3120704" y="4528666"/>
            <a:ext cx="1251806" cy="985391"/>
          </a:xfrm>
          <a:prstGeom prst="straightConnector1">
            <a:avLst/>
          </a:prstGeom>
          <a:ln w="38100">
            <a:solidFill>
              <a:srgbClr val="27C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566686" y="4820257"/>
            <a:ext cx="2364607" cy="394282"/>
            <a:chOff x="1997667" y="4697835"/>
            <a:chExt cx="2364607" cy="394282"/>
          </a:xfrm>
        </p:grpSpPr>
        <p:sp>
          <p:nvSpPr>
            <p:cNvPr id="21" name="Rounded Rectangle 20"/>
            <p:cNvSpPr/>
            <p:nvPr/>
          </p:nvSpPr>
          <p:spPr>
            <a:xfrm>
              <a:off x="1997667" y="4726550"/>
              <a:ext cx="2084120" cy="33482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&lt;s1, 4cpu, 4gb … &gt;</a:t>
              </a: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42825" y="4697835"/>
              <a:ext cx="419449" cy="3942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1</a:t>
              </a: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endParaRPr>
            </a:p>
          </p:txBody>
        </p:sp>
      </p:grpSp>
      <p:cxnSp>
        <p:nvCxnSpPr>
          <p:cNvPr id="37" name="Straight Arrow Connector 36"/>
          <p:cNvCxnSpPr>
            <a:endCxn id="5" idx="2"/>
          </p:cNvCxnSpPr>
          <p:nvPr/>
        </p:nvCxnSpPr>
        <p:spPr>
          <a:xfrm flipH="1" flipV="1">
            <a:off x="3417703" y="2860646"/>
            <a:ext cx="932301" cy="950079"/>
          </a:xfrm>
          <a:prstGeom prst="straightConnector1">
            <a:avLst/>
          </a:prstGeom>
          <a:ln w="38100">
            <a:solidFill>
              <a:srgbClr val="27C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744409" y="3120017"/>
            <a:ext cx="2364607" cy="394282"/>
            <a:chOff x="2437545" y="3134675"/>
            <a:chExt cx="2364607" cy="394282"/>
          </a:xfrm>
        </p:grpSpPr>
        <p:sp>
          <p:nvSpPr>
            <p:cNvPr id="22" name="Rounded Rectangle 21"/>
            <p:cNvSpPr/>
            <p:nvPr/>
          </p:nvSpPr>
          <p:spPr>
            <a:xfrm>
              <a:off x="2437545" y="3163390"/>
              <a:ext cx="2084120" cy="33482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&lt;s1, 4cpu, 4gb … &gt;</a:t>
              </a: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382703" y="3134675"/>
              <a:ext cx="419449" cy="3942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2</a:t>
              </a: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endParaRPr>
            </a:p>
          </p:txBody>
        </p:sp>
      </p:grpSp>
      <p:cxnSp>
        <p:nvCxnSpPr>
          <p:cNvPr id="41" name="Straight Arrow Connector 40"/>
          <p:cNvCxnSpPr>
            <a:endCxn id="7" idx="0"/>
          </p:cNvCxnSpPr>
          <p:nvPr/>
        </p:nvCxnSpPr>
        <p:spPr>
          <a:xfrm>
            <a:off x="4130210" y="2857243"/>
            <a:ext cx="920886" cy="953482"/>
          </a:xfrm>
          <a:prstGeom prst="straightConnector1">
            <a:avLst/>
          </a:prstGeom>
          <a:ln w="38100">
            <a:solidFill>
              <a:srgbClr val="27C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442688" y="3040341"/>
            <a:ext cx="3161219" cy="566029"/>
            <a:chOff x="5051096" y="3038119"/>
            <a:chExt cx="3161219" cy="615093"/>
          </a:xfrm>
        </p:grpSpPr>
        <p:sp>
          <p:nvSpPr>
            <p:cNvPr id="24" name="Rounded Rectangle 23"/>
            <p:cNvSpPr/>
            <p:nvPr/>
          </p:nvSpPr>
          <p:spPr>
            <a:xfrm>
              <a:off x="5282305" y="3038119"/>
              <a:ext cx="2930010" cy="61509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&lt;task1, s1, 2cpu, 1gb … &gt;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&lt;</a:t>
              </a:r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task2, s1, 1cpu</a:t>
              </a: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, </a:t>
              </a:r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2gb </a:t>
              </a: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… </a:t>
              </a:r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&gt;</a:t>
              </a: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051096" y="3134675"/>
              <a:ext cx="419449" cy="3942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3</a:t>
              </a: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H="1">
            <a:off x="3689568" y="4528666"/>
            <a:ext cx="1267307" cy="985391"/>
          </a:xfrm>
          <a:prstGeom prst="straightConnector1">
            <a:avLst/>
          </a:prstGeom>
          <a:ln w="38100">
            <a:solidFill>
              <a:srgbClr val="27C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39269" y="4733022"/>
            <a:ext cx="3161219" cy="602376"/>
            <a:chOff x="5051096" y="3038119"/>
            <a:chExt cx="3161219" cy="615093"/>
          </a:xfrm>
        </p:grpSpPr>
        <p:sp>
          <p:nvSpPr>
            <p:cNvPr id="30" name="Rounded Rectangle 29"/>
            <p:cNvSpPr/>
            <p:nvPr/>
          </p:nvSpPr>
          <p:spPr>
            <a:xfrm>
              <a:off x="5282305" y="3038119"/>
              <a:ext cx="2930010" cy="61509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&lt;fw1, task1, 2cpu, 1gb … &gt;</a:t>
              </a:r>
            </a:p>
            <a:p>
              <a:pPr algn="ctr"/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&lt;fw1, task2, 1cpu</a:t>
              </a: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, </a:t>
              </a:r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2gb </a:t>
              </a: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… </a:t>
              </a:r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&gt;</a:t>
              </a: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051096" y="3134675"/>
              <a:ext cx="419449" cy="39428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4</a:t>
              </a: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7" y="0"/>
            <a:ext cx="2147513" cy="21475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15" b="89503" l="0" r="322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221" b="-10774"/>
          <a:stretch/>
        </p:blipFill>
        <p:spPr>
          <a:xfrm>
            <a:off x="526153" y="2927564"/>
            <a:ext cx="1798404" cy="190976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755" y="3010398"/>
            <a:ext cx="1052310" cy="1052310"/>
          </a:xfrm>
          <a:prstGeom prst="rect">
            <a:avLst/>
          </a:prstGeom>
        </p:spPr>
      </p:pic>
      <p:sp>
        <p:nvSpPr>
          <p:cNvPr id="15" name="Arrow: Right 14"/>
          <p:cNvSpPr/>
          <p:nvPr/>
        </p:nvSpPr>
        <p:spPr>
          <a:xfrm>
            <a:off x="2547406" y="3190660"/>
            <a:ext cx="1295130" cy="691786"/>
          </a:xfrm>
          <a:prstGeom prst="rightArrow">
            <a:avLst/>
          </a:prstGeom>
          <a:solidFill>
            <a:srgbClr val="27C97B"/>
          </a:solidFill>
          <a:ln>
            <a:solidFill>
              <a:srgbClr val="27C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/>
          <p:cNvSpPr/>
          <p:nvPr/>
        </p:nvSpPr>
        <p:spPr>
          <a:xfrm>
            <a:off x="5315973" y="3243172"/>
            <a:ext cx="1295130" cy="691786"/>
          </a:xfrm>
          <a:prstGeom prst="rightArrow">
            <a:avLst/>
          </a:prstGeom>
          <a:solidFill>
            <a:srgbClr val="27C97B"/>
          </a:solidFill>
          <a:ln>
            <a:solidFill>
              <a:srgbClr val="27C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>
            <a:off x="8708921" y="3243174"/>
            <a:ext cx="1295130" cy="691786"/>
          </a:xfrm>
          <a:prstGeom prst="rightArrow">
            <a:avLst/>
          </a:prstGeom>
          <a:solidFill>
            <a:srgbClr val="27C97B"/>
          </a:solidFill>
          <a:ln>
            <a:solidFill>
              <a:srgbClr val="27C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67744" b="-1954"/>
          <a:stretch/>
        </p:blipFill>
        <p:spPr>
          <a:xfrm>
            <a:off x="10293834" y="2843690"/>
            <a:ext cx="1298091" cy="1490751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74" y="2515310"/>
            <a:ext cx="2147513" cy="21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7" y="0"/>
            <a:ext cx="2147513" cy="2147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5" t="31389" r="30313" b="25555"/>
          <a:stretch/>
        </p:blipFill>
        <p:spPr>
          <a:xfrm>
            <a:off x="2534739" y="1073756"/>
            <a:ext cx="6619726" cy="51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Demo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109" y="1293037"/>
            <a:ext cx="3560755" cy="84271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27" y="2741850"/>
            <a:ext cx="1876820" cy="1876820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62" y="2739504"/>
            <a:ext cx="1798851" cy="1798851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868" y="2739504"/>
            <a:ext cx="1798850" cy="1798850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54" y="5142109"/>
            <a:ext cx="1528765" cy="1019176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03" y="5142109"/>
            <a:ext cx="1528765" cy="1019176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910" y="5155959"/>
            <a:ext cx="1528765" cy="101917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2"/>
            <a:endCxn id="6" idx="0"/>
          </p:cNvCxnSpPr>
          <p:nvPr/>
        </p:nvCxnSpPr>
        <p:spPr>
          <a:xfrm flipH="1">
            <a:off x="3680637" y="2135749"/>
            <a:ext cx="2173850" cy="606101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5854487" y="2135749"/>
            <a:ext cx="1" cy="603755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9" idx="0"/>
          </p:cNvCxnSpPr>
          <p:nvPr/>
        </p:nvCxnSpPr>
        <p:spPr>
          <a:xfrm>
            <a:off x="5854487" y="2135749"/>
            <a:ext cx="2098806" cy="603755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680637" y="4433167"/>
            <a:ext cx="2173851" cy="603754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854486" y="4433167"/>
            <a:ext cx="2" cy="603754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54488" y="4433167"/>
            <a:ext cx="2098805" cy="617604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80637" y="4513482"/>
            <a:ext cx="0" cy="523439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680637" y="4513482"/>
            <a:ext cx="2173849" cy="523439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80637" y="4513482"/>
            <a:ext cx="4272656" cy="537289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953293" y="4433166"/>
            <a:ext cx="0" cy="617605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854486" y="4433166"/>
            <a:ext cx="2098807" cy="603755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680637" y="4433166"/>
            <a:ext cx="4272656" cy="603755"/>
          </a:xfrm>
          <a:prstGeom prst="straightConnector1">
            <a:avLst/>
          </a:prstGeom>
          <a:ln w="28575">
            <a:solidFill>
              <a:srgbClr val="994EE3">
                <a:alpha val="50000"/>
              </a:srgb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9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2124074"/>
            <a:ext cx="1619250" cy="2686050"/>
          </a:xfrm>
          <a:prstGeom prst="rect">
            <a:avLst/>
          </a:prstGeom>
          <a:effectLst>
            <a:glow rad="1727200">
              <a:schemeClr val="accent4">
                <a:satMod val="175000"/>
                <a:alpha val="26000"/>
              </a:schemeClr>
            </a:glow>
            <a:reflection blurRad="139700" stA="50000" endA="300" endPos="55500" dist="177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25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0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Who am I?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4" r="8999" b="1168"/>
          <a:stretch/>
        </p:blipFill>
        <p:spPr>
          <a:xfrm rot="21118746">
            <a:off x="972424" y="1565566"/>
            <a:ext cx="4051883" cy="2880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sx="103000" sy="103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rgbClr val="27C97B"/>
              </a:buClr>
            </a:pPr>
            <a:r>
              <a:rPr lang="en-US" dirty="0" err="1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Oreszt</a:t>
            </a:r>
            <a:r>
              <a:rPr lang="hu-HU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é</a:t>
            </a:r>
            <a:r>
              <a:rPr lang="en-US" dirty="0" err="1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sz</a:t>
            </a:r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Margaritisz</a:t>
            </a:r>
          </a:p>
          <a:p>
            <a:pPr>
              <a:buClr>
                <a:srgbClr val="27C97B"/>
              </a:buClr>
            </a:pPr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Lead Software </a:t>
            </a:r>
            <a:r>
              <a:rPr lang="en-US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Engineer</a:t>
            </a:r>
            <a:endParaRPr lang="en-US" dirty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>
              <a:buClr>
                <a:srgbClr val="27C97B"/>
              </a:buClr>
            </a:pPr>
            <a:endParaRPr lang="en-US" dirty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>
              <a:buClr>
                <a:srgbClr val="27C97B"/>
              </a:buClr>
            </a:pPr>
            <a:endParaRPr lang="en-US" dirty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7" y="5123146"/>
            <a:ext cx="4292252" cy="1609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3" t="30139" r="26251" b="30000"/>
          <a:stretch/>
        </p:blipFill>
        <p:spPr>
          <a:xfrm>
            <a:off x="5710237" y="3005865"/>
            <a:ext cx="6105526" cy="38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What is DC/OS?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27C97B"/>
              </a:buClr>
            </a:pPr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Operating system for your datacenter</a:t>
            </a:r>
          </a:p>
          <a:p>
            <a:pPr>
              <a:buClr>
                <a:srgbClr val="27C97B"/>
              </a:buClr>
            </a:pPr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Unified API for distributed &amp; cloud computing</a:t>
            </a:r>
          </a:p>
          <a:p>
            <a:pPr>
              <a:buClr>
                <a:srgbClr val="27C97B"/>
              </a:buClr>
            </a:pPr>
            <a:endParaRPr lang="en-US" dirty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>
              <a:buClr>
                <a:srgbClr val="27C97B"/>
              </a:buClr>
            </a:pPr>
            <a:endParaRPr lang="en-US" dirty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>
              <a:buClr>
                <a:srgbClr val="27C97B"/>
              </a:buClr>
              <a:buNone/>
            </a:pPr>
            <a:endParaRPr lang="en-US" dirty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Key </a:t>
            </a:r>
            <a:r>
              <a:rPr lang="en-US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Features</a:t>
            </a:r>
            <a:endParaRPr lang="en-US" dirty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1" t="16084" r="25991" b="19255"/>
          <a:stretch/>
        </p:blipFill>
        <p:spPr>
          <a:xfrm>
            <a:off x="4459459" y="86971"/>
            <a:ext cx="7329268" cy="64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Why DC/OS?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Clr>
                <a:srgbClr val="27C97B"/>
              </a:buClr>
            </a:pPr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Distributed computing is hard and error-prone</a:t>
            </a:r>
          </a:p>
          <a:p>
            <a:pPr>
              <a:buClr>
                <a:srgbClr val="27C97B"/>
              </a:buClr>
            </a:pPr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Impossible to maintain by humans</a:t>
            </a:r>
          </a:p>
          <a:p>
            <a:pPr>
              <a:buClr>
                <a:srgbClr val="27C97B"/>
              </a:buClr>
            </a:pPr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Custom solutions are expensive</a:t>
            </a:r>
          </a:p>
          <a:p>
            <a:pPr>
              <a:buClr>
                <a:srgbClr val="27C97B"/>
              </a:buClr>
            </a:pPr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Cloud </a:t>
            </a:r>
            <a:r>
              <a:rPr lang="en-US" dirty="0" err="1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agnosticity</a:t>
            </a:r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is </a:t>
            </a:r>
            <a:r>
              <a:rPr lang="en-US" u="sng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very</a:t>
            </a:r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hard</a:t>
            </a:r>
          </a:p>
        </p:txBody>
      </p:sp>
    </p:spTree>
    <p:extLst>
      <p:ext uri="{BB962C8B-B14F-4D97-AF65-F5344CB8AC3E}">
        <p14:creationId xmlns:p14="http://schemas.microsoft.com/office/powerpoint/2010/main" val="21608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Why DC/OS?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62909" y="1690688"/>
            <a:ext cx="7212833" cy="1108363"/>
          </a:xfrm>
          <a:prstGeom prst="roundRect">
            <a:avLst/>
          </a:prstGeom>
          <a:noFill/>
          <a:ln w="34925"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62909" y="3016251"/>
            <a:ext cx="7245542" cy="1108363"/>
          </a:xfrm>
          <a:prstGeom prst="roundRect">
            <a:avLst/>
          </a:prstGeom>
          <a:noFill/>
          <a:ln w="34925"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62910" y="4341814"/>
            <a:ext cx="7245542" cy="1108363"/>
          </a:xfrm>
          <a:prstGeom prst="roundRect">
            <a:avLst/>
          </a:prstGeom>
          <a:noFill/>
          <a:ln w="34925"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62910" y="3016251"/>
            <a:ext cx="7245542" cy="1108363"/>
          </a:xfrm>
          <a:prstGeom prst="roundRect">
            <a:avLst/>
          </a:prstGeom>
          <a:noFill/>
          <a:ln w="34925"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26" y="3200790"/>
            <a:ext cx="985708" cy="7392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4" y="3293738"/>
            <a:ext cx="914402" cy="6096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40" y="1907888"/>
            <a:ext cx="914402" cy="6096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510" y="3110565"/>
            <a:ext cx="919732" cy="9197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510" y="1745031"/>
            <a:ext cx="919732" cy="9197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30" y="1778208"/>
            <a:ext cx="985708" cy="7392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55" y="4546718"/>
            <a:ext cx="928939" cy="6985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65" y="4486051"/>
            <a:ext cx="759221" cy="759221"/>
          </a:xfrm>
          <a:prstGeom prst="rect">
            <a:avLst/>
          </a:prstGeom>
        </p:spPr>
      </p:pic>
      <p:pic>
        <p:nvPicPr>
          <p:cNvPr id="20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96" y="4329251"/>
            <a:ext cx="1133487" cy="11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Why DC/OS?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62909" y="1690688"/>
            <a:ext cx="7212833" cy="1108363"/>
          </a:xfrm>
          <a:prstGeom prst="roundRect">
            <a:avLst/>
          </a:prstGeom>
          <a:noFill/>
          <a:ln w="34925"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62909" y="3016251"/>
            <a:ext cx="7245542" cy="1108363"/>
          </a:xfrm>
          <a:prstGeom prst="roundRect">
            <a:avLst/>
          </a:prstGeom>
          <a:noFill/>
          <a:ln w="34925"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62910" y="4341814"/>
            <a:ext cx="7245542" cy="1108363"/>
          </a:xfrm>
          <a:prstGeom prst="roundRect">
            <a:avLst/>
          </a:prstGeom>
          <a:noFill/>
          <a:ln w="34925"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10" y="4439286"/>
            <a:ext cx="985708" cy="73928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262910" y="3016251"/>
            <a:ext cx="7245542" cy="1108363"/>
          </a:xfrm>
          <a:prstGeom prst="roundRect">
            <a:avLst/>
          </a:prstGeom>
          <a:noFill/>
          <a:ln w="34925"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89" y="1812253"/>
            <a:ext cx="985708" cy="739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55" y="3174564"/>
            <a:ext cx="985708" cy="739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510" y="4591194"/>
            <a:ext cx="914402" cy="6096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22" y="1941933"/>
            <a:ext cx="914402" cy="6096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05" y="1812253"/>
            <a:ext cx="985708" cy="7392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8" y="3084339"/>
            <a:ext cx="919732" cy="9197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479" y="1722027"/>
            <a:ext cx="919732" cy="9197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53" y="4349061"/>
            <a:ext cx="919732" cy="9197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654" y="3190821"/>
            <a:ext cx="759221" cy="75922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98" y="1858982"/>
            <a:ext cx="759221" cy="7592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26" y="4516383"/>
            <a:ext cx="759221" cy="7592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6997" y="3092437"/>
            <a:ext cx="964000" cy="964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02057" y="3092437"/>
            <a:ext cx="964000" cy="964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6895" y="1764733"/>
            <a:ext cx="964000" cy="964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243" y="4516383"/>
            <a:ext cx="928939" cy="6985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85" y="3221154"/>
            <a:ext cx="928939" cy="6985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450" y="1868840"/>
            <a:ext cx="928939" cy="698554"/>
          </a:xfrm>
          <a:prstGeom prst="rect">
            <a:avLst/>
          </a:prstGeom>
        </p:spPr>
      </p:pic>
      <p:pic>
        <p:nvPicPr>
          <p:cNvPr id="28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82" y="4329249"/>
            <a:ext cx="1133487" cy="1133487"/>
          </a:xfrm>
          <a:prstGeom prst="rect">
            <a:avLst/>
          </a:prstGeom>
        </p:spPr>
      </p:pic>
      <p:pic>
        <p:nvPicPr>
          <p:cNvPr id="29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964" y="3003687"/>
            <a:ext cx="1133487" cy="11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Why DC/OS?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62909" y="1690688"/>
            <a:ext cx="7212833" cy="1108363"/>
          </a:xfrm>
          <a:prstGeom prst="roundRect">
            <a:avLst/>
          </a:prstGeom>
          <a:noFill/>
          <a:ln w="34925"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62909" y="3016251"/>
            <a:ext cx="7245542" cy="1108363"/>
          </a:xfrm>
          <a:prstGeom prst="roundRect">
            <a:avLst/>
          </a:prstGeom>
          <a:noFill/>
          <a:ln w="34925"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62910" y="4341814"/>
            <a:ext cx="7245542" cy="1108363"/>
          </a:xfrm>
          <a:prstGeom prst="roundRect">
            <a:avLst/>
          </a:prstGeom>
          <a:noFill/>
          <a:ln w="34925"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62910" y="3016251"/>
            <a:ext cx="7245542" cy="1108363"/>
          </a:xfrm>
          <a:prstGeom prst="roundRect">
            <a:avLst/>
          </a:prstGeom>
          <a:solidFill>
            <a:srgbClr val="C00000">
              <a:alpha val="39000"/>
            </a:srgbClr>
          </a:solidFill>
          <a:ln w="34925">
            <a:solidFill>
              <a:srgbClr val="C00000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89" y="1812253"/>
            <a:ext cx="985708" cy="739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510" y="4591194"/>
            <a:ext cx="914402" cy="6096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22" y="1941933"/>
            <a:ext cx="914402" cy="6096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8" y="3084339"/>
            <a:ext cx="919732" cy="919732"/>
          </a:xfrm>
          <a:prstGeom prst="rect">
            <a:avLst/>
          </a:prstGeom>
          <a:noFill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98" y="1858982"/>
            <a:ext cx="759221" cy="7592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26" y="4516383"/>
            <a:ext cx="759221" cy="7592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02975" y="4413993"/>
            <a:ext cx="964000" cy="964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98" y="1778726"/>
            <a:ext cx="919732" cy="919732"/>
          </a:xfrm>
          <a:prstGeom prst="rect">
            <a:avLst/>
          </a:prstGeom>
        </p:spPr>
      </p:pic>
      <p:sp>
        <p:nvSpPr>
          <p:cNvPr id="30" name="Arc 29"/>
          <p:cNvSpPr/>
          <p:nvPr/>
        </p:nvSpPr>
        <p:spPr>
          <a:xfrm>
            <a:off x="3582764" y="3761405"/>
            <a:ext cx="1302212" cy="1514199"/>
          </a:xfrm>
          <a:prstGeom prst="arc">
            <a:avLst>
              <a:gd name="adj1" fmla="val 16117901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38975" y="3128432"/>
            <a:ext cx="964000" cy="964000"/>
          </a:xfrm>
          <a:prstGeom prst="rect">
            <a:avLst/>
          </a:prstGeom>
        </p:spPr>
      </p:pic>
      <p:sp>
        <p:nvSpPr>
          <p:cNvPr id="31" name="Arc 30"/>
          <p:cNvSpPr/>
          <p:nvPr/>
        </p:nvSpPr>
        <p:spPr>
          <a:xfrm flipV="1">
            <a:off x="591127" y="1616364"/>
            <a:ext cx="5264729" cy="1791854"/>
          </a:xfrm>
          <a:prstGeom prst="arc">
            <a:avLst>
              <a:gd name="adj1" fmla="val 16401587"/>
              <a:gd name="adj2" fmla="val 72623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10,000 foot 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00" y="1735753"/>
            <a:ext cx="928939" cy="698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36" y="2781949"/>
            <a:ext cx="734778" cy="734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64" y="5073020"/>
            <a:ext cx="1026253" cy="102625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793572" y="2260306"/>
            <a:ext cx="2139759" cy="1006478"/>
          </a:xfrm>
          <a:prstGeom prst="straightConnector1">
            <a:avLst/>
          </a:prstGeom>
          <a:ln w="38100">
            <a:solidFill>
              <a:srgbClr val="27C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77220" y="3278105"/>
            <a:ext cx="2077441" cy="218968"/>
          </a:xfrm>
          <a:prstGeom prst="straightConnector1">
            <a:avLst/>
          </a:prstGeom>
          <a:ln w="38100">
            <a:solidFill>
              <a:srgbClr val="27C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81544" y="3698409"/>
            <a:ext cx="2073117" cy="626734"/>
          </a:xfrm>
          <a:prstGeom prst="straightConnector1">
            <a:avLst/>
          </a:prstGeom>
          <a:ln w="38100">
            <a:solidFill>
              <a:srgbClr val="27C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861295" y="3902054"/>
            <a:ext cx="2111194" cy="1541613"/>
          </a:xfrm>
          <a:prstGeom prst="straightConnector1">
            <a:avLst/>
          </a:prstGeom>
          <a:ln w="38100">
            <a:solidFill>
              <a:srgbClr val="27C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042633" y="1584383"/>
            <a:ext cx="1654903" cy="4434834"/>
          </a:xfrm>
          <a:prstGeom prst="roundRect">
            <a:avLst/>
          </a:prstGeom>
          <a:solidFill>
            <a:srgbClr val="994EE3">
              <a:alpha val="25098"/>
            </a:srgbClr>
          </a:solidFill>
          <a:ln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484" y="1786418"/>
            <a:ext cx="1219200" cy="1219200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5112619" y="3154219"/>
            <a:ext cx="1502503" cy="523523"/>
          </a:xfrm>
          <a:prstGeom prst="roundRect">
            <a:avLst/>
          </a:prstGeom>
          <a:solidFill>
            <a:srgbClr val="994EE3">
              <a:alpha val="25098"/>
            </a:srgbClr>
          </a:solidFill>
          <a:ln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Networking</a:t>
            </a:r>
            <a:endParaRPr lang="en-US" sz="12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12619" y="3829140"/>
            <a:ext cx="1502503" cy="523523"/>
          </a:xfrm>
          <a:prstGeom prst="roundRect">
            <a:avLst/>
          </a:prstGeom>
          <a:solidFill>
            <a:srgbClr val="994EE3">
              <a:alpha val="25098"/>
            </a:srgbClr>
          </a:solidFill>
          <a:ln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Orchestration</a:t>
            </a:r>
            <a:endParaRPr lang="en-US" sz="12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12619" y="4505523"/>
            <a:ext cx="1502503" cy="523523"/>
          </a:xfrm>
          <a:prstGeom prst="roundRect">
            <a:avLst/>
          </a:prstGeom>
          <a:solidFill>
            <a:srgbClr val="994EE3">
              <a:alpha val="25098"/>
            </a:srgbClr>
          </a:solidFill>
          <a:ln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Monitoring</a:t>
            </a:r>
            <a:endParaRPr lang="en-US" sz="12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124889" y="5181906"/>
            <a:ext cx="1502503" cy="523523"/>
          </a:xfrm>
          <a:prstGeom prst="roundRect">
            <a:avLst/>
          </a:prstGeom>
          <a:solidFill>
            <a:srgbClr val="994EE3">
              <a:alpha val="25098"/>
            </a:srgbClr>
          </a:solidFill>
          <a:ln>
            <a:solidFill>
              <a:srgbClr val="994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Service Registry</a:t>
            </a:r>
            <a:endParaRPr lang="en-US" sz="12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593154" y="1584383"/>
            <a:ext cx="1613490" cy="4434834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8669354" y="2134256"/>
            <a:ext cx="1461090" cy="523523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AWS</a:t>
            </a:r>
            <a:endParaRPr lang="en-US" sz="1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669354" y="3113844"/>
            <a:ext cx="1461090" cy="523523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Azure</a:t>
            </a:r>
            <a:endParaRPr lang="en-US" sz="1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669354" y="4093432"/>
            <a:ext cx="1461090" cy="523523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Google Cloud</a:t>
            </a:r>
            <a:endParaRPr lang="en-US" sz="1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669354" y="5073020"/>
            <a:ext cx="1461090" cy="523523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Bare Metal</a:t>
            </a:r>
            <a:endParaRPr lang="en-US" sz="1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807741" y="2365877"/>
            <a:ext cx="1656028" cy="1244600"/>
          </a:xfrm>
          <a:prstGeom prst="straightConnector1">
            <a:avLst/>
          </a:prstGeom>
          <a:ln w="38100">
            <a:solidFill>
              <a:srgbClr val="27C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826921" y="3415981"/>
            <a:ext cx="1615518" cy="385819"/>
          </a:xfrm>
          <a:prstGeom prst="straightConnector1">
            <a:avLst/>
          </a:prstGeom>
          <a:ln w="38100">
            <a:solidFill>
              <a:srgbClr val="27C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826921" y="3959695"/>
            <a:ext cx="1615518" cy="392968"/>
          </a:xfrm>
          <a:prstGeom prst="straightConnector1">
            <a:avLst/>
          </a:prstGeom>
          <a:ln w="38100">
            <a:solidFill>
              <a:srgbClr val="27C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802514" y="4156179"/>
            <a:ext cx="1639925" cy="1178602"/>
          </a:xfrm>
          <a:prstGeom prst="straightConnector1">
            <a:avLst/>
          </a:prstGeom>
          <a:ln w="38100">
            <a:solidFill>
              <a:srgbClr val="27C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315" b="89503" l="0" r="322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221" b="-10774"/>
          <a:stretch/>
        </p:blipFill>
        <p:spPr>
          <a:xfrm>
            <a:off x="1583555" y="3885108"/>
            <a:ext cx="1293665" cy="13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224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Droid Sans</vt:lpstr>
      <vt:lpstr>Office Theme</vt:lpstr>
      <vt:lpstr>PowerPoint Presentation</vt:lpstr>
      <vt:lpstr>Who am I?</vt:lpstr>
      <vt:lpstr>What is DC/OS?</vt:lpstr>
      <vt:lpstr>Key Features</vt:lpstr>
      <vt:lpstr>Why DC/OS?</vt:lpstr>
      <vt:lpstr>Why DC/OS?</vt:lpstr>
      <vt:lpstr>Why DC/OS?</vt:lpstr>
      <vt:lpstr>Why DC/OS?</vt:lpstr>
      <vt:lpstr>10,000 foot view</vt:lpstr>
      <vt:lpstr>10,000 foot view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maoreszt@gmail.com</cp:lastModifiedBy>
  <cp:revision>57</cp:revision>
  <dcterms:modified xsi:type="dcterms:W3CDTF">2016-09-16T09:09:32Z</dcterms:modified>
</cp:coreProperties>
</file>