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0"/>
  </p:notesMasterIdLst>
  <p:handoutMasterIdLst>
    <p:handoutMasterId r:id="rId11"/>
  </p:handoutMasterIdLst>
  <p:sldIdLst>
    <p:sldId id="1524" r:id="rId2"/>
    <p:sldId id="1526" r:id="rId3"/>
    <p:sldId id="1525" r:id="rId4"/>
    <p:sldId id="1523" r:id="rId5"/>
    <p:sldId id="1522" r:id="rId6"/>
    <p:sldId id="1514" r:id="rId7"/>
    <p:sldId id="1516" r:id="rId8"/>
    <p:sldId id="1513" r:id="rId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vOps Intro" id="{36087E0F-7BA3-47AB-99DA-6CD6C825F6E3}">
          <p14:sldIdLst>
            <p14:sldId id="1524"/>
            <p14:sldId id="1526"/>
            <p14:sldId id="1525"/>
            <p14:sldId id="1523"/>
          </p14:sldIdLst>
        </p14:section>
        <p14:section name="Azure Resource Manager" id="{5101AB86-D9F5-450E-85BB-30D2ADC2C8AC}">
          <p14:sldIdLst>
            <p14:sldId id="1522"/>
            <p14:sldId id="1514"/>
            <p14:sldId id="1516"/>
            <p14:sldId id="151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7D8FF"/>
    <a:srgbClr val="11CCFF"/>
    <a:srgbClr val="85E5FF"/>
    <a:srgbClr val="43D7FF"/>
    <a:srgbClr val="B4A0FF"/>
    <a:srgbClr val="505050"/>
    <a:srgbClr val="000000"/>
    <a:srgbClr val="00BCF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30" autoAdjust="0"/>
    <p:restoredTop sz="94187" autoAdjust="0"/>
  </p:normalViewPr>
  <p:slideViewPr>
    <p:cSldViewPr>
      <p:cViewPr varScale="1">
        <p:scale>
          <a:sx n="117" d="100"/>
          <a:sy n="117" d="100"/>
        </p:scale>
        <p:origin x="56" y="72"/>
      </p:cViewPr>
      <p:guideLst/>
    </p:cSldViewPr>
  </p:slideViewPr>
  <p:outlineViewPr>
    <p:cViewPr>
      <p:scale>
        <a:sx n="33" d="100"/>
        <a:sy n="33" d="100"/>
      </p:scale>
      <p:origin x="0" y="-34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70" d="100"/>
          <a:sy n="70" d="100"/>
        </p:scale>
        <p:origin x="238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9/16/2016 9:52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9/16/2016 9:52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S4 Solution Specialist Sales Summit</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9/16/2016 10:52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6735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 from: http://dev2ops.org/2010/02/what-is-devops/ </a:t>
            </a:r>
          </a:p>
          <a:p>
            <a:endParaRPr lang="en-US" dirty="0"/>
          </a:p>
          <a:p>
            <a:r>
              <a:rPr lang="en-US" dirty="0"/>
              <a:t>Development kicks things off by “tossing” a software release “over the wall” to Operations. Operations picks up the release artifacts and begins preparing for their deployment. Operations manually hacks the deployment scripts provided by the developers or creates their own scripts. They also hand edit configuration files to reflect the production environment, which is significantly different than the Development or QA environments. At best they are duplicating work that was already done in previous environments, at worst they are about to introduce or uncover new bugs.</a:t>
            </a:r>
          </a:p>
          <a:p>
            <a:r>
              <a:rPr lang="en-US" dirty="0"/>
              <a:t>Operations then embarks on what they understand to be the currently correct deployment process, which at this point is essentially being performed for the first time due to the script, configuration, process, and environment differences between Development and Operations. Of course, somewhere along the way a problem occurs and the developers are called in to help troubleshoot. Operations claims that Development gave them faulty artifacts. Developers respond by pointing out that it worked just fine in their environments, so it must be the case that Operations did something wrong. Developers are having a difficult time even diagnosing the problem because the configuration, file locations, and procedure used to get into this state is different then what they expect (if security policies even allow them to access the production servers!).</a:t>
            </a:r>
          </a:p>
          <a:p>
            <a:r>
              <a:rPr lang="en-US" dirty="0"/>
              <a:t>Time is running out on the change window and, of course, there isn’t a reliable way to roll the environment back to a previously known good state. So what should have been an eventless deployment ended up being an all-hands-on-deck fire drill where a lot of trial and error finally hacked the production environment into a usable state.</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9/16/2016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028029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 Culture</a:t>
            </a:r>
          </a:p>
          <a:p>
            <a:r>
              <a:rPr lang="en-US" dirty="0">
                <a:effectLst/>
              </a:rPr>
              <a:t>Fundamental attributes of successful cultures: </a:t>
            </a:r>
          </a:p>
          <a:p>
            <a:pPr marL="171450" indent="-171450">
              <a:buFontTx/>
              <a:buChar char="-"/>
            </a:pPr>
            <a:r>
              <a:rPr lang="en-US" dirty="0">
                <a:effectLst/>
              </a:rPr>
              <a:t>Shared mission and incentives: infrastructure as code, apps as services, </a:t>
            </a:r>
            <a:r>
              <a:rPr lang="en-US" dirty="0" err="1">
                <a:effectLst/>
              </a:rPr>
              <a:t>DevOps</a:t>
            </a:r>
            <a:r>
              <a:rPr lang="en-US" dirty="0">
                <a:effectLst/>
              </a:rPr>
              <a:t>/all as teams </a:t>
            </a:r>
          </a:p>
          <a:p>
            <a:pPr marL="171450" indent="-171450">
              <a:buFontTx/>
              <a:buChar char="-"/>
            </a:pPr>
            <a:r>
              <a:rPr lang="en-US" dirty="0">
                <a:effectLst/>
              </a:rPr>
              <a:t>You need to consider your hardware as a commodity, (don't give your servers names) , servers are like farm animals, it is just harder if you let </a:t>
            </a:r>
            <a:r>
              <a:rPr lang="en-US" dirty="0" err="1">
                <a:effectLst/>
              </a:rPr>
              <a:t>theids</a:t>
            </a:r>
            <a:r>
              <a:rPr lang="en-US" dirty="0">
                <a:effectLst/>
              </a:rPr>
              <a:t> name them </a:t>
            </a:r>
          </a:p>
          <a:p>
            <a:pPr marL="171450" indent="-171450">
              <a:buFontTx/>
              <a:buChar char="-"/>
            </a:pPr>
            <a:r>
              <a:rPr lang="en-US" dirty="0">
                <a:effectLst/>
              </a:rPr>
              <a:t>Build deep instrumentation into services, push complexity up the stack </a:t>
            </a:r>
          </a:p>
          <a:p>
            <a:pPr marL="171450" indent="-171450">
              <a:buFontTx/>
              <a:buChar char="-"/>
            </a:pPr>
            <a:r>
              <a:rPr lang="en-US" dirty="0">
                <a:effectLst/>
              </a:rPr>
              <a:t>Rally around agile, shared metrics, CI, service owners on call, etc. </a:t>
            </a:r>
          </a:p>
          <a:p>
            <a:pPr marL="171450" indent="-171450">
              <a:buFontTx/>
              <a:buChar char="-"/>
            </a:pPr>
            <a:r>
              <a:rPr lang="en-US" dirty="0">
                <a:effectLst/>
              </a:rPr>
              <a:t>Changing the culture: any change takes time, changing culture is no exception and you can't do it alone, </a:t>
            </a:r>
            <a:r>
              <a:rPr lang="en-US" baseline="0" dirty="0">
                <a:effectLst/>
              </a:rPr>
              <a:t> </a:t>
            </a:r>
            <a:r>
              <a:rPr lang="en-US" dirty="0">
                <a:effectLst/>
              </a:rPr>
              <a:t>exploit compelling events to change culture: downtimes, cloud adoption, </a:t>
            </a:r>
            <a:r>
              <a:rPr lang="en-US" dirty="0" err="1">
                <a:effectLst/>
              </a:rPr>
              <a:t>devops</a:t>
            </a:r>
            <a:r>
              <a:rPr lang="en-US" dirty="0">
                <a:effectLst/>
              </a:rPr>
              <a:t> buzz</a:t>
            </a:r>
          </a:p>
          <a:p>
            <a:pPr marL="171450" indent="-171450">
              <a:buFontTx/>
              <a:buChar char="-"/>
            </a:pPr>
            <a:endParaRPr lang="en-US" dirty="0">
              <a:effectLst/>
            </a:endParaRPr>
          </a:p>
          <a:p>
            <a:pPr>
              <a:lnSpc>
                <a:spcPct val="90000"/>
              </a:lnSpc>
              <a:spcBef>
                <a:spcPct val="30000"/>
              </a:spcBef>
              <a:spcAft>
                <a:spcPts val="600"/>
              </a:spcAft>
            </a:pPr>
            <a:r>
              <a:rPr lang="en-US" sz="1000" dirty="0">
                <a:gradFill>
                  <a:gsLst>
                    <a:gs pos="2917">
                      <a:srgbClr val="FFFFFF"/>
                    </a:gs>
                    <a:gs pos="30000">
                      <a:srgbClr val="FFFFFF"/>
                    </a:gs>
                  </a:gsLst>
                  <a:lin ang="5400000" scaled="0"/>
                </a:gradFill>
              </a:rPr>
              <a:t>PROCESS</a:t>
            </a:r>
            <a:br>
              <a:rPr lang="en-US" sz="1100" b="1" dirty="0">
                <a:solidFill>
                  <a:srgbClr val="000000"/>
                </a:solidFill>
                <a:latin typeface="Trebuchet MS" pitchFamily="34" charset="0"/>
                <a:cs typeface="Arial" charset="0"/>
              </a:rPr>
            </a:br>
            <a:r>
              <a:rPr lang="en-US"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Definition and design, compliance, and continuous improvement</a:t>
            </a:r>
          </a:p>
          <a:p>
            <a:pPr>
              <a:lnSpc>
                <a:spcPct val="90000"/>
              </a:lnSpc>
              <a:spcBef>
                <a:spcPct val="30000"/>
              </a:spcBef>
              <a:spcAft>
                <a:spcPts val="600"/>
              </a:spcAft>
            </a:pPr>
            <a:r>
              <a:rPr lang="en-US" sz="1000" dirty="0">
                <a:gradFill>
                  <a:gsLst>
                    <a:gs pos="2917">
                      <a:srgbClr val="FFFFFF"/>
                    </a:gs>
                    <a:gs pos="30000">
                      <a:srgbClr val="FFFFFF"/>
                    </a:gs>
                  </a:gsLst>
                  <a:lin ang="5400000" scaled="0"/>
                </a:gradFill>
              </a:rPr>
              <a:t>PEOPLE</a:t>
            </a:r>
            <a:br>
              <a:rPr lang="en-US" sz="1000" dirty="0">
                <a:gradFill>
                  <a:gsLst>
                    <a:gs pos="2917">
                      <a:srgbClr val="FFFFFF"/>
                    </a:gs>
                    <a:gs pos="30000">
                      <a:srgbClr val="FFFFFF"/>
                    </a:gs>
                  </a:gsLst>
                  <a:lin ang="5400000" scaled="0"/>
                </a:gradFill>
              </a:rPr>
            </a:br>
            <a:r>
              <a:rPr lang="en-US"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Responsibilities, management, skills development, and discipline</a:t>
            </a:r>
          </a:p>
          <a:p>
            <a:pPr marL="0" marR="0" indent="0" algn="l" defTabSz="932742" rtl="0" eaLnBrk="1" fontAlgn="auto" latinLnBrk="0" hangingPunct="1">
              <a:lnSpc>
                <a:spcPct val="90000"/>
              </a:lnSpc>
              <a:spcBef>
                <a:spcPts val="0"/>
              </a:spcBef>
              <a:spcAft>
                <a:spcPts val="340"/>
              </a:spcAft>
              <a:buClrTx/>
              <a:buSzTx/>
              <a:buFontTx/>
              <a:buNone/>
              <a:tabLst/>
              <a:defRPr/>
            </a:pPr>
            <a:r>
              <a:rPr lang="en-US" sz="1000" dirty="0">
                <a:gradFill>
                  <a:gsLst>
                    <a:gs pos="2917">
                      <a:srgbClr val="FFFFFF"/>
                    </a:gs>
                    <a:gs pos="30000">
                      <a:srgbClr val="FFFFFF"/>
                    </a:gs>
                  </a:gsLst>
                  <a:lin ang="5400000" scaled="0"/>
                </a:gradFill>
              </a:rPr>
              <a:t>Products</a:t>
            </a:r>
            <a:br>
              <a:rPr lang="en-US" sz="1000" dirty="0">
                <a:gradFill>
                  <a:gsLst>
                    <a:gs pos="2917">
                      <a:srgbClr val="FFFFFF"/>
                    </a:gs>
                    <a:gs pos="30000">
                      <a:srgbClr val="FFFFFF"/>
                    </a:gs>
                  </a:gsLst>
                  <a:lin ang="5400000" scaled="0"/>
                </a:gradFill>
              </a:rPr>
            </a:br>
            <a:r>
              <a:rPr lang="en-US"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Tools and infrastructure</a:t>
            </a:r>
          </a:p>
          <a:p>
            <a:pPr marL="0" indent="0">
              <a:buFontTx/>
              <a:buNone/>
            </a:pPr>
            <a:endParaRPr lang="en-US" dirty="0"/>
          </a:p>
        </p:txBody>
      </p:sp>
      <p:sp>
        <p:nvSpPr>
          <p:cNvPr id="4" name="Header Placeholder 3"/>
          <p:cNvSpPr>
            <a:spLocks noGrp="1"/>
          </p:cNvSpPr>
          <p:nvPr>
            <p:ph type="hdr" sz="quarter" idx="10"/>
          </p:nvPr>
        </p:nvSpPr>
        <p:spPr/>
        <p:txBody>
          <a:bodyPr/>
          <a:lstStyle/>
          <a:p>
            <a:r>
              <a:rPr lang="en-US">
                <a:solidFill>
                  <a:prstClr val="black"/>
                </a:solidFill>
              </a:rPr>
              <a:t>S4 Solution Specialist Sales Summit</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9/16/2016 10:52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15340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EBB3E9-BC4E-4DFC-8E11-430864F3D5ED}" type="slidenum">
              <a:rPr lang="en-US" smtClean="0"/>
              <a:t>4</a:t>
            </a:fld>
            <a:endParaRPr lang="en-US"/>
          </a:p>
        </p:txBody>
      </p:sp>
    </p:spTree>
    <p:extLst>
      <p:ext uri="{BB962C8B-B14F-4D97-AF65-F5344CB8AC3E}">
        <p14:creationId xmlns:p14="http://schemas.microsoft.com/office/powerpoint/2010/main" val="2672840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defTabSz="914099"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defTabSz="914400">
              <a:defRPr/>
            </a:pPr>
            <a:fld id="{E74353ED-ACB2-44BF-A903-985B0AF962B7}" type="datetime1">
              <a:rPr lang="en-US" smtClean="0">
                <a:solidFill>
                  <a:prstClr val="black"/>
                </a:solidFill>
                <a:latin typeface="Calibri" panose="020F0502020204030204"/>
              </a:rPr>
              <a:pPr defTabSz="914400">
                <a:defRPr/>
              </a:pPr>
              <a:t>9/16/2016</a:t>
            </a:fld>
            <a:endParaRPr lang="en-US" dirty="0">
              <a:solidFill>
                <a:prstClr val="black"/>
              </a:solidFill>
              <a:latin typeface="Calibri" panose="020F0502020204030204"/>
            </a:endParaRPr>
          </a:p>
        </p:txBody>
      </p:sp>
      <p:sp>
        <p:nvSpPr>
          <p:cNvPr id="6" name="Slide Number Placeholder 5"/>
          <p:cNvSpPr>
            <a:spLocks noGrp="1"/>
          </p:cNvSpPr>
          <p:nvPr>
            <p:ph type="sldNum" sz="quarter" idx="12"/>
          </p:nvPr>
        </p:nvSpPr>
        <p:spPr/>
        <p:txBody>
          <a:bodyPr/>
          <a:lstStyle/>
          <a:p>
            <a:pPr defTabSz="914400">
              <a:defRPr/>
            </a:pPr>
            <a:fld id="{B4008EB6-D09E-4580-8CD6-DDB14511944F}" type="slidenum">
              <a:rPr lang="en-US" smtClean="0">
                <a:solidFill>
                  <a:prstClr val="black"/>
                </a:solidFill>
                <a:latin typeface="Calibri" panose="020F0502020204030204"/>
              </a:rPr>
              <a:pPr defTabSz="914400">
                <a:defRPr/>
              </a:pPr>
              <a:t>5</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2684289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1583470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4921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8331" y="2014296"/>
            <a:ext cx="9049348" cy="2435131"/>
          </a:xfrm>
        </p:spPr>
        <p:txBody>
          <a:bodyPr anchor="ctr">
            <a:noAutofit/>
          </a:bodyPr>
          <a:lstStyle>
            <a:lvl1pPr algn="l">
              <a:defRPr sz="9791"/>
            </a:lvl1pPr>
          </a:lstStyle>
          <a:p>
            <a:r>
              <a:rPr lang="en-US" dirty="0"/>
              <a:t>Title of the talk goes here</a:t>
            </a:r>
          </a:p>
        </p:txBody>
      </p:sp>
      <p:sp>
        <p:nvSpPr>
          <p:cNvPr id="3" name="Subtitle 2"/>
          <p:cNvSpPr>
            <a:spLocks noGrp="1"/>
          </p:cNvSpPr>
          <p:nvPr>
            <p:ph type="subTitle" idx="1" hasCustomPrompt="1"/>
          </p:nvPr>
        </p:nvSpPr>
        <p:spPr>
          <a:xfrm>
            <a:off x="618331" y="5217538"/>
            <a:ext cx="9049348" cy="1323288"/>
          </a:xfrm>
        </p:spPr>
        <p:txBody>
          <a:bodyPr>
            <a:noAutofit/>
          </a:bodyPr>
          <a:lstStyle>
            <a:lvl1pPr marL="0" indent="0" algn="l">
              <a:buNone/>
              <a:defRPr sz="2040">
                <a:solidFill>
                  <a:srgbClr val="00B0F0"/>
                </a:solidFill>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3874385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09863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Headline Only and Custom Content Alt">
    <p:spTree>
      <p:nvGrpSpPr>
        <p:cNvPr id="1" name=""/>
        <p:cNvGrpSpPr/>
        <p:nvPr/>
      </p:nvGrpSpPr>
      <p:grpSpPr>
        <a:xfrm>
          <a:off x="0" y="0"/>
          <a:ext cx="0" cy="0"/>
          <a:chOff x="0" y="0"/>
          <a:chExt cx="0" cy="0"/>
        </a:xfrm>
      </p:grpSpPr>
      <p:grpSp>
        <p:nvGrpSpPr>
          <p:cNvPr id="2" name="Group 1"/>
          <p:cNvGrpSpPr/>
          <p:nvPr/>
        </p:nvGrpSpPr>
        <p:grpSpPr>
          <a:xfrm>
            <a:off x="-1" y="0"/>
            <a:ext cx="12436476" cy="6994525"/>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5565" y="309762"/>
            <a:ext cx="1694687" cy="389690"/>
          </a:xfrm>
          <a:prstGeom prst="rect">
            <a:avLst/>
          </a:prstGeom>
        </p:spPr>
      </p:pic>
      <p:sp>
        <p:nvSpPr>
          <p:cNvPr id="13" name="Headline"/>
          <p:cNvSpPr>
            <a:spLocks noGrp="1"/>
          </p:cNvSpPr>
          <p:nvPr>
            <p:ph type="title" hasCustomPrompt="1"/>
          </p:nvPr>
        </p:nvSpPr>
        <p:spPr>
          <a:xfrm>
            <a:off x="280219" y="301157"/>
            <a:ext cx="10073357" cy="942315"/>
          </a:xfrm>
          <a:prstGeom prst="rect">
            <a:avLst/>
          </a:prstGeom>
        </p:spPr>
        <p:txBody>
          <a:bodyPr/>
          <a:lstStyle>
            <a:lvl1pPr>
              <a:defRPr sz="5303">
                <a:solidFill>
                  <a:schemeClr val="tx1"/>
                </a:solidFill>
              </a:defRPr>
            </a:lvl1pPr>
          </a:lstStyle>
          <a:p>
            <a:r>
              <a:rPr lang="en-US" dirty="0"/>
              <a:t>Headline</a:t>
            </a:r>
          </a:p>
        </p:txBody>
      </p:sp>
      <p:sp>
        <p:nvSpPr>
          <p:cNvPr id="9" name="Body"/>
          <p:cNvSpPr>
            <a:spLocks noGrp="1"/>
          </p:cNvSpPr>
          <p:nvPr>
            <p:ph sz="quarter" idx="10"/>
          </p:nvPr>
        </p:nvSpPr>
        <p:spPr>
          <a:xfrm>
            <a:off x="279893" y="1652508"/>
            <a:ext cx="11847209" cy="1848326"/>
          </a:xfrm>
          <a:prstGeom prst="rect">
            <a:avLst/>
          </a:prstGeom>
        </p:spPr>
        <p:txBody>
          <a:bodyPr/>
          <a:lstStyle>
            <a:lvl1pPr>
              <a:defRPr sz="2040"/>
            </a:lvl1pPr>
            <a:lvl2pPr>
              <a:defRPr sz="2040"/>
            </a:lvl2pPr>
            <a:lvl3pPr>
              <a:defRPr sz="2040"/>
            </a:lvl3pPr>
            <a:lvl4pPr>
              <a:defRPr sz="2040"/>
            </a:lvl4pPr>
            <a:lvl5pPr>
              <a:defRPr sz="204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157923"/>
      </p:ext>
    </p:extLst>
  </p:cSld>
  <p:clrMapOvr>
    <a:masterClrMapping/>
  </p:clrMapOvr>
  <p:transition>
    <p:fade/>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1880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3114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658667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898285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40" r:id="rId1"/>
    <p:sldLayoutId id="2147484272" r:id="rId2"/>
    <p:sldLayoutId id="2147484241" r:id="rId3"/>
    <p:sldLayoutId id="2147484273" r:id="rId4"/>
    <p:sldLayoutId id="2147484244" r:id="rId5"/>
    <p:sldLayoutId id="2147484274" r:id="rId6"/>
    <p:sldLayoutId id="2147484245" r:id="rId7"/>
    <p:sldLayoutId id="2147484275" r:id="rId8"/>
    <p:sldLayoutId id="2147484247" r:id="rId9"/>
    <p:sldLayoutId id="2147484251" r:id="rId10"/>
    <p:sldLayoutId id="2147484270" r:id="rId11"/>
    <p:sldLayoutId id="2147484252" r:id="rId12"/>
    <p:sldLayoutId id="2147484253" r:id="rId13"/>
    <p:sldLayoutId id="2147484271" r:id="rId14"/>
    <p:sldLayoutId id="2147484257" r:id="rId15"/>
    <p:sldLayoutId id="2147484258" r:id="rId16"/>
    <p:sldLayoutId id="2147484259" r:id="rId17"/>
    <p:sldLayoutId id="2147484260" r:id="rId18"/>
    <p:sldLayoutId id="2147484279" r:id="rId19"/>
    <p:sldLayoutId id="2147484281" r:id="rId20"/>
    <p:sldLayoutId id="2147484284" r:id="rId21"/>
  </p:sldLayoutIdLst>
  <p:transition>
    <p:fade/>
  </p:transition>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8799" y="1987411"/>
            <a:ext cx="8287529" cy="4693930"/>
          </a:xfrm>
          <a:prstGeom prst="rect">
            <a:avLst/>
          </a:prstGeom>
        </p:spPr>
      </p:pic>
      <p:sp>
        <p:nvSpPr>
          <p:cNvPr id="11" name="Title 1"/>
          <p:cNvSpPr txBox="1">
            <a:spLocks/>
          </p:cNvSpPr>
          <p:nvPr/>
        </p:nvSpPr>
        <p:spPr>
          <a:xfrm>
            <a:off x="413265" y="581678"/>
            <a:ext cx="2270411" cy="1543546"/>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400" b="1">
                <a:gradFill>
                  <a:gsLst>
                    <a:gs pos="1250">
                      <a:srgbClr val="FFFFFF"/>
                    </a:gs>
                    <a:gs pos="100000">
                      <a:srgbClr val="FFFFFF"/>
                    </a:gs>
                  </a:gsLst>
                  <a:lin ang="5400000" scaled="0"/>
                </a:gradFill>
                <a:latin typeface="Segoe UI"/>
              </a:rPr>
              <a:t>“</a:t>
            </a:r>
            <a:r>
              <a:rPr sz="2400" b="1" err="1">
                <a:gradFill>
                  <a:gsLst>
                    <a:gs pos="1250">
                      <a:srgbClr val="FFFFFF"/>
                    </a:gs>
                    <a:gs pos="100000">
                      <a:srgbClr val="FFFFFF"/>
                    </a:gs>
                  </a:gsLst>
                  <a:lin ang="5400000" scaled="0"/>
                </a:gradFill>
                <a:latin typeface="Segoe UI"/>
              </a:rPr>
              <a:t>DevOps</a:t>
            </a:r>
            <a:r>
              <a:rPr sz="2400">
                <a:gradFill>
                  <a:gsLst>
                    <a:gs pos="1250">
                      <a:srgbClr val="FFFFFF"/>
                    </a:gs>
                    <a:gs pos="100000">
                      <a:srgbClr val="FFFFFF"/>
                    </a:gs>
                  </a:gsLst>
                  <a:lin ang="5400000" scaled="0"/>
                </a:gradFill>
                <a:latin typeface="Segoe UI"/>
              </a:rPr>
              <a:t> is development </a:t>
            </a:r>
            <a:br>
              <a:rPr sz="2400">
                <a:gradFill>
                  <a:gsLst>
                    <a:gs pos="1250">
                      <a:srgbClr val="FFFFFF"/>
                    </a:gs>
                    <a:gs pos="100000">
                      <a:srgbClr val="FFFFFF"/>
                    </a:gs>
                  </a:gsLst>
                  <a:lin ang="5400000" scaled="0"/>
                </a:gradFill>
                <a:latin typeface="Segoe UI"/>
              </a:rPr>
            </a:br>
            <a:r>
              <a:rPr sz="2400">
                <a:gradFill>
                  <a:gsLst>
                    <a:gs pos="1250">
                      <a:srgbClr val="FFFFFF"/>
                    </a:gs>
                    <a:gs pos="100000">
                      <a:srgbClr val="FFFFFF"/>
                    </a:gs>
                  </a:gsLst>
                  <a:lin ang="5400000" scaled="0"/>
                </a:gradFill>
                <a:latin typeface="Segoe UI"/>
              </a:rPr>
              <a:t>and operations </a:t>
            </a:r>
            <a:r>
              <a:rPr sz="2400" dirty="0">
                <a:gradFill>
                  <a:gsLst>
                    <a:gs pos="1250">
                      <a:srgbClr val="FCB614"/>
                    </a:gs>
                    <a:gs pos="100000">
                      <a:srgbClr val="FCB614"/>
                    </a:gs>
                  </a:gsLst>
                  <a:lin ang="5400000" scaled="0"/>
                </a:gradFill>
                <a:latin typeface="Segoe UI"/>
              </a:rPr>
              <a:t>collaboration</a:t>
            </a:r>
            <a:r>
              <a:rPr sz="2400">
                <a:gradFill>
                  <a:gsLst>
                    <a:gs pos="1250">
                      <a:srgbClr val="FFFFFF"/>
                    </a:gs>
                    <a:gs pos="100000">
                      <a:srgbClr val="FFFFFF"/>
                    </a:gs>
                  </a:gsLst>
                  <a:lin ang="5400000" scaled="0"/>
                </a:gradFill>
                <a:latin typeface="Segoe UI"/>
              </a:rPr>
              <a:t>”</a:t>
            </a:r>
          </a:p>
          <a:p>
            <a:endParaRPr sz="2400">
              <a:gradFill>
                <a:gsLst>
                  <a:gs pos="1250">
                    <a:srgbClr val="505050"/>
                  </a:gs>
                  <a:gs pos="100000">
                    <a:srgbClr val="505050"/>
                  </a:gs>
                </a:gsLst>
                <a:lin ang="5400000" scaled="0"/>
              </a:gradFill>
            </a:endParaRPr>
          </a:p>
        </p:txBody>
      </p:sp>
      <p:sp>
        <p:nvSpPr>
          <p:cNvPr id="12" name="Title 1"/>
          <p:cNvSpPr txBox="1">
            <a:spLocks/>
          </p:cNvSpPr>
          <p:nvPr/>
        </p:nvSpPr>
        <p:spPr>
          <a:xfrm>
            <a:off x="10294181" y="581678"/>
            <a:ext cx="2016224" cy="1419828"/>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400" b="1">
                <a:gradFill>
                  <a:gsLst>
                    <a:gs pos="1250">
                      <a:srgbClr val="FFFFFF"/>
                    </a:gs>
                    <a:gs pos="100000">
                      <a:srgbClr val="FFFFFF"/>
                    </a:gs>
                  </a:gsLst>
                  <a:lin ang="5400000" scaled="0"/>
                </a:gradFill>
                <a:latin typeface="Segoe UI"/>
              </a:rPr>
              <a:t>“</a:t>
            </a:r>
            <a:r>
              <a:rPr sz="2400" b="1" err="1">
                <a:gradFill>
                  <a:gsLst>
                    <a:gs pos="1250">
                      <a:srgbClr val="FFFFFF"/>
                    </a:gs>
                    <a:gs pos="100000">
                      <a:srgbClr val="FFFFFF"/>
                    </a:gs>
                  </a:gsLst>
                  <a:lin ang="5400000" scaled="0"/>
                </a:gradFill>
                <a:latin typeface="Segoe UI"/>
              </a:rPr>
              <a:t>DevOps</a:t>
            </a:r>
            <a:r>
              <a:rPr sz="2400">
                <a:gradFill>
                  <a:gsLst>
                    <a:gs pos="1250">
                      <a:srgbClr val="FFFFFF"/>
                    </a:gs>
                    <a:gs pos="100000">
                      <a:srgbClr val="FFFFFF"/>
                    </a:gs>
                  </a:gsLst>
                  <a:lin ang="5400000" scaled="0"/>
                </a:gradFill>
                <a:latin typeface="Segoe UI"/>
              </a:rPr>
              <a:t> is treating your </a:t>
            </a:r>
            <a:r>
              <a:rPr sz="2400">
                <a:gradFill>
                  <a:gsLst>
                    <a:gs pos="1250">
                      <a:srgbClr val="00BCF2"/>
                    </a:gs>
                    <a:gs pos="100000">
                      <a:srgbClr val="00BCF2"/>
                    </a:gs>
                  </a:gsLst>
                  <a:lin ang="5400000" scaled="0"/>
                </a:gradFill>
                <a:latin typeface="Segoe UI"/>
              </a:rPr>
              <a:t>i</a:t>
            </a:r>
            <a:r>
              <a:rPr sz="2400">
                <a:gradFill>
                  <a:gsLst>
                    <a:gs pos="1250">
                      <a:srgbClr val="00BCF2"/>
                    </a:gs>
                    <a:gs pos="100000">
                      <a:srgbClr val="00BCF2"/>
                    </a:gs>
                  </a:gsLst>
                </a:gradFill>
                <a:latin typeface="Segoe UI"/>
              </a:rPr>
              <a:t>nfrastructure </a:t>
            </a:r>
            <a:br>
              <a:rPr sz="2400">
                <a:gradFill>
                  <a:gsLst>
                    <a:gs pos="1250">
                      <a:srgbClr val="00BCF2"/>
                    </a:gs>
                    <a:gs pos="100000">
                      <a:srgbClr val="00BCF2"/>
                    </a:gs>
                  </a:gsLst>
                </a:gradFill>
                <a:latin typeface="Segoe UI"/>
              </a:rPr>
            </a:br>
            <a:r>
              <a:rPr sz="2400">
                <a:gradFill>
                  <a:gsLst>
                    <a:gs pos="1250">
                      <a:srgbClr val="00BCF2"/>
                    </a:gs>
                    <a:gs pos="100000">
                      <a:srgbClr val="00BCF2"/>
                    </a:gs>
                  </a:gsLst>
                </a:gradFill>
                <a:latin typeface="Segoe UI"/>
              </a:rPr>
              <a:t>as code</a:t>
            </a:r>
            <a:r>
              <a:rPr sz="2400">
                <a:gradFill>
                  <a:gsLst>
                    <a:gs pos="1250">
                      <a:srgbClr val="FFFFFF"/>
                    </a:gs>
                    <a:gs pos="100000">
                      <a:srgbClr val="FFFFFF"/>
                    </a:gs>
                  </a:gsLst>
                  <a:lin ang="5400000" scaled="0"/>
                </a:gradFill>
                <a:latin typeface="Segoe UI"/>
              </a:rPr>
              <a:t>”</a:t>
            </a:r>
          </a:p>
        </p:txBody>
      </p:sp>
      <p:sp>
        <p:nvSpPr>
          <p:cNvPr id="13" name="Title 1"/>
          <p:cNvSpPr txBox="1">
            <a:spLocks/>
          </p:cNvSpPr>
          <p:nvPr/>
        </p:nvSpPr>
        <p:spPr>
          <a:xfrm>
            <a:off x="413265" y="3303367"/>
            <a:ext cx="2071924" cy="829578"/>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400" b="1">
                <a:gradFill>
                  <a:gsLst>
                    <a:gs pos="1250">
                      <a:srgbClr val="FFFFFF"/>
                    </a:gs>
                    <a:gs pos="100000">
                      <a:srgbClr val="FFFFFF"/>
                    </a:gs>
                  </a:gsLst>
                  <a:lin ang="5400000" scaled="0"/>
                </a:gradFill>
                <a:latin typeface="Segoe UI"/>
              </a:rPr>
              <a:t>“</a:t>
            </a:r>
            <a:r>
              <a:rPr sz="2400" b="1" err="1">
                <a:gradFill>
                  <a:gsLst>
                    <a:gs pos="1250">
                      <a:srgbClr val="FFFFFF"/>
                    </a:gs>
                    <a:gs pos="100000">
                      <a:srgbClr val="FFFFFF"/>
                    </a:gs>
                  </a:gsLst>
                  <a:lin ang="5400000" scaled="0"/>
                </a:gradFill>
                <a:latin typeface="Segoe UI"/>
              </a:rPr>
              <a:t>DevOps</a:t>
            </a:r>
            <a:r>
              <a:rPr sz="2400">
                <a:gradFill>
                  <a:gsLst>
                    <a:gs pos="1250">
                      <a:srgbClr val="FFFFFF"/>
                    </a:gs>
                    <a:gs pos="100000">
                      <a:srgbClr val="FFFFFF"/>
                    </a:gs>
                  </a:gsLst>
                  <a:lin ang="5400000" scaled="0"/>
                </a:gradFill>
                <a:latin typeface="Segoe UI"/>
              </a:rPr>
              <a:t> </a:t>
            </a:r>
            <a:br>
              <a:rPr sz="2400">
                <a:gradFill>
                  <a:gsLst>
                    <a:gs pos="1250">
                      <a:srgbClr val="FFFFFF"/>
                    </a:gs>
                    <a:gs pos="100000">
                      <a:srgbClr val="FFFFFF"/>
                    </a:gs>
                  </a:gsLst>
                  <a:lin ang="5400000" scaled="0"/>
                </a:gradFill>
                <a:latin typeface="Segoe UI"/>
              </a:rPr>
            </a:br>
            <a:r>
              <a:rPr sz="2400">
                <a:gradFill>
                  <a:gsLst>
                    <a:gs pos="1250">
                      <a:srgbClr val="FFFFFF"/>
                    </a:gs>
                    <a:gs pos="100000">
                      <a:srgbClr val="FFFFFF"/>
                    </a:gs>
                  </a:gsLst>
                  <a:lin ang="5400000" scaled="0"/>
                </a:gradFill>
                <a:latin typeface="Segoe UI"/>
              </a:rPr>
              <a:t>is using </a:t>
            </a:r>
            <a:r>
              <a:rPr sz="2400" dirty="0">
                <a:gradFill>
                  <a:gsLst>
                    <a:gs pos="1250">
                      <a:srgbClr val="FCB614"/>
                    </a:gs>
                    <a:gs pos="100000">
                      <a:srgbClr val="FCB614"/>
                    </a:gs>
                  </a:gsLst>
                </a:gradFill>
                <a:latin typeface="Segoe UI"/>
              </a:rPr>
              <a:t>automation</a:t>
            </a:r>
            <a:r>
              <a:rPr sz="2400">
                <a:gradFill>
                  <a:gsLst>
                    <a:gs pos="1250">
                      <a:srgbClr val="FFFFFF"/>
                    </a:gs>
                    <a:gs pos="100000">
                      <a:srgbClr val="FFFFFF"/>
                    </a:gs>
                  </a:gsLst>
                  <a:lin ang="5400000" scaled="0"/>
                </a:gradFill>
                <a:latin typeface="Segoe UI"/>
              </a:rPr>
              <a:t>”</a:t>
            </a:r>
          </a:p>
        </p:txBody>
      </p:sp>
      <p:sp>
        <p:nvSpPr>
          <p:cNvPr id="14" name="Title 1"/>
          <p:cNvSpPr txBox="1">
            <a:spLocks/>
          </p:cNvSpPr>
          <p:nvPr/>
        </p:nvSpPr>
        <p:spPr>
          <a:xfrm>
            <a:off x="10294181" y="5437809"/>
            <a:ext cx="1555164" cy="634366"/>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400" b="1">
                <a:gradFill>
                  <a:gsLst>
                    <a:gs pos="1250">
                      <a:srgbClr val="FFFFFF"/>
                    </a:gs>
                    <a:gs pos="100000">
                      <a:srgbClr val="FFFFFF"/>
                    </a:gs>
                  </a:gsLst>
                  <a:lin ang="5400000" scaled="0"/>
                </a:gradFill>
                <a:latin typeface="Segoe UI"/>
              </a:rPr>
              <a:t>“</a:t>
            </a:r>
            <a:r>
              <a:rPr sz="2400">
                <a:gradFill>
                  <a:gsLst>
                    <a:gs pos="1250">
                      <a:srgbClr val="00BCF2"/>
                    </a:gs>
                    <a:gs pos="100000">
                      <a:srgbClr val="00BCF2"/>
                    </a:gs>
                  </a:gsLst>
                  <a:lin ang="5400000" scaled="0"/>
                </a:gradFill>
                <a:latin typeface="Segoe UI"/>
              </a:rPr>
              <a:t>Kanban</a:t>
            </a:r>
            <a:r>
              <a:rPr sz="2400">
                <a:solidFill>
                  <a:srgbClr val="0072C6"/>
                </a:solidFill>
                <a:latin typeface="Segoe UI"/>
              </a:rPr>
              <a:t> </a:t>
            </a:r>
            <a:br>
              <a:rPr sz="2400">
                <a:solidFill>
                  <a:srgbClr val="0072C6"/>
                </a:solidFill>
                <a:latin typeface="Segoe UI"/>
              </a:rPr>
            </a:br>
            <a:r>
              <a:rPr sz="2400">
                <a:gradFill>
                  <a:gsLst>
                    <a:gs pos="1250">
                      <a:srgbClr val="FFFFFF"/>
                    </a:gs>
                    <a:gs pos="100000">
                      <a:srgbClr val="FFFFFF"/>
                    </a:gs>
                  </a:gsLst>
                </a:gradFill>
                <a:latin typeface="Segoe UI"/>
              </a:rPr>
              <a:t>for Ops?</a:t>
            </a:r>
            <a:r>
              <a:rPr sz="2400">
                <a:gradFill>
                  <a:gsLst>
                    <a:gs pos="1250">
                      <a:srgbClr val="FFFFFF"/>
                    </a:gs>
                    <a:gs pos="100000">
                      <a:srgbClr val="FFFFFF"/>
                    </a:gs>
                  </a:gsLst>
                  <a:lin ang="5400000" scaled="0"/>
                </a:gradFill>
                <a:latin typeface="Segoe UI"/>
              </a:rPr>
              <a:t>”</a:t>
            </a:r>
          </a:p>
        </p:txBody>
      </p:sp>
      <p:sp>
        <p:nvSpPr>
          <p:cNvPr id="7" name="Title 1"/>
          <p:cNvSpPr txBox="1">
            <a:spLocks/>
          </p:cNvSpPr>
          <p:nvPr/>
        </p:nvSpPr>
        <p:spPr>
          <a:xfrm>
            <a:off x="10294181" y="3303367"/>
            <a:ext cx="1820740" cy="83258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400" b="1">
                <a:gradFill>
                  <a:gsLst>
                    <a:gs pos="1250">
                      <a:srgbClr val="FFFFFF"/>
                    </a:gs>
                    <a:gs pos="100000">
                      <a:srgbClr val="FFFFFF"/>
                    </a:gs>
                  </a:gsLst>
                  <a:lin ang="5400000" scaled="0"/>
                </a:gradFill>
                <a:latin typeface="Segoe UI"/>
              </a:rPr>
              <a:t>“</a:t>
            </a:r>
            <a:r>
              <a:rPr sz="2400" b="1" err="1">
                <a:gradFill>
                  <a:gsLst>
                    <a:gs pos="1250">
                      <a:srgbClr val="FFFFFF"/>
                    </a:gs>
                    <a:gs pos="100000">
                      <a:srgbClr val="FFFFFF"/>
                    </a:gs>
                  </a:gsLst>
                  <a:lin ang="5400000" scaled="0"/>
                </a:gradFill>
                <a:latin typeface="Segoe UI"/>
              </a:rPr>
              <a:t>DevOps</a:t>
            </a:r>
            <a:r>
              <a:rPr sz="2400">
                <a:gradFill>
                  <a:gsLst>
                    <a:gs pos="1250">
                      <a:srgbClr val="FFFFFF"/>
                    </a:gs>
                    <a:gs pos="100000">
                      <a:srgbClr val="FFFFFF"/>
                    </a:gs>
                  </a:gsLst>
                  <a:lin ang="5400000" scaled="0"/>
                </a:gradFill>
                <a:latin typeface="Segoe UI"/>
              </a:rPr>
              <a:t> </a:t>
            </a:r>
            <a:br>
              <a:rPr sz="2400">
                <a:gradFill>
                  <a:gsLst>
                    <a:gs pos="1250">
                      <a:srgbClr val="FFFFFF"/>
                    </a:gs>
                    <a:gs pos="100000">
                      <a:srgbClr val="FFFFFF"/>
                    </a:gs>
                  </a:gsLst>
                  <a:lin ang="5400000" scaled="0"/>
                </a:gradFill>
                <a:latin typeface="Segoe UI"/>
              </a:rPr>
            </a:br>
            <a:r>
              <a:rPr sz="2400">
                <a:gradFill>
                  <a:gsLst>
                    <a:gs pos="1250">
                      <a:srgbClr val="FFFFFF"/>
                    </a:gs>
                    <a:gs pos="100000">
                      <a:srgbClr val="FFFFFF"/>
                    </a:gs>
                  </a:gsLst>
                  <a:lin ang="5400000" scaled="0"/>
                </a:gradFill>
                <a:latin typeface="Segoe UI"/>
              </a:rPr>
              <a:t>is feature </a:t>
            </a:r>
            <a:r>
              <a:rPr sz="2400">
                <a:gradFill>
                  <a:gsLst>
                    <a:gs pos="1250">
                      <a:srgbClr val="00BCF2"/>
                    </a:gs>
                    <a:gs pos="100000">
                      <a:srgbClr val="00BCF2"/>
                    </a:gs>
                  </a:gsLst>
                </a:gradFill>
                <a:latin typeface="Segoe UI"/>
              </a:rPr>
              <a:t>switches</a:t>
            </a:r>
            <a:r>
              <a:rPr sz="2400">
                <a:gradFill>
                  <a:gsLst>
                    <a:gs pos="1250">
                      <a:srgbClr val="FFFFFF"/>
                    </a:gs>
                    <a:gs pos="100000">
                      <a:srgbClr val="FFFFFF"/>
                    </a:gs>
                  </a:gsLst>
                </a:gradFill>
                <a:latin typeface="Segoe UI"/>
              </a:rPr>
              <a:t>”</a:t>
            </a:r>
          </a:p>
        </p:txBody>
      </p:sp>
      <p:sp>
        <p:nvSpPr>
          <p:cNvPr id="8" name="Title 1"/>
          <p:cNvSpPr txBox="1">
            <a:spLocks/>
          </p:cNvSpPr>
          <p:nvPr/>
        </p:nvSpPr>
        <p:spPr>
          <a:xfrm>
            <a:off x="413265" y="5437809"/>
            <a:ext cx="2269205" cy="88584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400" b="1">
                <a:gradFill>
                  <a:gsLst>
                    <a:gs pos="1250">
                      <a:srgbClr val="FFFFFF"/>
                    </a:gs>
                    <a:gs pos="100000">
                      <a:srgbClr val="FFFFFF"/>
                    </a:gs>
                  </a:gsLst>
                  <a:lin ang="5400000" scaled="0"/>
                </a:gradFill>
                <a:latin typeface="Segoe UI"/>
              </a:rPr>
              <a:t>“</a:t>
            </a:r>
            <a:r>
              <a:rPr sz="2400" b="1" err="1">
                <a:gradFill>
                  <a:gsLst>
                    <a:gs pos="1250">
                      <a:srgbClr val="FFFFFF"/>
                    </a:gs>
                    <a:gs pos="100000">
                      <a:srgbClr val="FFFFFF"/>
                    </a:gs>
                  </a:gsLst>
                  <a:lin ang="5400000" scaled="0"/>
                </a:gradFill>
                <a:latin typeface="Segoe UI"/>
              </a:rPr>
              <a:t>DevOps</a:t>
            </a:r>
            <a:r>
              <a:rPr sz="2400">
                <a:gradFill>
                  <a:gsLst>
                    <a:gs pos="1250">
                      <a:srgbClr val="FFFFFF"/>
                    </a:gs>
                    <a:gs pos="100000">
                      <a:srgbClr val="FFFFFF"/>
                    </a:gs>
                  </a:gsLst>
                  <a:lin ang="5400000" scaled="0"/>
                </a:gradFill>
                <a:latin typeface="Segoe UI"/>
              </a:rPr>
              <a:t> </a:t>
            </a:r>
            <a:br>
              <a:rPr sz="2400">
                <a:gradFill>
                  <a:gsLst>
                    <a:gs pos="1250">
                      <a:srgbClr val="FFFFFF"/>
                    </a:gs>
                    <a:gs pos="100000">
                      <a:srgbClr val="FFFFFF"/>
                    </a:gs>
                  </a:gsLst>
                  <a:lin ang="5400000" scaled="0"/>
                </a:gradFill>
                <a:latin typeface="Segoe UI"/>
              </a:rPr>
            </a:br>
            <a:r>
              <a:rPr sz="2400">
                <a:gradFill>
                  <a:gsLst>
                    <a:gs pos="1250">
                      <a:srgbClr val="FFFFFF"/>
                    </a:gs>
                    <a:gs pos="100000">
                      <a:srgbClr val="FFFFFF"/>
                    </a:gs>
                  </a:gsLst>
                  <a:lin ang="5400000" scaled="0"/>
                </a:gradFill>
                <a:latin typeface="Segoe UI"/>
              </a:rPr>
              <a:t>is </a:t>
            </a:r>
            <a:r>
              <a:rPr sz="2400" dirty="0">
                <a:gradFill>
                  <a:gsLst>
                    <a:gs pos="1250">
                      <a:srgbClr val="FCB614"/>
                    </a:gs>
                    <a:gs pos="100000">
                      <a:srgbClr val="FCB614"/>
                    </a:gs>
                  </a:gsLst>
                </a:gradFill>
                <a:latin typeface="Segoe UI"/>
              </a:rPr>
              <a:t>small </a:t>
            </a:r>
            <a:r>
              <a:rPr sz="2400">
                <a:gradFill>
                  <a:gsLst>
                    <a:gs pos="1250">
                      <a:srgbClr val="FFFFFF"/>
                    </a:gs>
                    <a:gs pos="100000">
                      <a:srgbClr val="FFFFFF"/>
                    </a:gs>
                  </a:gsLst>
                  <a:lin ang="5400000" scaled="0"/>
                </a:gradFill>
                <a:latin typeface="Segoe UI"/>
              </a:rPr>
              <a:t>deployments”</a:t>
            </a:r>
          </a:p>
        </p:txBody>
      </p:sp>
      <p:grpSp>
        <p:nvGrpSpPr>
          <p:cNvPr id="4" name="Group 3"/>
          <p:cNvGrpSpPr/>
          <p:nvPr/>
        </p:nvGrpSpPr>
        <p:grpSpPr>
          <a:xfrm>
            <a:off x="3932238" y="913044"/>
            <a:ext cx="1749648" cy="1244184"/>
            <a:chOff x="3079640" y="393786"/>
            <a:chExt cx="1842453" cy="1310178"/>
          </a:xfrm>
        </p:grpSpPr>
        <p:sp>
          <p:nvSpPr>
            <p:cNvPr id="10" name="Rectangle 9"/>
            <p:cNvSpPr/>
            <p:nvPr/>
          </p:nvSpPr>
          <p:spPr bwMode="auto">
            <a:xfrm>
              <a:off x="3079640" y="393786"/>
              <a:ext cx="1842453" cy="872728"/>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2917">
                        <a:srgbClr val="FFFFFF"/>
                      </a:gs>
                      <a:gs pos="30000">
                        <a:srgbClr val="FFFFFF"/>
                      </a:gs>
                    </a:gsLst>
                    <a:lin ang="5400000" scaled="0"/>
                  </a:gradFill>
                  <a:cs typeface="Segoe UI" panose="020B0502040204020203" pitchFamily="34" charset="0"/>
                </a:rPr>
                <a:t>It’s </a:t>
              </a:r>
              <a:r>
                <a:rPr lang="en-US" sz="2000" dirty="0" err="1">
                  <a:gradFill>
                    <a:gsLst>
                      <a:gs pos="2917">
                        <a:srgbClr val="FFFFFF"/>
                      </a:gs>
                      <a:gs pos="30000">
                        <a:srgbClr val="FFFFFF"/>
                      </a:gs>
                    </a:gsLst>
                    <a:lin ang="5400000" scaled="0"/>
                  </a:gradFill>
                  <a:cs typeface="Segoe UI" panose="020B0502040204020203" pitchFamily="34" charset="0"/>
                </a:rPr>
                <a:t>DevOps</a:t>
              </a:r>
              <a:r>
                <a:rPr lang="en-US" sz="2000" dirty="0">
                  <a:gradFill>
                    <a:gsLst>
                      <a:gs pos="2917">
                        <a:srgbClr val="FFFFFF"/>
                      </a:gs>
                      <a:gs pos="30000">
                        <a:srgbClr val="FFFFFF"/>
                      </a:gs>
                    </a:gsLst>
                    <a:lin ang="5400000" scaled="0"/>
                  </a:gradFill>
                  <a:cs typeface="Segoe UI" panose="020B0502040204020203" pitchFamily="34" charset="0"/>
                </a:rPr>
                <a:t>!</a:t>
              </a:r>
            </a:p>
          </p:txBody>
        </p:sp>
        <p:sp>
          <p:nvSpPr>
            <p:cNvPr id="15" name="Right Triangle 14"/>
            <p:cNvSpPr/>
            <p:nvPr/>
          </p:nvSpPr>
          <p:spPr bwMode="auto">
            <a:xfrm flipH="1" flipV="1">
              <a:off x="4272301" y="1266514"/>
              <a:ext cx="505776" cy="437450"/>
            </a:xfrm>
            <a:prstGeom prst="rtTriangle">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p:nvPr/>
        </p:nvGrpSpPr>
        <p:grpSpPr>
          <a:xfrm>
            <a:off x="2618283" y="3623312"/>
            <a:ext cx="1433355" cy="1019266"/>
            <a:chOff x="3079640" y="393786"/>
            <a:chExt cx="1842453" cy="1310178"/>
          </a:xfrm>
        </p:grpSpPr>
        <p:sp>
          <p:nvSpPr>
            <p:cNvPr id="17" name="Rectangle 16"/>
            <p:cNvSpPr/>
            <p:nvPr/>
          </p:nvSpPr>
          <p:spPr bwMode="auto">
            <a:xfrm>
              <a:off x="3079640" y="393786"/>
              <a:ext cx="1842453" cy="872728"/>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2917">
                        <a:srgbClr val="FFFFFF"/>
                      </a:gs>
                      <a:gs pos="30000">
                        <a:srgbClr val="FFFFFF"/>
                      </a:gs>
                    </a:gsLst>
                    <a:lin ang="5400000" scaled="0"/>
                  </a:gradFill>
                  <a:cs typeface="Segoe UI" panose="020B0502040204020203" pitchFamily="34" charset="0"/>
                </a:rPr>
                <a:t>It’s </a:t>
              </a:r>
              <a:r>
                <a:rPr lang="en-US" sz="1600" dirty="0" err="1">
                  <a:gradFill>
                    <a:gsLst>
                      <a:gs pos="2917">
                        <a:srgbClr val="FFFFFF"/>
                      </a:gs>
                      <a:gs pos="30000">
                        <a:srgbClr val="FFFFFF"/>
                      </a:gs>
                    </a:gsLst>
                    <a:lin ang="5400000" scaled="0"/>
                  </a:gradFill>
                  <a:cs typeface="Segoe UI" panose="020B0502040204020203" pitchFamily="34" charset="0"/>
                </a:rPr>
                <a:t>DevOps</a:t>
              </a:r>
              <a:r>
                <a:rPr lang="en-US" sz="1600" dirty="0">
                  <a:gradFill>
                    <a:gsLst>
                      <a:gs pos="2917">
                        <a:srgbClr val="FFFFFF"/>
                      </a:gs>
                      <a:gs pos="30000">
                        <a:srgbClr val="FFFFFF"/>
                      </a:gs>
                    </a:gsLst>
                    <a:lin ang="5400000" scaled="0"/>
                  </a:gradFill>
                  <a:cs typeface="Segoe UI" panose="020B0502040204020203" pitchFamily="34" charset="0"/>
                </a:rPr>
                <a:t>!</a:t>
              </a:r>
            </a:p>
          </p:txBody>
        </p:sp>
        <p:sp>
          <p:nvSpPr>
            <p:cNvPr id="18" name="Right Triangle 17"/>
            <p:cNvSpPr/>
            <p:nvPr/>
          </p:nvSpPr>
          <p:spPr bwMode="auto">
            <a:xfrm flipH="1" flipV="1">
              <a:off x="3323442" y="1266513"/>
              <a:ext cx="505777" cy="437451"/>
            </a:xfrm>
            <a:prstGeom prst="rtTriangle">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 name="Group 18"/>
          <p:cNvGrpSpPr/>
          <p:nvPr/>
        </p:nvGrpSpPr>
        <p:grpSpPr>
          <a:xfrm>
            <a:off x="7912741" y="3363923"/>
            <a:ext cx="1819129" cy="1293592"/>
            <a:chOff x="3079640" y="393786"/>
            <a:chExt cx="1842453" cy="1310178"/>
          </a:xfrm>
        </p:grpSpPr>
        <p:sp>
          <p:nvSpPr>
            <p:cNvPr id="20" name="Rectangle 19"/>
            <p:cNvSpPr/>
            <p:nvPr/>
          </p:nvSpPr>
          <p:spPr bwMode="auto">
            <a:xfrm>
              <a:off x="3079640" y="393786"/>
              <a:ext cx="1842453" cy="872728"/>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dirty="0">
                  <a:gradFill>
                    <a:gsLst>
                      <a:gs pos="2917">
                        <a:srgbClr val="FFFFFF"/>
                      </a:gs>
                      <a:gs pos="30000">
                        <a:srgbClr val="FFFFFF"/>
                      </a:gs>
                    </a:gsLst>
                    <a:lin ang="5400000" scaled="0"/>
                  </a:gradFill>
                  <a:cs typeface="Segoe UI" panose="020B0502040204020203" pitchFamily="34" charset="0"/>
                </a:rPr>
                <a:t>It’s </a:t>
              </a:r>
              <a:r>
                <a:rPr lang="en-US" dirty="0" err="1">
                  <a:gradFill>
                    <a:gsLst>
                      <a:gs pos="2917">
                        <a:srgbClr val="FFFFFF"/>
                      </a:gs>
                      <a:gs pos="30000">
                        <a:srgbClr val="FFFFFF"/>
                      </a:gs>
                    </a:gsLst>
                    <a:lin ang="5400000" scaled="0"/>
                  </a:gradFill>
                  <a:cs typeface="Segoe UI" panose="020B0502040204020203" pitchFamily="34" charset="0"/>
                </a:rPr>
                <a:t>DevOps</a:t>
              </a:r>
              <a:r>
                <a:rPr lang="en-US" dirty="0">
                  <a:gradFill>
                    <a:gsLst>
                      <a:gs pos="2917">
                        <a:srgbClr val="FFFFFF"/>
                      </a:gs>
                      <a:gs pos="30000">
                        <a:srgbClr val="FFFFFF"/>
                      </a:gs>
                    </a:gsLst>
                    <a:lin ang="5400000" scaled="0"/>
                  </a:gradFill>
                  <a:cs typeface="Segoe UI" panose="020B0502040204020203" pitchFamily="34" charset="0"/>
                </a:rPr>
                <a:t>!</a:t>
              </a:r>
            </a:p>
          </p:txBody>
        </p:sp>
        <p:sp>
          <p:nvSpPr>
            <p:cNvPr id="21" name="Right Triangle 20"/>
            <p:cNvSpPr/>
            <p:nvPr/>
          </p:nvSpPr>
          <p:spPr bwMode="auto">
            <a:xfrm flipV="1">
              <a:off x="4181590" y="1266513"/>
              <a:ext cx="505777" cy="437451"/>
            </a:xfrm>
            <a:prstGeom prst="rtTriangle">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2" name="Group 21"/>
          <p:cNvGrpSpPr/>
          <p:nvPr/>
        </p:nvGrpSpPr>
        <p:grpSpPr>
          <a:xfrm>
            <a:off x="6093354" y="3158525"/>
            <a:ext cx="1433355" cy="1019266"/>
            <a:chOff x="3079640" y="393786"/>
            <a:chExt cx="1842453" cy="1310178"/>
          </a:xfrm>
        </p:grpSpPr>
        <p:sp>
          <p:nvSpPr>
            <p:cNvPr id="23" name="Rectangle 22"/>
            <p:cNvSpPr/>
            <p:nvPr/>
          </p:nvSpPr>
          <p:spPr bwMode="auto">
            <a:xfrm>
              <a:off x="3079640" y="393786"/>
              <a:ext cx="1842453" cy="872728"/>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2917">
                        <a:srgbClr val="FFFFFF"/>
                      </a:gs>
                      <a:gs pos="30000">
                        <a:srgbClr val="FFFFFF"/>
                      </a:gs>
                    </a:gsLst>
                    <a:lin ang="5400000" scaled="0"/>
                  </a:gradFill>
                  <a:cs typeface="Segoe UI" panose="020B0502040204020203" pitchFamily="34" charset="0"/>
                </a:rPr>
                <a:t>It’s </a:t>
              </a:r>
              <a:r>
                <a:rPr lang="en-US" sz="1600" dirty="0" err="1">
                  <a:gradFill>
                    <a:gsLst>
                      <a:gs pos="2917">
                        <a:srgbClr val="FFFFFF"/>
                      </a:gs>
                      <a:gs pos="30000">
                        <a:srgbClr val="FFFFFF"/>
                      </a:gs>
                    </a:gsLst>
                    <a:lin ang="5400000" scaled="0"/>
                  </a:gradFill>
                  <a:cs typeface="Segoe UI" panose="020B0502040204020203" pitchFamily="34" charset="0"/>
                </a:rPr>
                <a:t>DevOps</a:t>
              </a:r>
              <a:r>
                <a:rPr lang="en-US" sz="1600" dirty="0">
                  <a:gradFill>
                    <a:gsLst>
                      <a:gs pos="2917">
                        <a:srgbClr val="FFFFFF"/>
                      </a:gs>
                      <a:gs pos="30000">
                        <a:srgbClr val="FFFFFF"/>
                      </a:gs>
                    </a:gsLst>
                    <a:lin ang="5400000" scaled="0"/>
                  </a:gradFill>
                  <a:cs typeface="Segoe UI" panose="020B0502040204020203" pitchFamily="34" charset="0"/>
                </a:rPr>
                <a:t>!</a:t>
              </a:r>
            </a:p>
          </p:txBody>
        </p:sp>
        <p:sp>
          <p:nvSpPr>
            <p:cNvPr id="24" name="Right Triangle 23"/>
            <p:cNvSpPr/>
            <p:nvPr/>
          </p:nvSpPr>
          <p:spPr bwMode="auto">
            <a:xfrm flipV="1">
              <a:off x="3323442" y="1266513"/>
              <a:ext cx="505777" cy="437451"/>
            </a:xfrm>
            <a:prstGeom prst="rtTriangle">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0325652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2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300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400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9235" y="2211409"/>
            <a:ext cx="4417552" cy="4015714"/>
          </a:xfrm>
          <a:prstGeom prst="rect">
            <a:avLst/>
          </a:prstGeom>
        </p:spPr>
      </p:pic>
      <p:sp>
        <p:nvSpPr>
          <p:cNvPr id="26" name="Freeform 25"/>
          <p:cNvSpPr/>
          <p:nvPr/>
        </p:nvSpPr>
        <p:spPr bwMode="auto">
          <a:xfrm>
            <a:off x="1143000" y="2800350"/>
            <a:ext cx="615950" cy="596900"/>
          </a:xfrm>
          <a:custGeom>
            <a:avLst/>
            <a:gdLst>
              <a:gd name="connsiteX0" fmla="*/ 0 w 615950"/>
              <a:gd name="connsiteY0" fmla="*/ 400050 h 596900"/>
              <a:gd name="connsiteX1" fmla="*/ 25400 w 615950"/>
              <a:gd name="connsiteY1" fmla="*/ 101600 h 596900"/>
              <a:gd name="connsiteX2" fmla="*/ 336550 w 615950"/>
              <a:gd name="connsiteY2" fmla="*/ 0 h 596900"/>
              <a:gd name="connsiteX3" fmla="*/ 615950 w 615950"/>
              <a:gd name="connsiteY3" fmla="*/ 209550 h 596900"/>
              <a:gd name="connsiteX4" fmla="*/ 590550 w 615950"/>
              <a:gd name="connsiteY4" fmla="*/ 469900 h 596900"/>
              <a:gd name="connsiteX5" fmla="*/ 228600 w 615950"/>
              <a:gd name="connsiteY5" fmla="*/ 596900 h 596900"/>
              <a:gd name="connsiteX6" fmla="*/ 0 w 615950"/>
              <a:gd name="connsiteY6" fmla="*/ 40005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50" h="59690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427798">
            <a:off x="1302102" y="3342128"/>
            <a:ext cx="576073" cy="862586"/>
          </a:xfrm>
          <a:prstGeom prst="rect">
            <a:avLst/>
          </a:prstGeom>
        </p:spPr>
      </p:pic>
      <p:sp>
        <p:nvSpPr>
          <p:cNvPr id="7" name="Title 6"/>
          <p:cNvSpPr>
            <a:spLocks noGrp="1"/>
          </p:cNvSpPr>
          <p:nvPr>
            <p:ph type="title"/>
          </p:nvPr>
        </p:nvSpPr>
        <p:spPr/>
        <p:txBody>
          <a:bodyPr/>
          <a:lstStyle/>
          <a:p>
            <a:r>
              <a:rPr lang="en-US" dirty="0"/>
              <a:t>Traditional Development and Operations</a:t>
            </a:r>
          </a:p>
        </p:txBody>
      </p:sp>
      <p:grpSp>
        <p:nvGrpSpPr>
          <p:cNvPr id="9" name="Group 8"/>
          <p:cNvGrpSpPr/>
          <p:nvPr/>
        </p:nvGrpSpPr>
        <p:grpSpPr>
          <a:xfrm>
            <a:off x="6720748" y="4721398"/>
            <a:ext cx="1368152" cy="723258"/>
            <a:chOff x="6002213" y="3425254"/>
            <a:chExt cx="1587625" cy="723258"/>
          </a:xfrm>
          <a:solidFill>
            <a:schemeClr val="accent1"/>
          </a:solidFill>
        </p:grpSpPr>
        <p:sp>
          <p:nvSpPr>
            <p:cNvPr id="10" name="Rectangle 9"/>
            <p:cNvSpPr/>
            <p:nvPr/>
          </p:nvSpPr>
          <p:spPr bwMode="auto">
            <a:xfrm>
              <a:off x="6002213" y="3425254"/>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6002213" y="3932488"/>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 name="Group 1"/>
          <p:cNvGrpSpPr/>
          <p:nvPr/>
        </p:nvGrpSpPr>
        <p:grpSpPr>
          <a:xfrm>
            <a:off x="8860829" y="4509886"/>
            <a:ext cx="2174098" cy="1736339"/>
            <a:chOff x="8860829" y="4509886"/>
            <a:chExt cx="2174098" cy="1736339"/>
          </a:xfrm>
        </p:grpSpPr>
        <p:sp>
          <p:nvSpPr>
            <p:cNvPr id="13" name="Oval 12"/>
            <p:cNvSpPr/>
            <p:nvPr/>
          </p:nvSpPr>
          <p:spPr bwMode="auto">
            <a:xfrm>
              <a:off x="8860829" y="5970914"/>
              <a:ext cx="2174098" cy="275311"/>
            </a:xfrm>
            <a:prstGeom prst="ellipse">
              <a:avLst/>
            </a:prstGeom>
            <a:solidFill>
              <a:schemeClr val="bg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p:nvGrpSpPr>
          <p:grpSpPr>
            <a:xfrm rot="2001771">
              <a:off x="9266604" y="4509886"/>
              <a:ext cx="1453360" cy="1618491"/>
              <a:chOff x="8504238" y="4584705"/>
              <a:chExt cx="1236752" cy="1377271"/>
            </a:xfrm>
          </p:grpSpPr>
          <p:sp>
            <p:nvSpPr>
              <p:cNvPr id="18" name="Oval 17"/>
              <p:cNvSpPr/>
              <p:nvPr/>
            </p:nvSpPr>
            <p:spPr bwMode="auto">
              <a:xfrm>
                <a:off x="8504238" y="4725224"/>
                <a:ext cx="1236752" cy="1236752"/>
              </a:xfrm>
              <a:prstGeom prst="ellipse">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8618558" y="5282139"/>
                <a:ext cx="504056" cy="504056"/>
              </a:xfrm>
              <a:prstGeom prst="ellipse">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p:cNvGrpSpPr/>
              <p:nvPr/>
            </p:nvGrpSpPr>
            <p:grpSpPr>
              <a:xfrm>
                <a:off x="8952456" y="4584705"/>
                <a:ext cx="340316" cy="220585"/>
                <a:chOff x="8964163" y="4017555"/>
                <a:chExt cx="340316" cy="366035"/>
              </a:xfrm>
            </p:grpSpPr>
            <p:sp>
              <p:nvSpPr>
                <p:cNvPr id="21" name="Freeform 20"/>
                <p:cNvSpPr/>
                <p:nvPr/>
              </p:nvSpPr>
              <p:spPr bwMode="auto">
                <a:xfrm>
                  <a:off x="8964163" y="4051662"/>
                  <a:ext cx="340316" cy="331928"/>
                </a:xfrm>
                <a:custGeom>
                  <a:avLst/>
                  <a:gdLst>
                    <a:gd name="connsiteX0" fmla="*/ 0 w 340316"/>
                    <a:gd name="connsiteY0" fmla="*/ 0 h 331928"/>
                    <a:gd name="connsiteX1" fmla="*/ 340316 w 340316"/>
                    <a:gd name="connsiteY1" fmla="*/ 0 h 331928"/>
                    <a:gd name="connsiteX2" fmla="*/ 340316 w 340316"/>
                    <a:gd name="connsiteY2" fmla="*/ 290681 h 331928"/>
                    <a:gd name="connsiteX3" fmla="*/ 170158 w 340316"/>
                    <a:gd name="connsiteY3" fmla="*/ 331928 h 331928"/>
                    <a:gd name="connsiteX4" fmla="*/ 0 w 340316"/>
                    <a:gd name="connsiteY4" fmla="*/ 290681 h 331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16" h="331928">
                      <a:moveTo>
                        <a:pt x="0" y="0"/>
                      </a:moveTo>
                      <a:lnTo>
                        <a:pt x="340316" y="0"/>
                      </a:lnTo>
                      <a:lnTo>
                        <a:pt x="340316" y="290681"/>
                      </a:lnTo>
                      <a:cubicBezTo>
                        <a:pt x="340316" y="313461"/>
                        <a:pt x="264134" y="331928"/>
                        <a:pt x="170158" y="331928"/>
                      </a:cubicBezTo>
                      <a:cubicBezTo>
                        <a:pt x="76182" y="331928"/>
                        <a:pt x="0" y="313461"/>
                        <a:pt x="0" y="290681"/>
                      </a:cubicBezTo>
                      <a:close/>
                    </a:path>
                  </a:pathLst>
                </a:cu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p:cNvSpPr/>
                <p:nvPr/>
              </p:nvSpPr>
              <p:spPr bwMode="auto">
                <a:xfrm>
                  <a:off x="8964163" y="4017555"/>
                  <a:ext cx="340316" cy="82493"/>
                </a:xfrm>
                <a:prstGeom prst="ellipse">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sp>
        <p:nvSpPr>
          <p:cNvPr id="16" name="Freeform 15"/>
          <p:cNvSpPr/>
          <p:nvPr/>
        </p:nvSpPr>
        <p:spPr bwMode="auto">
          <a:xfrm rot="1768747">
            <a:off x="10275031" y="4084118"/>
            <a:ext cx="304422" cy="541356"/>
          </a:xfrm>
          <a:custGeom>
            <a:avLst/>
            <a:gdLst>
              <a:gd name="connsiteX0" fmla="*/ 399384 w 399384"/>
              <a:gd name="connsiteY0" fmla="*/ 710227 h 710227"/>
              <a:gd name="connsiteX1" fmla="*/ 313659 w 399384"/>
              <a:gd name="connsiteY1" fmla="*/ 400664 h 710227"/>
              <a:gd name="connsiteX2" fmla="*/ 13621 w 399384"/>
              <a:gd name="connsiteY2" fmla="*/ 348277 h 710227"/>
              <a:gd name="connsiteX3" fmla="*/ 51721 w 399384"/>
              <a:gd name="connsiteY3" fmla="*/ 29189 h 710227"/>
              <a:gd name="connsiteX4" fmla="*/ 56484 w 399384"/>
              <a:gd name="connsiteY4" fmla="*/ 33952 h 710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384" h="710227">
                <a:moveTo>
                  <a:pt x="399384" y="710227"/>
                </a:moveTo>
                <a:cubicBezTo>
                  <a:pt x="388668" y="585608"/>
                  <a:pt x="377953" y="460989"/>
                  <a:pt x="313659" y="400664"/>
                </a:cubicBezTo>
                <a:cubicBezTo>
                  <a:pt x="249365" y="340339"/>
                  <a:pt x="57277" y="410189"/>
                  <a:pt x="13621" y="348277"/>
                </a:cubicBezTo>
                <a:cubicBezTo>
                  <a:pt x="-30035" y="286364"/>
                  <a:pt x="44577" y="81576"/>
                  <a:pt x="51721" y="29189"/>
                </a:cubicBezTo>
                <a:cubicBezTo>
                  <a:pt x="58865" y="-23198"/>
                  <a:pt x="57674" y="5377"/>
                  <a:pt x="56484" y="33952"/>
                </a:cubicBezTo>
              </a:path>
            </a:pathLst>
          </a:cu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FFFF"/>
              </a:solidFill>
            </a:endParaRPr>
          </a:p>
        </p:txBody>
      </p:sp>
      <p:sp>
        <p:nvSpPr>
          <p:cNvPr id="17" name="Freeform 87"/>
          <p:cNvSpPr>
            <a:spLocks noChangeAspect="1" noEditPoints="1"/>
          </p:cNvSpPr>
          <p:nvPr/>
        </p:nvSpPr>
        <p:spPr bwMode="auto">
          <a:xfrm>
            <a:off x="10262885" y="3860293"/>
            <a:ext cx="423736" cy="408026"/>
          </a:xfrm>
          <a:custGeom>
            <a:avLst/>
            <a:gdLst>
              <a:gd name="T0" fmla="*/ 255 w 388"/>
              <a:gd name="T1" fmla="*/ 58 h 374"/>
              <a:gd name="T2" fmla="*/ 236 w 388"/>
              <a:gd name="T3" fmla="*/ 36 h 374"/>
              <a:gd name="T4" fmla="*/ 196 w 388"/>
              <a:gd name="T5" fmla="*/ 110 h 374"/>
              <a:gd name="T6" fmla="*/ 204 w 388"/>
              <a:gd name="T7" fmla="*/ 138 h 374"/>
              <a:gd name="T8" fmla="*/ 266 w 388"/>
              <a:gd name="T9" fmla="*/ 121 h 374"/>
              <a:gd name="T10" fmla="*/ 221 w 388"/>
              <a:gd name="T11" fmla="*/ 157 h 374"/>
              <a:gd name="T12" fmla="*/ 295 w 388"/>
              <a:gd name="T13" fmla="*/ 140 h 374"/>
              <a:gd name="T14" fmla="*/ 336 w 388"/>
              <a:gd name="T15" fmla="*/ 130 h 374"/>
              <a:gd name="T16" fmla="*/ 323 w 388"/>
              <a:gd name="T17" fmla="*/ 203 h 374"/>
              <a:gd name="T18" fmla="*/ 233 w 388"/>
              <a:gd name="T19" fmla="*/ 169 h 374"/>
              <a:gd name="T20" fmla="*/ 276 w 388"/>
              <a:gd name="T21" fmla="*/ 202 h 374"/>
              <a:gd name="T22" fmla="*/ 315 w 388"/>
              <a:gd name="T23" fmla="*/ 234 h 374"/>
              <a:gd name="T24" fmla="*/ 334 w 388"/>
              <a:gd name="T25" fmla="*/ 212 h 374"/>
              <a:gd name="T26" fmla="*/ 266 w 388"/>
              <a:gd name="T27" fmla="*/ 286 h 374"/>
              <a:gd name="T28" fmla="*/ 240 w 388"/>
              <a:gd name="T29" fmla="*/ 223 h 374"/>
              <a:gd name="T30" fmla="*/ 213 w 388"/>
              <a:gd name="T31" fmla="*/ 210 h 374"/>
              <a:gd name="T32" fmla="*/ 241 w 388"/>
              <a:gd name="T33" fmla="*/ 290 h 374"/>
              <a:gd name="T34" fmla="*/ 257 w 388"/>
              <a:gd name="T35" fmla="*/ 316 h 374"/>
              <a:gd name="T36" fmla="*/ 103 w 388"/>
              <a:gd name="T37" fmla="*/ 112 h 374"/>
              <a:gd name="T38" fmla="*/ 174 w 388"/>
              <a:gd name="T39" fmla="*/ 153 h 374"/>
              <a:gd name="T40" fmla="*/ 161 w 388"/>
              <a:gd name="T41" fmla="*/ 119 h 374"/>
              <a:gd name="T42" fmla="*/ 84 w 388"/>
              <a:gd name="T43" fmla="*/ 86 h 374"/>
              <a:gd name="T44" fmla="*/ 62 w 388"/>
              <a:gd name="T45" fmla="*/ 105 h 374"/>
              <a:gd name="T46" fmla="*/ 163 w 388"/>
              <a:gd name="T47" fmla="*/ 189 h 374"/>
              <a:gd name="T48" fmla="*/ 80 w 388"/>
              <a:gd name="T49" fmla="*/ 250 h 374"/>
              <a:gd name="T50" fmla="*/ 85 w 388"/>
              <a:gd name="T51" fmla="*/ 283 h 374"/>
              <a:gd name="T52" fmla="*/ 109 w 388"/>
              <a:gd name="T53" fmla="*/ 248 h 374"/>
              <a:gd name="T54" fmla="*/ 171 w 388"/>
              <a:gd name="T55" fmla="*/ 195 h 374"/>
              <a:gd name="T56" fmla="*/ 163 w 388"/>
              <a:gd name="T57" fmla="*/ 260 h 374"/>
              <a:gd name="T58" fmla="*/ 161 w 388"/>
              <a:gd name="T59" fmla="*/ 318 h 374"/>
              <a:gd name="T60" fmla="*/ 186 w 388"/>
              <a:gd name="T61" fmla="*/ 299 h 374"/>
              <a:gd name="T62" fmla="*/ 194 w 388"/>
              <a:gd name="T63" fmla="*/ 214 h 374"/>
              <a:gd name="T64" fmla="*/ 248 w 388"/>
              <a:gd name="T65" fmla="*/ 342 h 374"/>
              <a:gd name="T66" fmla="*/ 279 w 388"/>
              <a:gd name="T67" fmla="*/ 345 h 374"/>
              <a:gd name="T68" fmla="*/ 359 w 388"/>
              <a:gd name="T69" fmla="*/ 263 h 374"/>
              <a:gd name="T70" fmla="*/ 356 w 388"/>
              <a:gd name="T71" fmla="*/ 230 h 374"/>
              <a:gd name="T72" fmla="*/ 358 w 388"/>
              <a:gd name="T73" fmla="*/ 136 h 374"/>
              <a:gd name="T74" fmla="*/ 383 w 388"/>
              <a:gd name="T75" fmla="*/ 114 h 374"/>
              <a:gd name="T76" fmla="*/ 278 w 388"/>
              <a:gd name="T77" fmla="*/ 2 h 374"/>
              <a:gd name="T78" fmla="*/ 32 w 388"/>
              <a:gd name="T79" fmla="*/ 120 h 374"/>
              <a:gd name="T80" fmla="*/ 28 w 388"/>
              <a:gd name="T81" fmla="*/ 87 h 374"/>
              <a:gd name="T82" fmla="*/ 71 w 388"/>
              <a:gd name="T83" fmla="*/ 288 h 374"/>
              <a:gd name="T84" fmla="*/ 71 w 388"/>
              <a:gd name="T85" fmla="*/ 322 h 374"/>
              <a:gd name="T86" fmla="*/ 71 w 388"/>
              <a:gd name="T87" fmla="*/ 288 h 374"/>
              <a:gd name="T88" fmla="*/ 170 w 388"/>
              <a:gd name="T89" fmla="*/ 374 h 374"/>
              <a:gd name="T90" fmla="*/ 170 w 388"/>
              <a:gd name="T91" fmla="*/ 341 h 374"/>
              <a:gd name="T92" fmla="*/ 82 w 388"/>
              <a:gd name="T93" fmla="*/ 179 h 374"/>
              <a:gd name="T94" fmla="*/ 157 w 388"/>
              <a:gd name="T95" fmla="*/ 172 h 374"/>
              <a:gd name="T96" fmla="*/ 102 w 388"/>
              <a:gd name="T97" fmla="*/ 150 h 374"/>
              <a:gd name="T98" fmla="*/ 43 w 388"/>
              <a:gd name="T99" fmla="*/ 175 h 374"/>
              <a:gd name="T100" fmla="*/ 52 w 388"/>
              <a:gd name="T101" fmla="*/ 200 h 374"/>
              <a:gd name="T102" fmla="*/ 19 w 388"/>
              <a:gd name="T103" fmla="*/ 23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8" h="374">
                <a:moveTo>
                  <a:pt x="224" y="94"/>
                </a:moveTo>
                <a:cubicBezTo>
                  <a:pt x="229" y="87"/>
                  <a:pt x="234" y="80"/>
                  <a:pt x="239" y="74"/>
                </a:cubicBezTo>
                <a:cubicBezTo>
                  <a:pt x="242" y="71"/>
                  <a:pt x="245" y="68"/>
                  <a:pt x="247" y="65"/>
                </a:cubicBezTo>
                <a:cubicBezTo>
                  <a:pt x="250" y="62"/>
                  <a:pt x="253" y="59"/>
                  <a:pt x="255" y="58"/>
                </a:cubicBezTo>
                <a:cubicBezTo>
                  <a:pt x="256" y="57"/>
                  <a:pt x="257" y="57"/>
                  <a:pt x="257" y="56"/>
                </a:cubicBezTo>
                <a:cubicBezTo>
                  <a:pt x="260" y="53"/>
                  <a:pt x="261" y="50"/>
                  <a:pt x="261" y="46"/>
                </a:cubicBezTo>
                <a:cubicBezTo>
                  <a:pt x="261" y="42"/>
                  <a:pt x="259" y="38"/>
                  <a:pt x="256" y="36"/>
                </a:cubicBezTo>
                <a:cubicBezTo>
                  <a:pt x="251" y="30"/>
                  <a:pt x="241" y="31"/>
                  <a:pt x="236" y="36"/>
                </a:cubicBezTo>
                <a:cubicBezTo>
                  <a:pt x="232" y="41"/>
                  <a:pt x="230" y="44"/>
                  <a:pt x="227" y="48"/>
                </a:cubicBezTo>
                <a:cubicBezTo>
                  <a:pt x="224" y="52"/>
                  <a:pt x="222" y="55"/>
                  <a:pt x="219" y="60"/>
                </a:cubicBezTo>
                <a:cubicBezTo>
                  <a:pt x="214" y="67"/>
                  <a:pt x="210" y="75"/>
                  <a:pt x="206" y="84"/>
                </a:cubicBezTo>
                <a:cubicBezTo>
                  <a:pt x="202" y="92"/>
                  <a:pt x="199" y="101"/>
                  <a:pt x="196" y="110"/>
                </a:cubicBezTo>
                <a:cubicBezTo>
                  <a:pt x="194" y="117"/>
                  <a:pt x="192" y="126"/>
                  <a:pt x="191" y="137"/>
                </a:cubicBezTo>
                <a:cubicBezTo>
                  <a:pt x="191" y="140"/>
                  <a:pt x="193" y="143"/>
                  <a:pt x="196" y="144"/>
                </a:cubicBezTo>
                <a:cubicBezTo>
                  <a:pt x="196" y="144"/>
                  <a:pt x="197" y="144"/>
                  <a:pt x="197" y="144"/>
                </a:cubicBezTo>
                <a:cubicBezTo>
                  <a:pt x="200" y="144"/>
                  <a:pt x="203" y="142"/>
                  <a:pt x="204" y="138"/>
                </a:cubicBezTo>
                <a:cubicBezTo>
                  <a:pt x="205" y="132"/>
                  <a:pt x="208" y="124"/>
                  <a:pt x="212" y="115"/>
                </a:cubicBezTo>
                <a:cubicBezTo>
                  <a:pt x="215" y="108"/>
                  <a:pt x="219" y="101"/>
                  <a:pt x="224" y="94"/>
                </a:cubicBezTo>
                <a:close/>
                <a:moveTo>
                  <a:pt x="269" y="121"/>
                </a:moveTo>
                <a:cubicBezTo>
                  <a:pt x="266" y="121"/>
                  <a:pt x="266" y="121"/>
                  <a:pt x="266" y="121"/>
                </a:cubicBezTo>
                <a:cubicBezTo>
                  <a:pt x="257" y="124"/>
                  <a:pt x="249" y="127"/>
                  <a:pt x="240" y="131"/>
                </a:cubicBezTo>
                <a:cubicBezTo>
                  <a:pt x="234" y="135"/>
                  <a:pt x="225" y="139"/>
                  <a:pt x="217" y="146"/>
                </a:cubicBezTo>
                <a:cubicBezTo>
                  <a:pt x="214" y="148"/>
                  <a:pt x="213" y="151"/>
                  <a:pt x="215" y="154"/>
                </a:cubicBezTo>
                <a:cubicBezTo>
                  <a:pt x="216" y="156"/>
                  <a:pt x="218" y="157"/>
                  <a:pt x="221" y="157"/>
                </a:cubicBezTo>
                <a:cubicBezTo>
                  <a:pt x="222" y="157"/>
                  <a:pt x="223" y="157"/>
                  <a:pt x="224" y="156"/>
                </a:cubicBezTo>
                <a:cubicBezTo>
                  <a:pt x="230" y="153"/>
                  <a:pt x="238" y="150"/>
                  <a:pt x="246" y="147"/>
                </a:cubicBezTo>
                <a:cubicBezTo>
                  <a:pt x="254" y="145"/>
                  <a:pt x="262" y="143"/>
                  <a:pt x="271" y="142"/>
                </a:cubicBezTo>
                <a:cubicBezTo>
                  <a:pt x="279" y="141"/>
                  <a:pt x="287" y="140"/>
                  <a:pt x="295" y="140"/>
                </a:cubicBezTo>
                <a:cubicBezTo>
                  <a:pt x="299" y="140"/>
                  <a:pt x="303" y="140"/>
                  <a:pt x="307" y="140"/>
                </a:cubicBezTo>
                <a:cubicBezTo>
                  <a:pt x="310" y="140"/>
                  <a:pt x="315" y="141"/>
                  <a:pt x="318" y="141"/>
                </a:cubicBezTo>
                <a:cubicBezTo>
                  <a:pt x="320" y="142"/>
                  <a:pt x="321" y="142"/>
                  <a:pt x="321" y="142"/>
                </a:cubicBezTo>
                <a:cubicBezTo>
                  <a:pt x="330" y="142"/>
                  <a:pt x="336" y="137"/>
                  <a:pt x="336" y="130"/>
                </a:cubicBezTo>
                <a:cubicBezTo>
                  <a:pt x="336" y="121"/>
                  <a:pt x="328" y="117"/>
                  <a:pt x="322" y="116"/>
                </a:cubicBezTo>
                <a:cubicBezTo>
                  <a:pt x="317" y="116"/>
                  <a:pt x="306" y="114"/>
                  <a:pt x="294" y="115"/>
                </a:cubicBezTo>
                <a:cubicBezTo>
                  <a:pt x="284" y="116"/>
                  <a:pt x="276" y="118"/>
                  <a:pt x="269" y="121"/>
                </a:cubicBezTo>
                <a:close/>
                <a:moveTo>
                  <a:pt x="323" y="203"/>
                </a:moveTo>
                <a:cubicBezTo>
                  <a:pt x="319" y="201"/>
                  <a:pt x="315" y="198"/>
                  <a:pt x="311" y="196"/>
                </a:cubicBezTo>
                <a:cubicBezTo>
                  <a:pt x="303" y="191"/>
                  <a:pt x="295" y="187"/>
                  <a:pt x="286" y="183"/>
                </a:cubicBezTo>
                <a:cubicBezTo>
                  <a:pt x="278" y="180"/>
                  <a:pt x="269" y="176"/>
                  <a:pt x="260" y="174"/>
                </a:cubicBezTo>
                <a:cubicBezTo>
                  <a:pt x="250" y="171"/>
                  <a:pt x="241" y="170"/>
                  <a:pt x="233" y="169"/>
                </a:cubicBezTo>
                <a:cubicBezTo>
                  <a:pt x="229" y="169"/>
                  <a:pt x="227" y="172"/>
                  <a:pt x="226" y="175"/>
                </a:cubicBezTo>
                <a:cubicBezTo>
                  <a:pt x="225" y="179"/>
                  <a:pt x="228" y="182"/>
                  <a:pt x="232" y="183"/>
                </a:cubicBezTo>
                <a:cubicBezTo>
                  <a:pt x="239" y="184"/>
                  <a:pt x="246" y="187"/>
                  <a:pt x="255" y="190"/>
                </a:cubicBezTo>
                <a:cubicBezTo>
                  <a:pt x="262" y="194"/>
                  <a:pt x="269" y="197"/>
                  <a:pt x="276" y="202"/>
                </a:cubicBezTo>
                <a:cubicBezTo>
                  <a:pt x="284" y="206"/>
                  <a:pt x="290" y="211"/>
                  <a:pt x="297" y="216"/>
                </a:cubicBezTo>
                <a:cubicBezTo>
                  <a:pt x="300" y="219"/>
                  <a:pt x="303" y="222"/>
                  <a:pt x="306" y="224"/>
                </a:cubicBezTo>
                <a:cubicBezTo>
                  <a:pt x="309" y="227"/>
                  <a:pt x="312" y="230"/>
                  <a:pt x="314" y="232"/>
                </a:cubicBezTo>
                <a:cubicBezTo>
                  <a:pt x="314" y="233"/>
                  <a:pt x="315" y="233"/>
                  <a:pt x="315" y="234"/>
                </a:cubicBezTo>
                <a:cubicBezTo>
                  <a:pt x="318" y="236"/>
                  <a:pt x="321" y="238"/>
                  <a:pt x="325" y="238"/>
                </a:cubicBezTo>
                <a:cubicBezTo>
                  <a:pt x="329" y="238"/>
                  <a:pt x="333" y="236"/>
                  <a:pt x="336" y="233"/>
                </a:cubicBezTo>
                <a:cubicBezTo>
                  <a:pt x="338" y="230"/>
                  <a:pt x="339" y="226"/>
                  <a:pt x="339" y="222"/>
                </a:cubicBezTo>
                <a:cubicBezTo>
                  <a:pt x="339" y="218"/>
                  <a:pt x="337" y="215"/>
                  <a:pt x="334" y="212"/>
                </a:cubicBezTo>
                <a:cubicBezTo>
                  <a:pt x="330" y="209"/>
                  <a:pt x="327" y="206"/>
                  <a:pt x="323" y="203"/>
                </a:cubicBezTo>
                <a:close/>
                <a:moveTo>
                  <a:pt x="257" y="316"/>
                </a:moveTo>
                <a:cubicBezTo>
                  <a:pt x="264" y="316"/>
                  <a:pt x="269" y="309"/>
                  <a:pt x="268" y="301"/>
                </a:cubicBezTo>
                <a:cubicBezTo>
                  <a:pt x="268" y="294"/>
                  <a:pt x="267" y="290"/>
                  <a:pt x="266" y="286"/>
                </a:cubicBezTo>
                <a:cubicBezTo>
                  <a:pt x="266" y="284"/>
                  <a:pt x="266" y="282"/>
                  <a:pt x="265" y="280"/>
                </a:cubicBezTo>
                <a:cubicBezTo>
                  <a:pt x="265" y="278"/>
                  <a:pt x="264" y="275"/>
                  <a:pt x="263" y="272"/>
                </a:cubicBezTo>
                <a:cubicBezTo>
                  <a:pt x="261" y="264"/>
                  <a:pt x="257" y="255"/>
                  <a:pt x="253" y="247"/>
                </a:cubicBezTo>
                <a:cubicBezTo>
                  <a:pt x="249" y="238"/>
                  <a:pt x="245" y="230"/>
                  <a:pt x="240" y="223"/>
                </a:cubicBezTo>
                <a:cubicBezTo>
                  <a:pt x="236" y="217"/>
                  <a:pt x="230" y="209"/>
                  <a:pt x="222" y="201"/>
                </a:cubicBezTo>
                <a:cubicBezTo>
                  <a:pt x="220" y="199"/>
                  <a:pt x="216" y="199"/>
                  <a:pt x="214" y="201"/>
                </a:cubicBezTo>
                <a:cubicBezTo>
                  <a:pt x="213" y="202"/>
                  <a:pt x="212" y="203"/>
                  <a:pt x="212" y="205"/>
                </a:cubicBezTo>
                <a:cubicBezTo>
                  <a:pt x="211" y="207"/>
                  <a:pt x="212" y="208"/>
                  <a:pt x="213" y="210"/>
                </a:cubicBezTo>
                <a:cubicBezTo>
                  <a:pt x="217" y="216"/>
                  <a:pt x="221" y="223"/>
                  <a:pt x="225" y="231"/>
                </a:cubicBezTo>
                <a:cubicBezTo>
                  <a:pt x="229" y="238"/>
                  <a:pt x="231" y="246"/>
                  <a:pt x="234" y="254"/>
                </a:cubicBezTo>
                <a:cubicBezTo>
                  <a:pt x="236" y="262"/>
                  <a:pt x="238" y="270"/>
                  <a:pt x="239" y="278"/>
                </a:cubicBezTo>
                <a:cubicBezTo>
                  <a:pt x="240" y="282"/>
                  <a:pt x="240" y="286"/>
                  <a:pt x="241" y="290"/>
                </a:cubicBezTo>
                <a:cubicBezTo>
                  <a:pt x="241" y="294"/>
                  <a:pt x="241" y="303"/>
                  <a:pt x="241" y="304"/>
                </a:cubicBezTo>
                <a:cubicBezTo>
                  <a:pt x="241" y="307"/>
                  <a:pt x="242" y="310"/>
                  <a:pt x="245" y="313"/>
                </a:cubicBezTo>
                <a:cubicBezTo>
                  <a:pt x="247" y="315"/>
                  <a:pt x="251" y="317"/>
                  <a:pt x="255" y="317"/>
                </a:cubicBezTo>
                <a:cubicBezTo>
                  <a:pt x="255" y="317"/>
                  <a:pt x="256" y="317"/>
                  <a:pt x="257" y="316"/>
                </a:cubicBezTo>
                <a:close/>
                <a:moveTo>
                  <a:pt x="78" y="113"/>
                </a:moveTo>
                <a:cubicBezTo>
                  <a:pt x="79" y="113"/>
                  <a:pt x="80" y="113"/>
                  <a:pt x="81" y="113"/>
                </a:cubicBezTo>
                <a:cubicBezTo>
                  <a:pt x="84" y="112"/>
                  <a:pt x="90" y="112"/>
                  <a:pt x="91" y="111"/>
                </a:cubicBezTo>
                <a:cubicBezTo>
                  <a:pt x="95" y="111"/>
                  <a:pt x="99" y="111"/>
                  <a:pt x="103" y="112"/>
                </a:cubicBezTo>
                <a:cubicBezTo>
                  <a:pt x="111" y="113"/>
                  <a:pt x="120" y="115"/>
                  <a:pt x="127" y="118"/>
                </a:cubicBezTo>
                <a:cubicBezTo>
                  <a:pt x="135" y="122"/>
                  <a:pt x="143" y="126"/>
                  <a:pt x="150" y="132"/>
                </a:cubicBezTo>
                <a:cubicBezTo>
                  <a:pt x="158" y="137"/>
                  <a:pt x="164" y="144"/>
                  <a:pt x="168" y="150"/>
                </a:cubicBezTo>
                <a:cubicBezTo>
                  <a:pt x="170" y="152"/>
                  <a:pt x="172" y="153"/>
                  <a:pt x="174" y="153"/>
                </a:cubicBezTo>
                <a:cubicBezTo>
                  <a:pt x="175" y="153"/>
                  <a:pt x="175" y="153"/>
                  <a:pt x="176" y="152"/>
                </a:cubicBezTo>
                <a:cubicBezTo>
                  <a:pt x="178" y="151"/>
                  <a:pt x="179" y="150"/>
                  <a:pt x="179" y="149"/>
                </a:cubicBezTo>
                <a:cubicBezTo>
                  <a:pt x="180" y="147"/>
                  <a:pt x="180" y="145"/>
                  <a:pt x="179" y="144"/>
                </a:cubicBezTo>
                <a:cubicBezTo>
                  <a:pt x="174" y="133"/>
                  <a:pt x="167" y="125"/>
                  <a:pt x="161" y="119"/>
                </a:cubicBezTo>
                <a:cubicBezTo>
                  <a:pt x="154" y="112"/>
                  <a:pt x="146" y="106"/>
                  <a:pt x="137" y="100"/>
                </a:cubicBezTo>
                <a:cubicBezTo>
                  <a:pt x="128" y="94"/>
                  <a:pt x="118" y="90"/>
                  <a:pt x="108" y="88"/>
                </a:cubicBezTo>
                <a:cubicBezTo>
                  <a:pt x="103" y="86"/>
                  <a:pt x="97" y="86"/>
                  <a:pt x="92" y="86"/>
                </a:cubicBezTo>
                <a:cubicBezTo>
                  <a:pt x="89" y="85"/>
                  <a:pt x="87" y="86"/>
                  <a:pt x="84" y="86"/>
                </a:cubicBezTo>
                <a:cubicBezTo>
                  <a:pt x="84" y="86"/>
                  <a:pt x="84" y="86"/>
                  <a:pt x="84" y="86"/>
                </a:cubicBezTo>
                <a:cubicBezTo>
                  <a:pt x="81" y="86"/>
                  <a:pt x="74" y="85"/>
                  <a:pt x="70" y="86"/>
                </a:cubicBezTo>
                <a:cubicBezTo>
                  <a:pt x="67" y="88"/>
                  <a:pt x="64" y="90"/>
                  <a:pt x="62" y="94"/>
                </a:cubicBezTo>
                <a:cubicBezTo>
                  <a:pt x="61" y="97"/>
                  <a:pt x="61" y="101"/>
                  <a:pt x="62" y="105"/>
                </a:cubicBezTo>
                <a:cubicBezTo>
                  <a:pt x="64" y="111"/>
                  <a:pt x="72" y="113"/>
                  <a:pt x="78" y="113"/>
                </a:cubicBezTo>
                <a:close/>
                <a:moveTo>
                  <a:pt x="171" y="195"/>
                </a:moveTo>
                <a:cubicBezTo>
                  <a:pt x="170" y="192"/>
                  <a:pt x="167" y="189"/>
                  <a:pt x="163" y="189"/>
                </a:cubicBezTo>
                <a:cubicBezTo>
                  <a:pt x="163" y="189"/>
                  <a:pt x="163" y="189"/>
                  <a:pt x="163" y="189"/>
                </a:cubicBezTo>
                <a:cubicBezTo>
                  <a:pt x="153" y="189"/>
                  <a:pt x="144" y="192"/>
                  <a:pt x="133" y="196"/>
                </a:cubicBezTo>
                <a:cubicBezTo>
                  <a:pt x="124" y="200"/>
                  <a:pt x="115" y="205"/>
                  <a:pt x="107" y="212"/>
                </a:cubicBezTo>
                <a:cubicBezTo>
                  <a:pt x="100" y="219"/>
                  <a:pt x="93" y="227"/>
                  <a:pt x="87" y="236"/>
                </a:cubicBezTo>
                <a:cubicBezTo>
                  <a:pt x="85" y="240"/>
                  <a:pt x="82" y="245"/>
                  <a:pt x="80" y="250"/>
                </a:cubicBezTo>
                <a:cubicBezTo>
                  <a:pt x="78" y="254"/>
                  <a:pt x="76" y="259"/>
                  <a:pt x="74" y="265"/>
                </a:cubicBezTo>
                <a:cubicBezTo>
                  <a:pt x="73" y="265"/>
                  <a:pt x="73" y="266"/>
                  <a:pt x="73" y="267"/>
                </a:cubicBezTo>
                <a:cubicBezTo>
                  <a:pt x="73" y="271"/>
                  <a:pt x="73" y="274"/>
                  <a:pt x="76" y="277"/>
                </a:cubicBezTo>
                <a:cubicBezTo>
                  <a:pt x="78" y="281"/>
                  <a:pt x="81" y="283"/>
                  <a:pt x="85" y="283"/>
                </a:cubicBezTo>
                <a:cubicBezTo>
                  <a:pt x="86" y="283"/>
                  <a:pt x="87" y="283"/>
                  <a:pt x="87" y="283"/>
                </a:cubicBezTo>
                <a:cubicBezTo>
                  <a:pt x="95" y="283"/>
                  <a:pt x="100" y="278"/>
                  <a:pt x="102" y="271"/>
                </a:cubicBezTo>
                <a:cubicBezTo>
                  <a:pt x="102" y="268"/>
                  <a:pt x="103" y="264"/>
                  <a:pt x="105" y="260"/>
                </a:cubicBezTo>
                <a:cubicBezTo>
                  <a:pt x="106" y="256"/>
                  <a:pt x="108" y="252"/>
                  <a:pt x="109" y="248"/>
                </a:cubicBezTo>
                <a:cubicBezTo>
                  <a:pt x="113" y="241"/>
                  <a:pt x="117" y="233"/>
                  <a:pt x="122" y="227"/>
                </a:cubicBezTo>
                <a:cubicBezTo>
                  <a:pt x="128" y="221"/>
                  <a:pt x="134" y="215"/>
                  <a:pt x="141" y="211"/>
                </a:cubicBezTo>
                <a:cubicBezTo>
                  <a:pt x="149" y="207"/>
                  <a:pt x="157" y="204"/>
                  <a:pt x="165" y="202"/>
                </a:cubicBezTo>
                <a:cubicBezTo>
                  <a:pt x="168" y="201"/>
                  <a:pt x="171" y="199"/>
                  <a:pt x="171" y="195"/>
                </a:cubicBezTo>
                <a:close/>
                <a:moveTo>
                  <a:pt x="191" y="205"/>
                </a:moveTo>
                <a:cubicBezTo>
                  <a:pt x="187" y="203"/>
                  <a:pt x="183" y="204"/>
                  <a:pt x="181" y="207"/>
                </a:cubicBezTo>
                <a:cubicBezTo>
                  <a:pt x="175" y="217"/>
                  <a:pt x="172" y="225"/>
                  <a:pt x="170" y="233"/>
                </a:cubicBezTo>
                <a:cubicBezTo>
                  <a:pt x="167" y="242"/>
                  <a:pt x="165" y="250"/>
                  <a:pt x="163" y="260"/>
                </a:cubicBezTo>
                <a:cubicBezTo>
                  <a:pt x="161" y="269"/>
                  <a:pt x="160" y="278"/>
                  <a:pt x="160" y="287"/>
                </a:cubicBezTo>
                <a:cubicBezTo>
                  <a:pt x="159" y="292"/>
                  <a:pt x="159" y="297"/>
                  <a:pt x="159" y="301"/>
                </a:cubicBezTo>
                <a:cubicBezTo>
                  <a:pt x="160" y="305"/>
                  <a:pt x="160" y="310"/>
                  <a:pt x="160" y="316"/>
                </a:cubicBezTo>
                <a:cubicBezTo>
                  <a:pt x="161" y="316"/>
                  <a:pt x="161" y="317"/>
                  <a:pt x="161" y="318"/>
                </a:cubicBezTo>
                <a:cubicBezTo>
                  <a:pt x="163" y="324"/>
                  <a:pt x="168" y="328"/>
                  <a:pt x="175" y="328"/>
                </a:cubicBezTo>
                <a:cubicBezTo>
                  <a:pt x="176" y="328"/>
                  <a:pt x="178" y="328"/>
                  <a:pt x="179" y="328"/>
                </a:cubicBezTo>
                <a:cubicBezTo>
                  <a:pt x="186" y="325"/>
                  <a:pt x="191" y="317"/>
                  <a:pt x="189" y="310"/>
                </a:cubicBezTo>
                <a:cubicBezTo>
                  <a:pt x="188" y="306"/>
                  <a:pt x="187" y="301"/>
                  <a:pt x="186" y="299"/>
                </a:cubicBezTo>
                <a:cubicBezTo>
                  <a:pt x="186" y="295"/>
                  <a:pt x="185" y="291"/>
                  <a:pt x="185" y="287"/>
                </a:cubicBezTo>
                <a:cubicBezTo>
                  <a:pt x="184" y="278"/>
                  <a:pt x="184" y="270"/>
                  <a:pt x="184" y="262"/>
                </a:cubicBezTo>
                <a:cubicBezTo>
                  <a:pt x="185" y="253"/>
                  <a:pt x="185" y="245"/>
                  <a:pt x="187" y="237"/>
                </a:cubicBezTo>
                <a:cubicBezTo>
                  <a:pt x="189" y="228"/>
                  <a:pt x="191" y="221"/>
                  <a:pt x="194" y="214"/>
                </a:cubicBezTo>
                <a:cubicBezTo>
                  <a:pt x="195" y="211"/>
                  <a:pt x="194" y="207"/>
                  <a:pt x="191" y="205"/>
                </a:cubicBezTo>
                <a:close/>
                <a:moveTo>
                  <a:pt x="263" y="333"/>
                </a:moveTo>
                <a:cubicBezTo>
                  <a:pt x="261" y="333"/>
                  <a:pt x="260" y="333"/>
                  <a:pt x="258" y="334"/>
                </a:cubicBezTo>
                <a:cubicBezTo>
                  <a:pt x="254" y="335"/>
                  <a:pt x="250" y="338"/>
                  <a:pt x="248" y="342"/>
                </a:cubicBezTo>
                <a:cubicBezTo>
                  <a:pt x="246" y="345"/>
                  <a:pt x="245" y="350"/>
                  <a:pt x="246" y="354"/>
                </a:cubicBezTo>
                <a:cubicBezTo>
                  <a:pt x="248" y="362"/>
                  <a:pt x="255" y="367"/>
                  <a:pt x="262" y="367"/>
                </a:cubicBezTo>
                <a:cubicBezTo>
                  <a:pt x="264" y="367"/>
                  <a:pt x="265" y="366"/>
                  <a:pt x="267" y="366"/>
                </a:cubicBezTo>
                <a:cubicBezTo>
                  <a:pt x="276" y="364"/>
                  <a:pt x="281" y="354"/>
                  <a:pt x="279" y="345"/>
                </a:cubicBezTo>
                <a:cubicBezTo>
                  <a:pt x="277" y="338"/>
                  <a:pt x="270" y="333"/>
                  <a:pt x="263" y="333"/>
                </a:cubicBezTo>
                <a:close/>
                <a:moveTo>
                  <a:pt x="356" y="230"/>
                </a:moveTo>
                <a:cubicBezTo>
                  <a:pt x="347" y="232"/>
                  <a:pt x="341" y="240"/>
                  <a:pt x="343" y="249"/>
                </a:cubicBezTo>
                <a:cubicBezTo>
                  <a:pt x="345" y="257"/>
                  <a:pt x="351" y="263"/>
                  <a:pt x="359" y="263"/>
                </a:cubicBezTo>
                <a:cubicBezTo>
                  <a:pt x="360" y="263"/>
                  <a:pt x="362" y="263"/>
                  <a:pt x="363" y="263"/>
                </a:cubicBezTo>
                <a:cubicBezTo>
                  <a:pt x="367" y="262"/>
                  <a:pt x="371" y="259"/>
                  <a:pt x="373" y="256"/>
                </a:cubicBezTo>
                <a:cubicBezTo>
                  <a:pt x="376" y="252"/>
                  <a:pt x="377" y="247"/>
                  <a:pt x="376" y="243"/>
                </a:cubicBezTo>
                <a:cubicBezTo>
                  <a:pt x="374" y="234"/>
                  <a:pt x="365" y="228"/>
                  <a:pt x="356" y="230"/>
                </a:cubicBezTo>
                <a:close/>
                <a:moveTo>
                  <a:pt x="383" y="114"/>
                </a:moveTo>
                <a:cubicBezTo>
                  <a:pt x="381" y="110"/>
                  <a:pt x="376" y="108"/>
                  <a:pt x="372" y="108"/>
                </a:cubicBezTo>
                <a:cubicBezTo>
                  <a:pt x="363" y="107"/>
                  <a:pt x="355" y="114"/>
                  <a:pt x="354" y="123"/>
                </a:cubicBezTo>
                <a:cubicBezTo>
                  <a:pt x="354" y="128"/>
                  <a:pt x="355" y="132"/>
                  <a:pt x="358" y="136"/>
                </a:cubicBezTo>
                <a:cubicBezTo>
                  <a:pt x="361" y="139"/>
                  <a:pt x="365" y="141"/>
                  <a:pt x="370" y="141"/>
                </a:cubicBezTo>
                <a:cubicBezTo>
                  <a:pt x="370" y="141"/>
                  <a:pt x="370" y="141"/>
                  <a:pt x="371" y="141"/>
                </a:cubicBezTo>
                <a:cubicBezTo>
                  <a:pt x="380" y="141"/>
                  <a:pt x="387" y="134"/>
                  <a:pt x="388" y="126"/>
                </a:cubicBezTo>
                <a:cubicBezTo>
                  <a:pt x="388" y="121"/>
                  <a:pt x="386" y="117"/>
                  <a:pt x="383" y="114"/>
                </a:cubicBezTo>
                <a:close/>
                <a:moveTo>
                  <a:pt x="281" y="35"/>
                </a:moveTo>
                <a:cubicBezTo>
                  <a:pt x="283" y="35"/>
                  <a:pt x="284" y="35"/>
                  <a:pt x="285" y="35"/>
                </a:cubicBezTo>
                <a:cubicBezTo>
                  <a:pt x="294" y="33"/>
                  <a:pt x="300" y="24"/>
                  <a:pt x="298" y="15"/>
                </a:cubicBezTo>
                <a:cubicBezTo>
                  <a:pt x="296" y="6"/>
                  <a:pt x="287" y="0"/>
                  <a:pt x="278" y="2"/>
                </a:cubicBezTo>
                <a:cubicBezTo>
                  <a:pt x="274" y="3"/>
                  <a:pt x="270" y="5"/>
                  <a:pt x="268" y="9"/>
                </a:cubicBezTo>
                <a:cubicBezTo>
                  <a:pt x="265" y="13"/>
                  <a:pt x="264" y="17"/>
                  <a:pt x="265" y="21"/>
                </a:cubicBezTo>
                <a:cubicBezTo>
                  <a:pt x="267" y="29"/>
                  <a:pt x="274" y="35"/>
                  <a:pt x="281" y="35"/>
                </a:cubicBezTo>
                <a:close/>
                <a:moveTo>
                  <a:pt x="32" y="120"/>
                </a:moveTo>
                <a:cubicBezTo>
                  <a:pt x="33" y="120"/>
                  <a:pt x="34" y="120"/>
                  <a:pt x="36" y="119"/>
                </a:cubicBezTo>
                <a:cubicBezTo>
                  <a:pt x="45" y="117"/>
                  <a:pt x="50" y="108"/>
                  <a:pt x="48" y="99"/>
                </a:cubicBezTo>
                <a:cubicBezTo>
                  <a:pt x="46" y="92"/>
                  <a:pt x="40" y="86"/>
                  <a:pt x="32" y="86"/>
                </a:cubicBezTo>
                <a:cubicBezTo>
                  <a:pt x="30" y="86"/>
                  <a:pt x="29" y="86"/>
                  <a:pt x="28" y="87"/>
                </a:cubicBezTo>
                <a:cubicBezTo>
                  <a:pt x="24" y="88"/>
                  <a:pt x="20" y="90"/>
                  <a:pt x="18" y="94"/>
                </a:cubicBezTo>
                <a:cubicBezTo>
                  <a:pt x="15" y="98"/>
                  <a:pt x="14" y="103"/>
                  <a:pt x="16" y="107"/>
                </a:cubicBezTo>
                <a:cubicBezTo>
                  <a:pt x="17" y="114"/>
                  <a:pt x="24" y="120"/>
                  <a:pt x="32" y="120"/>
                </a:cubicBezTo>
                <a:close/>
                <a:moveTo>
                  <a:pt x="71" y="288"/>
                </a:moveTo>
                <a:cubicBezTo>
                  <a:pt x="69" y="288"/>
                  <a:pt x="66" y="289"/>
                  <a:pt x="64" y="290"/>
                </a:cubicBezTo>
                <a:cubicBezTo>
                  <a:pt x="60" y="292"/>
                  <a:pt x="57" y="296"/>
                  <a:pt x="55" y="300"/>
                </a:cubicBezTo>
                <a:cubicBezTo>
                  <a:pt x="54" y="304"/>
                  <a:pt x="54" y="309"/>
                  <a:pt x="56" y="313"/>
                </a:cubicBezTo>
                <a:cubicBezTo>
                  <a:pt x="59" y="318"/>
                  <a:pt x="65" y="322"/>
                  <a:pt x="71" y="322"/>
                </a:cubicBezTo>
                <a:cubicBezTo>
                  <a:pt x="74" y="322"/>
                  <a:pt x="76" y="321"/>
                  <a:pt x="79" y="320"/>
                </a:cubicBezTo>
                <a:cubicBezTo>
                  <a:pt x="83" y="318"/>
                  <a:pt x="86" y="315"/>
                  <a:pt x="87" y="311"/>
                </a:cubicBezTo>
                <a:cubicBezTo>
                  <a:pt x="89" y="306"/>
                  <a:pt x="88" y="302"/>
                  <a:pt x="86" y="298"/>
                </a:cubicBezTo>
                <a:cubicBezTo>
                  <a:pt x="84" y="292"/>
                  <a:pt x="78" y="288"/>
                  <a:pt x="71" y="288"/>
                </a:cubicBezTo>
                <a:close/>
                <a:moveTo>
                  <a:pt x="170" y="341"/>
                </a:moveTo>
                <a:cubicBezTo>
                  <a:pt x="168" y="341"/>
                  <a:pt x="167" y="341"/>
                  <a:pt x="166" y="342"/>
                </a:cubicBezTo>
                <a:cubicBezTo>
                  <a:pt x="157" y="344"/>
                  <a:pt x="151" y="353"/>
                  <a:pt x="154" y="362"/>
                </a:cubicBezTo>
                <a:cubicBezTo>
                  <a:pt x="156" y="369"/>
                  <a:pt x="162" y="374"/>
                  <a:pt x="170" y="374"/>
                </a:cubicBezTo>
                <a:cubicBezTo>
                  <a:pt x="171" y="374"/>
                  <a:pt x="173" y="374"/>
                  <a:pt x="174" y="374"/>
                </a:cubicBezTo>
                <a:cubicBezTo>
                  <a:pt x="179" y="373"/>
                  <a:pt x="182" y="370"/>
                  <a:pt x="184" y="366"/>
                </a:cubicBezTo>
                <a:cubicBezTo>
                  <a:pt x="187" y="362"/>
                  <a:pt x="187" y="358"/>
                  <a:pt x="186" y="353"/>
                </a:cubicBezTo>
                <a:cubicBezTo>
                  <a:pt x="184" y="346"/>
                  <a:pt x="177" y="341"/>
                  <a:pt x="170" y="341"/>
                </a:cubicBezTo>
                <a:close/>
                <a:moveTo>
                  <a:pt x="65" y="193"/>
                </a:moveTo>
                <a:cubicBezTo>
                  <a:pt x="65" y="193"/>
                  <a:pt x="66" y="191"/>
                  <a:pt x="68" y="190"/>
                </a:cubicBezTo>
                <a:cubicBezTo>
                  <a:pt x="69" y="188"/>
                  <a:pt x="71" y="187"/>
                  <a:pt x="72" y="186"/>
                </a:cubicBezTo>
                <a:cubicBezTo>
                  <a:pt x="75" y="183"/>
                  <a:pt x="79" y="181"/>
                  <a:pt x="82" y="179"/>
                </a:cubicBezTo>
                <a:cubicBezTo>
                  <a:pt x="89" y="175"/>
                  <a:pt x="97" y="172"/>
                  <a:pt x="105" y="170"/>
                </a:cubicBezTo>
                <a:cubicBezTo>
                  <a:pt x="113" y="169"/>
                  <a:pt x="122" y="168"/>
                  <a:pt x="130" y="168"/>
                </a:cubicBezTo>
                <a:cubicBezTo>
                  <a:pt x="131" y="168"/>
                  <a:pt x="131" y="168"/>
                  <a:pt x="131" y="168"/>
                </a:cubicBezTo>
                <a:cubicBezTo>
                  <a:pt x="141" y="168"/>
                  <a:pt x="150" y="169"/>
                  <a:pt x="157" y="172"/>
                </a:cubicBezTo>
                <a:cubicBezTo>
                  <a:pt x="160" y="173"/>
                  <a:pt x="163" y="171"/>
                  <a:pt x="165" y="169"/>
                </a:cubicBezTo>
                <a:cubicBezTo>
                  <a:pt x="167" y="166"/>
                  <a:pt x="165" y="162"/>
                  <a:pt x="162" y="160"/>
                </a:cubicBezTo>
                <a:cubicBezTo>
                  <a:pt x="152" y="154"/>
                  <a:pt x="142" y="152"/>
                  <a:pt x="133" y="151"/>
                </a:cubicBezTo>
                <a:cubicBezTo>
                  <a:pt x="123" y="149"/>
                  <a:pt x="113" y="149"/>
                  <a:pt x="102" y="150"/>
                </a:cubicBezTo>
                <a:cubicBezTo>
                  <a:pt x="92" y="150"/>
                  <a:pt x="81" y="153"/>
                  <a:pt x="71" y="157"/>
                </a:cubicBezTo>
                <a:cubicBezTo>
                  <a:pt x="66" y="159"/>
                  <a:pt x="61" y="161"/>
                  <a:pt x="57" y="164"/>
                </a:cubicBezTo>
                <a:cubicBezTo>
                  <a:pt x="54" y="165"/>
                  <a:pt x="52" y="167"/>
                  <a:pt x="50" y="169"/>
                </a:cubicBezTo>
                <a:cubicBezTo>
                  <a:pt x="47" y="171"/>
                  <a:pt x="45" y="172"/>
                  <a:pt x="43" y="175"/>
                </a:cubicBezTo>
                <a:cubicBezTo>
                  <a:pt x="42" y="175"/>
                  <a:pt x="42" y="175"/>
                  <a:pt x="42" y="175"/>
                </a:cubicBezTo>
                <a:cubicBezTo>
                  <a:pt x="41" y="176"/>
                  <a:pt x="41" y="177"/>
                  <a:pt x="40" y="178"/>
                </a:cubicBezTo>
                <a:cubicBezTo>
                  <a:pt x="36" y="184"/>
                  <a:pt x="38" y="193"/>
                  <a:pt x="45" y="198"/>
                </a:cubicBezTo>
                <a:cubicBezTo>
                  <a:pt x="47" y="199"/>
                  <a:pt x="50" y="200"/>
                  <a:pt x="52" y="200"/>
                </a:cubicBezTo>
                <a:cubicBezTo>
                  <a:pt x="57" y="200"/>
                  <a:pt x="62" y="197"/>
                  <a:pt x="65" y="193"/>
                </a:cubicBezTo>
                <a:close/>
                <a:moveTo>
                  <a:pt x="6" y="203"/>
                </a:moveTo>
                <a:cubicBezTo>
                  <a:pt x="0" y="210"/>
                  <a:pt x="1" y="221"/>
                  <a:pt x="8" y="227"/>
                </a:cubicBezTo>
                <a:cubicBezTo>
                  <a:pt x="11" y="229"/>
                  <a:pt x="15" y="231"/>
                  <a:pt x="19" y="231"/>
                </a:cubicBezTo>
                <a:cubicBezTo>
                  <a:pt x="24" y="231"/>
                  <a:pt x="29" y="229"/>
                  <a:pt x="32" y="225"/>
                </a:cubicBezTo>
                <a:cubicBezTo>
                  <a:pt x="38" y="218"/>
                  <a:pt x="37" y="207"/>
                  <a:pt x="30" y="201"/>
                </a:cubicBezTo>
                <a:cubicBezTo>
                  <a:pt x="23" y="196"/>
                  <a:pt x="12" y="197"/>
                  <a:pt x="6" y="203"/>
                </a:cubicBezTo>
                <a:close/>
              </a:path>
            </a:pathLst>
          </a:custGeom>
          <a:solidFill>
            <a:srgbClr val="FCD116"/>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TextBox 22"/>
          <p:cNvSpPr txBox="1"/>
          <p:nvPr/>
        </p:nvSpPr>
        <p:spPr>
          <a:xfrm>
            <a:off x="859697" y="6049360"/>
            <a:ext cx="93198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rPr>
              <a:t>DEV</a:t>
            </a:r>
          </a:p>
        </p:txBody>
      </p:sp>
      <p:sp>
        <p:nvSpPr>
          <p:cNvPr id="24" name="TextBox 23"/>
          <p:cNvSpPr txBox="1"/>
          <p:nvPr/>
        </p:nvSpPr>
        <p:spPr>
          <a:xfrm>
            <a:off x="6064339" y="6049360"/>
            <a:ext cx="93839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rPr>
              <a:t>OPS</a:t>
            </a:r>
          </a:p>
        </p:txBody>
      </p:sp>
      <p:sp>
        <p:nvSpPr>
          <p:cNvPr id="3" name="Explosion 1 2"/>
          <p:cNvSpPr/>
          <p:nvPr/>
        </p:nvSpPr>
        <p:spPr bwMode="auto">
          <a:xfrm>
            <a:off x="8435995" y="2662342"/>
            <a:ext cx="3672408" cy="3672408"/>
          </a:xfrm>
          <a:prstGeom prst="irregularSeal1">
            <a:avLst/>
          </a:prstGeom>
          <a:solidFill>
            <a:srgbClr val="FFF10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Explosion 1 4"/>
          <p:cNvSpPr/>
          <p:nvPr/>
        </p:nvSpPr>
        <p:spPr bwMode="auto">
          <a:xfrm rot="9900000">
            <a:off x="8888939" y="3045408"/>
            <a:ext cx="2700491" cy="2700491"/>
          </a:xfrm>
          <a:prstGeom prst="irregularSeal1">
            <a:avLst/>
          </a:prstGeom>
          <a:solidFill>
            <a:srgbClr val="FFB9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Explosion 1 5"/>
          <p:cNvSpPr/>
          <p:nvPr/>
        </p:nvSpPr>
        <p:spPr bwMode="auto">
          <a:xfrm rot="5400000">
            <a:off x="9418638" y="3542968"/>
            <a:ext cx="1916898" cy="1916898"/>
          </a:xfrm>
          <a:prstGeom prst="irregularSeal1">
            <a:avLst/>
          </a:prstGeom>
          <a:solidFill>
            <a:srgbClr val="DC3C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57"/>
          <p:cNvSpPr>
            <a:spLocks noEditPoints="1"/>
          </p:cNvSpPr>
          <p:nvPr/>
        </p:nvSpPr>
        <p:spPr bwMode="auto">
          <a:xfrm>
            <a:off x="1125212" y="2777182"/>
            <a:ext cx="655217" cy="676137"/>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spTree>
    <p:extLst>
      <p:ext uri="{BB962C8B-B14F-4D97-AF65-F5344CB8AC3E}">
        <p14:creationId xmlns:p14="http://schemas.microsoft.com/office/powerpoint/2010/main" val="39025784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1.42967E-6 -0.00023 L 0.05591 -0.13618 C 0.07008 -0.16682 0.07531 -0.17181 0.0854 -0.18497 C 0.09535 -0.19791 0.10518 -0.20653 0.11667 -0.2138 C 0.12803 -0.22106 0.1422 -0.22696 0.15496 -0.22946 C 0.16773 -0.23195 0.18215 -0.23173 0.19377 -0.229 C 0.20513 -0.22605 0.21432 -0.22038 0.22428 -0.21244 C 0.23385 -0.20449 0.24419 -0.19541 0.25147 -0.18111 C 0.25874 -0.16704 0.26334 -0.1532 0.26793 -0.12755 C 0.27291 -0.10145 0.27495 -0.07444 0.2784 -0.02746 C 0.28185 0.01929 0.28249 0.05039 0.28363 0.08103 C 0.28427 0.10168 0.28657 0.1439 0.28746 0.16046 " pathEditMode="relative" rAng="0" ptsTypes="AAAAAAAAAAAA">
                                      <p:cBhvr>
                                        <p:cTn id="6" dur="2000" fill="hold"/>
                                        <p:tgtEl>
                                          <p:spTgt spid="27"/>
                                        </p:tgtEl>
                                        <p:attrNameLst>
                                          <p:attrName>ppt_x</p:attrName>
                                          <p:attrName>ppt_y</p:attrName>
                                        </p:attrNameLst>
                                      </p:cBhvr>
                                      <p:rCtr x="14373" y="-3518"/>
                                    </p:animMotion>
                                  </p:childTnLst>
                                </p:cTn>
                              </p:par>
                              <p:par>
                                <p:cTn id="7" presetID="0" presetClass="path" presetSubtype="0" accel="50000" decel="50000" fill="hold" grpId="0" nodeType="withEffect">
                                  <p:stCondLst>
                                    <p:cond delay="0"/>
                                  </p:stCondLst>
                                  <p:childTnLst>
                                    <p:animMotion origin="layout" path="M 1.42967E-6 -0.00023 L 0.05591 -0.13618 C 0.07008 -0.16682 0.07531 -0.17181 0.0854 -0.18497 C 0.09535 -0.19791 0.10518 -0.20653 0.11667 -0.2138 C 0.12803 -0.22106 0.1422 -0.22696 0.15496 -0.22946 C 0.16773 -0.23195 0.18215 -0.23173 0.19377 -0.229 C 0.20513 -0.22605 0.21432 -0.22038 0.22428 -0.21244 C 0.23385 -0.20449 0.24419 -0.19541 0.25147 -0.18111 C 0.25874 -0.16704 0.26334 -0.1532 0.26793 -0.12755 C 0.27291 -0.10145 0.27495 -0.07444 0.2784 -0.02746 C 0.28185 0.01929 0.28249 0.05039 0.28363 0.08103 C 0.28427 0.10168 0.28657 0.1439 0.28746 0.16046 " pathEditMode="relative" rAng="0" ptsTypes="AAAAAAAAAAAA">
                                      <p:cBhvr>
                                        <p:cTn id="8" dur="2000" fill="hold"/>
                                        <p:tgtEl>
                                          <p:spTgt spid="26"/>
                                        </p:tgtEl>
                                        <p:attrNameLst>
                                          <p:attrName>ppt_x</p:attrName>
                                          <p:attrName>ppt_y</p:attrName>
                                        </p:attrNameLst>
                                      </p:cBhvr>
                                      <p:rCtr x="14373" y="-3518"/>
                                    </p:animMotion>
                                  </p:childTnLst>
                                </p:cTn>
                              </p:par>
                            </p:childTnLst>
                          </p:cTn>
                        </p:par>
                        <p:par>
                          <p:cTn id="9" fill="hold">
                            <p:stCondLst>
                              <p:cond delay="2000"/>
                            </p:stCondLst>
                            <p:childTnLst>
                              <p:par>
                                <p:cTn id="10" presetID="10" presetClass="entr" presetSubtype="0" fill="hold" nodeType="afterEffect">
                                  <p:stCondLst>
                                    <p:cond delay="3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2800"/>
                            </p:stCondLst>
                            <p:childTnLst>
                              <p:par>
                                <p:cTn id="14" presetID="10" presetClass="entr" presetSubtype="0" fill="hold" nodeType="afterEffect">
                                  <p:stCondLst>
                                    <p:cond delay="3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1" nodeType="withEffect">
                                  <p:stCondLst>
                                    <p:cond delay="3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22" presetClass="exit" presetSubtype="1" fill="hold" grpId="0" nodeType="withEffect">
                                  <p:stCondLst>
                                    <p:cond delay="300"/>
                                  </p:stCondLst>
                                  <p:childTnLst>
                                    <p:animEffect transition="out" filter="wipe(up)">
                                      <p:cBhvr>
                                        <p:cTn id="21" dur="3000"/>
                                        <p:tgtEl>
                                          <p:spTgt spid="16"/>
                                        </p:tgtEl>
                                      </p:cBhvr>
                                    </p:animEffect>
                                    <p:set>
                                      <p:cBhvr>
                                        <p:cTn id="22" dur="1" fill="hold">
                                          <p:stCondLst>
                                            <p:cond delay="2999"/>
                                          </p:stCondLst>
                                        </p:cTn>
                                        <p:tgtEl>
                                          <p:spTgt spid="16"/>
                                        </p:tgtEl>
                                        <p:attrNameLst>
                                          <p:attrName>style.visibility</p:attrName>
                                        </p:attrNameLst>
                                      </p:cBhvr>
                                      <p:to>
                                        <p:strVal val="hidden"/>
                                      </p:to>
                                    </p:set>
                                  </p:childTnLst>
                                </p:cTn>
                              </p:par>
                              <p:par>
                                <p:cTn id="23" presetID="10" presetClass="entr" presetSubtype="0" fill="hold" grpId="1" nodeType="withEffect">
                                  <p:stCondLst>
                                    <p:cond delay="30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0" presetClass="path" presetSubtype="0" accel="50000" decel="50000" fill="hold" grpId="0" nodeType="withEffect">
                                  <p:stCondLst>
                                    <p:cond delay="300"/>
                                  </p:stCondLst>
                                  <p:childTnLst>
                                    <p:animMotion origin="layout" path="M -1.1616E-6 -3.6768E-7 L -0.01302 0.03336 L -0.00996 0.04017 L 0.00268 0.05197 L 0.00332 0.06082 L 0.00038 0.07557 L -0.00383 0.08919 " pathEditMode="relative" ptsTypes="AAAAAAA">
                                      <p:cBhvr>
                                        <p:cTn id="27" dur="3000" fill="hold"/>
                                        <p:tgtEl>
                                          <p:spTgt spid="17"/>
                                        </p:tgtEl>
                                        <p:attrNameLst>
                                          <p:attrName>ppt_x</p:attrName>
                                          <p:attrName>ppt_y</p:attrName>
                                        </p:attrNameLst>
                                      </p:cBhvr>
                                    </p:animMotion>
                                  </p:childTnLst>
                                </p:cTn>
                              </p:par>
                              <p:par>
                                <p:cTn id="28" presetID="26" presetClass="emph" presetSubtype="0" repeatCount="10000" fill="hold" grpId="2" nodeType="withEffect">
                                  <p:stCondLst>
                                    <p:cond delay="300"/>
                                  </p:stCondLst>
                                  <p:childTnLst>
                                    <p:animEffect transition="out" filter="fade">
                                      <p:cBhvr>
                                        <p:cTn id="29" dur="300" tmFilter="0, 0; .2, .5; .8, .5; 1, 0"/>
                                        <p:tgtEl>
                                          <p:spTgt spid="17"/>
                                        </p:tgtEl>
                                      </p:cBhvr>
                                    </p:animEffect>
                                    <p:animScale>
                                      <p:cBhvr>
                                        <p:cTn id="30" dur="150" autoRev="1" fill="hold"/>
                                        <p:tgtEl>
                                          <p:spTgt spid="17"/>
                                        </p:tgtEl>
                                      </p:cBhvr>
                                      <p:by x="105000" y="105000"/>
                                    </p:animScale>
                                  </p:childTnLst>
                                </p:cTn>
                              </p:par>
                              <p:par>
                                <p:cTn id="31" presetID="27" presetClass="emph" presetSubtype="0" repeatCount="10000" fill="remove" grpId="3" nodeType="withEffect">
                                  <p:stCondLst>
                                    <p:cond delay="300"/>
                                  </p:stCondLst>
                                  <p:childTnLst>
                                    <p:animClr clrSpc="rgb" dir="cw">
                                      <p:cBhvr override="childStyle">
                                        <p:cTn id="32" dur="150" autoRev="1" fill="remove"/>
                                        <p:tgtEl>
                                          <p:spTgt spid="17"/>
                                        </p:tgtEl>
                                        <p:attrNameLst>
                                          <p:attrName>style.color</p:attrName>
                                        </p:attrNameLst>
                                      </p:cBhvr>
                                      <p:to>
                                        <a:srgbClr val="FFFF00"/>
                                      </p:to>
                                    </p:animClr>
                                    <p:animClr clrSpc="rgb" dir="cw">
                                      <p:cBhvr>
                                        <p:cTn id="33" dur="150" autoRev="1" fill="remove"/>
                                        <p:tgtEl>
                                          <p:spTgt spid="17"/>
                                        </p:tgtEl>
                                        <p:attrNameLst>
                                          <p:attrName>fillcolor</p:attrName>
                                        </p:attrNameLst>
                                      </p:cBhvr>
                                      <p:to>
                                        <a:srgbClr val="FFFF00"/>
                                      </p:to>
                                    </p:animClr>
                                    <p:set>
                                      <p:cBhvr>
                                        <p:cTn id="34" dur="150" autoRev="1" fill="remove"/>
                                        <p:tgtEl>
                                          <p:spTgt spid="17"/>
                                        </p:tgtEl>
                                        <p:attrNameLst>
                                          <p:attrName>fill.type</p:attrName>
                                        </p:attrNameLst>
                                      </p:cBhvr>
                                      <p:to>
                                        <p:strVal val="solid"/>
                                      </p:to>
                                    </p:set>
                                    <p:set>
                                      <p:cBhvr>
                                        <p:cTn id="35" dur="150" autoRev="1" fill="remove"/>
                                        <p:tgtEl>
                                          <p:spTgt spid="17"/>
                                        </p:tgtEl>
                                        <p:attrNameLst>
                                          <p:attrName>fill.on</p:attrName>
                                        </p:attrNameLst>
                                      </p:cBhvr>
                                      <p:to>
                                        <p:strVal val="true"/>
                                      </p:to>
                                    </p:set>
                                  </p:childTnLst>
                                </p:cTn>
                              </p:par>
                              <p:par>
                                <p:cTn id="36" presetID="53" presetClass="entr" presetSubtype="16" fill="hold" grpId="0" nodeType="withEffect">
                                  <p:stCondLst>
                                    <p:cond delay="2900"/>
                                  </p:stCondLst>
                                  <p:childTnLst>
                                    <p:set>
                                      <p:cBhvr>
                                        <p:cTn id="37" dur="1" fill="hold">
                                          <p:stCondLst>
                                            <p:cond delay="0"/>
                                          </p:stCondLst>
                                        </p:cTn>
                                        <p:tgtEl>
                                          <p:spTgt spid="3"/>
                                        </p:tgtEl>
                                        <p:attrNameLst>
                                          <p:attrName>style.visibility</p:attrName>
                                        </p:attrNameLst>
                                      </p:cBhvr>
                                      <p:to>
                                        <p:strVal val="visible"/>
                                      </p:to>
                                    </p:set>
                                    <p:anim calcmode="lin" valueType="num">
                                      <p:cBhvr>
                                        <p:cTn id="38" dur="500" fill="hold"/>
                                        <p:tgtEl>
                                          <p:spTgt spid="3"/>
                                        </p:tgtEl>
                                        <p:attrNameLst>
                                          <p:attrName>ppt_w</p:attrName>
                                        </p:attrNameLst>
                                      </p:cBhvr>
                                      <p:tavLst>
                                        <p:tav tm="0">
                                          <p:val>
                                            <p:fltVal val="0"/>
                                          </p:val>
                                        </p:tav>
                                        <p:tav tm="100000">
                                          <p:val>
                                            <p:strVal val="#ppt_w"/>
                                          </p:val>
                                        </p:tav>
                                      </p:tavLst>
                                    </p:anim>
                                    <p:anim calcmode="lin" valueType="num">
                                      <p:cBhvr>
                                        <p:cTn id="39" dur="500" fill="hold"/>
                                        <p:tgtEl>
                                          <p:spTgt spid="3"/>
                                        </p:tgtEl>
                                        <p:attrNameLst>
                                          <p:attrName>ppt_h</p:attrName>
                                        </p:attrNameLst>
                                      </p:cBhvr>
                                      <p:tavLst>
                                        <p:tav tm="0">
                                          <p:val>
                                            <p:fltVal val="0"/>
                                          </p:val>
                                        </p:tav>
                                        <p:tav tm="100000">
                                          <p:val>
                                            <p:strVal val="#ppt_h"/>
                                          </p:val>
                                        </p:tav>
                                      </p:tavLst>
                                    </p:anim>
                                    <p:animEffect transition="in" filter="fade">
                                      <p:cBhvr>
                                        <p:cTn id="40" dur="500"/>
                                        <p:tgtEl>
                                          <p:spTgt spid="3"/>
                                        </p:tgtEl>
                                      </p:cBhvr>
                                    </p:animEffect>
                                  </p:childTnLst>
                                </p:cTn>
                              </p:par>
                              <p:par>
                                <p:cTn id="41" presetID="53" presetClass="entr" presetSubtype="16" fill="hold" grpId="0" nodeType="withEffect">
                                  <p:stCondLst>
                                    <p:cond delay="320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par>
                                <p:cTn id="46" presetID="53" presetClass="entr" presetSubtype="16" fill="hold" grpId="0" nodeType="withEffect">
                                  <p:stCondLst>
                                    <p:cond delay="3500"/>
                                  </p:stCondLst>
                                  <p:childTnLst>
                                    <p:set>
                                      <p:cBhvr>
                                        <p:cTn id="47" dur="1" fill="hold">
                                          <p:stCondLst>
                                            <p:cond delay="0"/>
                                          </p:stCondLst>
                                        </p:cTn>
                                        <p:tgtEl>
                                          <p:spTgt spid="6"/>
                                        </p:tgtEl>
                                        <p:attrNameLst>
                                          <p:attrName>style.visibility</p:attrName>
                                        </p:attrNameLst>
                                      </p:cBhvr>
                                      <p:to>
                                        <p:strVal val="visible"/>
                                      </p:to>
                                    </p:set>
                                    <p:anim calcmode="lin" valueType="num">
                                      <p:cBhvr>
                                        <p:cTn id="48" dur="500" fill="hold"/>
                                        <p:tgtEl>
                                          <p:spTgt spid="6"/>
                                        </p:tgtEl>
                                        <p:attrNameLst>
                                          <p:attrName>ppt_w</p:attrName>
                                        </p:attrNameLst>
                                      </p:cBhvr>
                                      <p:tavLst>
                                        <p:tav tm="0">
                                          <p:val>
                                            <p:fltVal val="0"/>
                                          </p:val>
                                        </p:tav>
                                        <p:tav tm="100000">
                                          <p:val>
                                            <p:strVal val="#ppt_w"/>
                                          </p:val>
                                        </p:tav>
                                      </p:tavLst>
                                    </p:anim>
                                    <p:anim calcmode="lin" valueType="num">
                                      <p:cBhvr>
                                        <p:cTn id="49" dur="500" fill="hold"/>
                                        <p:tgtEl>
                                          <p:spTgt spid="6"/>
                                        </p:tgtEl>
                                        <p:attrNameLst>
                                          <p:attrName>ppt_h</p:attrName>
                                        </p:attrNameLst>
                                      </p:cBhvr>
                                      <p:tavLst>
                                        <p:tav tm="0">
                                          <p:val>
                                            <p:fltVal val="0"/>
                                          </p:val>
                                        </p:tav>
                                        <p:tav tm="100000">
                                          <p:val>
                                            <p:strVal val="#ppt_h"/>
                                          </p:val>
                                        </p:tav>
                                      </p:tavLst>
                                    </p:anim>
                                    <p:animEffect transition="in" filter="fade">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6" grpId="0" animBg="1"/>
      <p:bldP spid="16" grpId="1" animBg="1"/>
      <p:bldP spid="17" grpId="0" animBg="1"/>
      <p:bldP spid="17" grpId="1" animBg="1"/>
      <p:bldP spid="17" grpId="2" animBg="1"/>
      <p:bldP spid="17" grpId="3" animBg="1"/>
      <p:bldP spid="3" grpId="0" animBg="1"/>
      <p:bldP spid="5" grpId="0" animBg="1"/>
      <p:bldP spid="6"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DevOps</a:t>
            </a:r>
            <a:r>
              <a:rPr lang="en-US" dirty="0"/>
              <a:t>: the three stage conversation</a:t>
            </a:r>
          </a:p>
        </p:txBody>
      </p:sp>
      <p:grpSp>
        <p:nvGrpSpPr>
          <p:cNvPr id="30" name="Group 29"/>
          <p:cNvGrpSpPr/>
          <p:nvPr/>
        </p:nvGrpSpPr>
        <p:grpSpPr>
          <a:xfrm>
            <a:off x="8208491" y="1917295"/>
            <a:ext cx="3651001" cy="4592576"/>
            <a:chOff x="8208491" y="1917295"/>
            <a:chExt cx="3651001" cy="4592576"/>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4238" y="1917295"/>
              <a:ext cx="2480148" cy="3533783"/>
            </a:xfrm>
            <a:prstGeom prst="rect">
              <a:avLst/>
            </a:prstGeom>
          </p:spPr>
        </p:pic>
        <p:grpSp>
          <p:nvGrpSpPr>
            <p:cNvPr id="19" name="Group 18"/>
            <p:cNvGrpSpPr/>
            <p:nvPr/>
          </p:nvGrpSpPr>
          <p:grpSpPr>
            <a:xfrm>
              <a:off x="8208491" y="5622366"/>
              <a:ext cx="3651001" cy="887505"/>
              <a:chOff x="8486329" y="5622366"/>
              <a:chExt cx="3651001" cy="887505"/>
            </a:xfrm>
          </p:grpSpPr>
          <p:sp>
            <p:nvSpPr>
              <p:cNvPr id="15" name="Rectangle 14"/>
              <p:cNvSpPr/>
              <p:nvPr/>
            </p:nvSpPr>
            <p:spPr bwMode="auto">
              <a:xfrm>
                <a:off x="8486329" y="5622366"/>
                <a:ext cx="914400" cy="88750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400" b="1" dirty="0">
                    <a:ln w="0"/>
                    <a:gradFill>
                      <a:gsLst>
                        <a:gs pos="1250">
                          <a:srgbClr val="002050"/>
                        </a:gs>
                        <a:gs pos="100000">
                          <a:srgbClr val="002050"/>
                        </a:gs>
                      </a:gsLst>
                      <a:lin ang="0" scaled="0"/>
                    </a:gradFill>
                  </a:rPr>
                  <a:t>3</a:t>
                </a:r>
              </a:p>
            </p:txBody>
          </p:sp>
          <p:sp>
            <p:nvSpPr>
              <p:cNvPr id="16" name="Rectangle 15"/>
              <p:cNvSpPr/>
              <p:nvPr/>
            </p:nvSpPr>
            <p:spPr bwMode="auto">
              <a:xfrm>
                <a:off x="9418638" y="5622366"/>
                <a:ext cx="2718692" cy="88750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6637" rIns="0" bIns="46637" numCol="1" rtlCol="0" anchor="ctr" anchorCtr="0" compatLnSpc="1">
                <a:prstTxWarp prst="textNoShape">
                  <a:avLst/>
                </a:prstTxWarp>
              </a:bodyPr>
              <a:lstStyle/>
              <a:p>
                <a:pPr defTabSz="932472" fontAlgn="base">
                  <a:spcBef>
                    <a:spcPct val="0"/>
                  </a:spcBef>
                  <a:spcAft>
                    <a:spcPct val="0"/>
                  </a:spcAft>
                </a:pPr>
                <a:r>
                  <a:rPr lang="en-US" sz="4000" dirty="0">
                    <a:ln w="0"/>
                    <a:gradFill>
                      <a:gsLst>
                        <a:gs pos="1250">
                          <a:srgbClr val="002050"/>
                        </a:gs>
                        <a:gs pos="100000">
                          <a:srgbClr val="002050"/>
                        </a:gs>
                      </a:gsLst>
                      <a:lin ang="0" scaled="0"/>
                    </a:gradFill>
                    <a:latin typeface="Segoe UI Light"/>
                  </a:rPr>
                  <a:t>Products</a:t>
                </a:r>
              </a:p>
            </p:txBody>
          </p:sp>
        </p:grpSp>
      </p:grpSp>
      <p:grpSp>
        <p:nvGrpSpPr>
          <p:cNvPr id="29" name="Group 28"/>
          <p:cNvGrpSpPr/>
          <p:nvPr/>
        </p:nvGrpSpPr>
        <p:grpSpPr>
          <a:xfrm>
            <a:off x="4359987" y="2125663"/>
            <a:ext cx="3651001" cy="4384208"/>
            <a:chOff x="4359987" y="2125663"/>
            <a:chExt cx="3651001" cy="4384208"/>
          </a:xfrm>
        </p:grpSpPr>
        <p:grpSp>
          <p:nvGrpSpPr>
            <p:cNvPr id="5" name="Group 4"/>
            <p:cNvGrpSpPr/>
            <p:nvPr/>
          </p:nvGrpSpPr>
          <p:grpSpPr>
            <a:xfrm>
              <a:off x="4359987" y="5622366"/>
              <a:ext cx="3651001" cy="887505"/>
              <a:chOff x="4591554" y="5622366"/>
              <a:chExt cx="3651001" cy="887505"/>
            </a:xfrm>
          </p:grpSpPr>
          <p:sp>
            <p:nvSpPr>
              <p:cNvPr id="13" name="Rectangle 12"/>
              <p:cNvSpPr/>
              <p:nvPr/>
            </p:nvSpPr>
            <p:spPr bwMode="auto">
              <a:xfrm>
                <a:off x="4591554" y="5622366"/>
                <a:ext cx="914400" cy="88750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400" b="1" dirty="0">
                    <a:ln w="0"/>
                    <a:gradFill>
                      <a:gsLst>
                        <a:gs pos="1250">
                          <a:srgbClr val="002050"/>
                        </a:gs>
                        <a:gs pos="100000">
                          <a:srgbClr val="002050"/>
                        </a:gs>
                      </a:gsLst>
                      <a:lin ang="0" scaled="0"/>
                    </a:gradFill>
                  </a:rPr>
                  <a:t>2</a:t>
                </a:r>
              </a:p>
            </p:txBody>
          </p:sp>
          <p:sp>
            <p:nvSpPr>
              <p:cNvPr id="14" name="Rectangle 13"/>
              <p:cNvSpPr/>
              <p:nvPr/>
            </p:nvSpPr>
            <p:spPr bwMode="auto">
              <a:xfrm>
                <a:off x="5523863" y="5622366"/>
                <a:ext cx="2718692" cy="88750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6637" rIns="0" bIns="46637" numCol="1" rtlCol="0" anchor="ctr" anchorCtr="0" compatLnSpc="1">
                <a:prstTxWarp prst="textNoShape">
                  <a:avLst/>
                </a:prstTxWarp>
              </a:bodyPr>
              <a:lstStyle/>
              <a:p>
                <a:pPr defTabSz="932472" fontAlgn="base">
                  <a:spcBef>
                    <a:spcPct val="0"/>
                  </a:spcBef>
                  <a:spcAft>
                    <a:spcPct val="0"/>
                  </a:spcAft>
                </a:pPr>
                <a:r>
                  <a:rPr lang="en-US" sz="4000" dirty="0">
                    <a:ln w="0"/>
                    <a:gradFill>
                      <a:gsLst>
                        <a:gs pos="1250">
                          <a:srgbClr val="002050"/>
                        </a:gs>
                        <a:gs pos="100000">
                          <a:srgbClr val="002050"/>
                        </a:gs>
                      </a:gsLst>
                      <a:lin ang="0" scaled="0"/>
                    </a:gradFill>
                    <a:latin typeface="Segoe UI Light"/>
                  </a:rPr>
                  <a:t>Process</a:t>
                </a:r>
              </a:p>
            </p:txBody>
          </p:sp>
        </p:gr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7187" y="2125663"/>
              <a:ext cx="2418073" cy="3306391"/>
            </a:xfrm>
            <a:prstGeom prst="rect">
              <a:avLst/>
            </a:prstGeom>
          </p:spPr>
        </p:pic>
      </p:grpSp>
      <p:grpSp>
        <p:nvGrpSpPr>
          <p:cNvPr id="28" name="Group 27"/>
          <p:cNvGrpSpPr/>
          <p:nvPr/>
        </p:nvGrpSpPr>
        <p:grpSpPr>
          <a:xfrm>
            <a:off x="511482" y="1673606"/>
            <a:ext cx="3651001" cy="4836265"/>
            <a:chOff x="511482" y="1673606"/>
            <a:chExt cx="3651001" cy="4836265"/>
          </a:xfrm>
        </p:grpSpPr>
        <p:grpSp>
          <p:nvGrpSpPr>
            <p:cNvPr id="4" name="Group 3"/>
            <p:cNvGrpSpPr/>
            <p:nvPr/>
          </p:nvGrpSpPr>
          <p:grpSpPr>
            <a:xfrm>
              <a:off x="511482" y="5622366"/>
              <a:ext cx="3651001" cy="887505"/>
              <a:chOff x="465444" y="5622366"/>
              <a:chExt cx="3651001" cy="887505"/>
            </a:xfrm>
          </p:grpSpPr>
          <p:sp>
            <p:nvSpPr>
              <p:cNvPr id="17" name="Rectangle 16"/>
              <p:cNvSpPr/>
              <p:nvPr/>
            </p:nvSpPr>
            <p:spPr bwMode="auto">
              <a:xfrm>
                <a:off x="465444" y="5622366"/>
                <a:ext cx="914400" cy="88750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400" b="1" dirty="0">
                    <a:ln w="0"/>
                    <a:gradFill>
                      <a:gsLst>
                        <a:gs pos="1250">
                          <a:srgbClr val="002050"/>
                        </a:gs>
                        <a:gs pos="100000">
                          <a:srgbClr val="002050"/>
                        </a:gs>
                      </a:gsLst>
                      <a:lin ang="0" scaled="0"/>
                    </a:gradFill>
                  </a:rPr>
                  <a:t>1</a:t>
                </a:r>
              </a:p>
            </p:txBody>
          </p:sp>
          <p:sp>
            <p:nvSpPr>
              <p:cNvPr id="18" name="Rectangle 17"/>
              <p:cNvSpPr/>
              <p:nvPr/>
            </p:nvSpPr>
            <p:spPr bwMode="auto">
              <a:xfrm>
                <a:off x="1397753" y="5622366"/>
                <a:ext cx="2718692" cy="88750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6637" rIns="0" bIns="46637" numCol="1" rtlCol="0" anchor="ctr" anchorCtr="0" compatLnSpc="1">
                <a:prstTxWarp prst="textNoShape">
                  <a:avLst/>
                </a:prstTxWarp>
              </a:bodyPr>
              <a:lstStyle/>
              <a:p>
                <a:pPr defTabSz="932472" fontAlgn="base">
                  <a:spcBef>
                    <a:spcPct val="0"/>
                  </a:spcBef>
                  <a:spcAft>
                    <a:spcPct val="0"/>
                  </a:spcAft>
                </a:pPr>
                <a:r>
                  <a:rPr lang="en-US" sz="4000" dirty="0">
                    <a:ln w="0"/>
                    <a:gradFill>
                      <a:gsLst>
                        <a:gs pos="1250">
                          <a:srgbClr val="002050"/>
                        </a:gs>
                        <a:gs pos="100000">
                          <a:srgbClr val="002050"/>
                        </a:gs>
                      </a:gsLst>
                      <a:lin ang="0" scaled="0"/>
                    </a:gradFill>
                    <a:latin typeface="Segoe UI Light"/>
                  </a:rPr>
                  <a:t>People</a:t>
                </a:r>
              </a:p>
            </p:txBody>
          </p:sp>
        </p:grpSp>
        <p:grpSp>
          <p:nvGrpSpPr>
            <p:cNvPr id="27" name="Group 26"/>
            <p:cNvGrpSpPr/>
            <p:nvPr/>
          </p:nvGrpSpPr>
          <p:grpSpPr>
            <a:xfrm>
              <a:off x="1186823" y="1673606"/>
              <a:ext cx="2413883" cy="3776282"/>
              <a:chOff x="1186823" y="1673606"/>
              <a:chExt cx="2413883" cy="3776282"/>
            </a:xfrm>
          </p:grpSpPr>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6823" y="1673606"/>
                <a:ext cx="1197403" cy="3776282"/>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0071" y="2795016"/>
                <a:ext cx="1110635" cy="2654872"/>
              </a:xfrm>
              <a:prstGeom prst="rect">
                <a:avLst/>
              </a:prstGeom>
            </p:spPr>
          </p:pic>
        </p:grpSp>
      </p:grpSp>
    </p:spTree>
    <p:extLst>
      <p:ext uri="{BB962C8B-B14F-4D97-AF65-F5344CB8AC3E}">
        <p14:creationId xmlns:p14="http://schemas.microsoft.com/office/powerpoint/2010/main" val="42220604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1250">
                      <a:schemeClr val="tx2"/>
                    </a:gs>
                    <a:gs pos="100000">
                      <a:schemeClr val="tx2"/>
                    </a:gs>
                  </a:gsLst>
                  <a:lin ang="0" scaled="0"/>
                </a:gradFill>
              </a:rPr>
              <a:t>DevOps</a:t>
            </a:r>
          </a:p>
        </p:txBody>
      </p:sp>
      <p:grpSp>
        <p:nvGrpSpPr>
          <p:cNvPr id="4" name="Group 3"/>
          <p:cNvGrpSpPr/>
          <p:nvPr/>
        </p:nvGrpSpPr>
        <p:grpSpPr>
          <a:xfrm>
            <a:off x="8756542" y="284292"/>
            <a:ext cx="3344450" cy="6425941"/>
            <a:chOff x="6670202" y="0"/>
            <a:chExt cx="3344450" cy="6425941"/>
          </a:xfrm>
        </p:grpSpPr>
        <p:sp>
          <p:nvSpPr>
            <p:cNvPr id="50" name="Rectangle 49"/>
            <p:cNvSpPr/>
            <p:nvPr/>
          </p:nvSpPr>
          <p:spPr>
            <a:xfrm>
              <a:off x="6670202" y="0"/>
              <a:ext cx="3344450" cy="6425941"/>
            </a:xfrm>
            <a:prstGeom prst="rect">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1" name="Rounded Rectangle 4"/>
            <p:cNvSpPr/>
            <p:nvPr/>
          </p:nvSpPr>
          <p:spPr>
            <a:xfrm>
              <a:off x="6670202" y="0"/>
              <a:ext cx="3344450" cy="19277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hu-HU" sz="2200" kern="1200" dirty="0">
                  <a:gradFill>
                    <a:gsLst>
                      <a:gs pos="2917">
                        <a:schemeClr val="bg1"/>
                      </a:gs>
                      <a:gs pos="30000">
                        <a:schemeClr val="bg1"/>
                      </a:gs>
                    </a:gsLst>
                    <a:lin ang="5400000" scaled="0"/>
                  </a:gradFill>
                </a:rPr>
                <a:t>Megvalósítás</a:t>
              </a:r>
              <a:endParaRPr lang="en-US" sz="2200" kern="1200" dirty="0">
                <a:gradFill>
                  <a:gsLst>
                    <a:gs pos="2917">
                      <a:schemeClr val="bg1"/>
                    </a:gs>
                    <a:gs pos="30000">
                      <a:schemeClr val="bg1"/>
                    </a:gs>
                  </a:gsLst>
                  <a:lin ang="5400000" scaled="0"/>
                </a:gradFill>
              </a:endParaRPr>
            </a:p>
          </p:txBody>
        </p:sp>
      </p:grpSp>
      <p:grpSp>
        <p:nvGrpSpPr>
          <p:cNvPr id="5" name="Group 4"/>
          <p:cNvGrpSpPr/>
          <p:nvPr/>
        </p:nvGrpSpPr>
        <p:grpSpPr>
          <a:xfrm>
            <a:off x="5052212" y="284292"/>
            <a:ext cx="3346704" cy="6425941"/>
            <a:chOff x="5062787" y="0"/>
            <a:chExt cx="3346704" cy="6425941"/>
          </a:xfrm>
        </p:grpSpPr>
        <p:sp>
          <p:nvSpPr>
            <p:cNvPr id="48" name="Rounded Rectangle 47"/>
            <p:cNvSpPr/>
            <p:nvPr/>
          </p:nvSpPr>
          <p:spPr>
            <a:xfrm>
              <a:off x="5062787" y="0"/>
              <a:ext cx="3346704" cy="6425941"/>
            </a:xfrm>
            <a:prstGeom prst="roundRect">
              <a:avLst>
                <a:gd name="adj" fmla="val 0"/>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9" name="Rounded Rectangle 6"/>
            <p:cNvSpPr/>
            <p:nvPr/>
          </p:nvSpPr>
          <p:spPr>
            <a:xfrm>
              <a:off x="5062787" y="0"/>
              <a:ext cx="3346704" cy="19277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464" tIns="156464" rIns="156464" bIns="156464" numCol="1" spcCol="1270" anchor="ctr" anchorCtr="0">
              <a:noAutofit/>
            </a:bodyPr>
            <a:lstStyle/>
            <a:p>
              <a:pPr algn="ctr" defTabSz="977900">
                <a:lnSpc>
                  <a:spcPct val="90000"/>
                </a:lnSpc>
                <a:spcBef>
                  <a:spcPct val="0"/>
                </a:spcBef>
                <a:spcAft>
                  <a:spcPct val="35000"/>
                </a:spcAft>
              </a:pPr>
              <a:r>
                <a:rPr lang="hu-HU" sz="2200" dirty="0">
                  <a:gradFill>
                    <a:gsLst>
                      <a:gs pos="2917">
                        <a:schemeClr val="bg1"/>
                      </a:gs>
                      <a:gs pos="30000">
                        <a:schemeClr val="bg1"/>
                      </a:gs>
                    </a:gsLst>
                    <a:lin ang="5400000" scaled="0"/>
                  </a:gradFill>
                </a:rPr>
                <a:t>Módszerek</a:t>
              </a:r>
              <a:endParaRPr lang="en-US" sz="2200" dirty="0">
                <a:gradFill>
                  <a:gsLst>
                    <a:gs pos="2917">
                      <a:schemeClr val="bg1"/>
                    </a:gs>
                    <a:gs pos="30000">
                      <a:schemeClr val="bg1"/>
                    </a:gs>
                  </a:gsLst>
                  <a:lin ang="5400000" scaled="0"/>
                </a:gradFill>
              </a:endParaRPr>
            </a:p>
          </p:txBody>
        </p:sp>
      </p:grpSp>
      <p:grpSp>
        <p:nvGrpSpPr>
          <p:cNvPr id="6" name="Group 5"/>
          <p:cNvGrpSpPr/>
          <p:nvPr/>
        </p:nvGrpSpPr>
        <p:grpSpPr>
          <a:xfrm>
            <a:off x="461364" y="2756786"/>
            <a:ext cx="4217508" cy="3425496"/>
            <a:chOff x="448652" y="2472494"/>
            <a:chExt cx="4217508" cy="3425496"/>
          </a:xfrm>
        </p:grpSpPr>
        <p:sp>
          <p:nvSpPr>
            <p:cNvPr id="46" name="Rounded Rectangle 45"/>
            <p:cNvSpPr/>
            <p:nvPr/>
          </p:nvSpPr>
          <p:spPr>
            <a:xfrm>
              <a:off x="448652" y="2477077"/>
              <a:ext cx="4217508" cy="3420913"/>
            </a:xfrm>
            <a:prstGeom prst="roundRect">
              <a:avLst>
                <a:gd name="adj" fmla="val 0"/>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7" name="Rounded Rectangle 8"/>
            <p:cNvSpPr/>
            <p:nvPr/>
          </p:nvSpPr>
          <p:spPr>
            <a:xfrm>
              <a:off x="732414" y="2472494"/>
              <a:ext cx="3836598" cy="10262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hu-HU" sz="2200" dirty="0">
                  <a:gradFill>
                    <a:gsLst>
                      <a:gs pos="2917">
                        <a:schemeClr val="bg1"/>
                      </a:gs>
                      <a:gs pos="30000">
                        <a:schemeClr val="bg1"/>
                      </a:gs>
                    </a:gsLst>
                    <a:lin ang="5400000" scaled="0"/>
                  </a:gradFill>
                </a:rPr>
                <a:t>Miről szól?</a:t>
              </a:r>
              <a:endParaRPr lang="en-US" sz="2200" dirty="0">
                <a:gradFill>
                  <a:gsLst>
                    <a:gs pos="2917">
                      <a:schemeClr val="bg1"/>
                    </a:gs>
                    <a:gs pos="30000">
                      <a:schemeClr val="bg1"/>
                    </a:gs>
                  </a:gsLst>
                  <a:lin ang="5400000" scaled="0"/>
                </a:gradFill>
              </a:endParaRPr>
            </a:p>
          </p:txBody>
        </p:sp>
      </p:grpSp>
      <p:grpSp>
        <p:nvGrpSpPr>
          <p:cNvPr id="8" name="Group 7"/>
          <p:cNvGrpSpPr/>
          <p:nvPr/>
        </p:nvGrpSpPr>
        <p:grpSpPr>
          <a:xfrm>
            <a:off x="4851692" y="3118050"/>
            <a:ext cx="66702" cy="1334044"/>
            <a:chOff x="4838980" y="2833758"/>
            <a:chExt cx="66702" cy="1334044"/>
          </a:xfrm>
        </p:grpSpPr>
        <p:sp>
          <p:nvSpPr>
            <p:cNvPr id="42" name="Straight Connector 11"/>
            <p:cNvSpPr/>
            <p:nvPr/>
          </p:nvSpPr>
          <p:spPr>
            <a:xfrm rot="18289469">
              <a:off x="4205309" y="3487443"/>
              <a:ext cx="1334044" cy="26674"/>
            </a:xfrm>
            <a:custGeom>
              <a:avLst/>
              <a:gdLst/>
              <a:ahLst/>
              <a:cxnLst/>
              <a:rect l="0" t="0" r="0" b="0"/>
              <a:pathLst>
                <a:path>
                  <a:moveTo>
                    <a:pt x="0" y="13337"/>
                  </a:moveTo>
                  <a:lnTo>
                    <a:pt x="1334044" y="13337"/>
                  </a:lnTo>
                </a:path>
              </a:pathLst>
            </a:custGeom>
            <a:noFill/>
            <a:ln>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3" name="Straight Connector 12"/>
            <p:cNvSpPr/>
            <p:nvPr/>
          </p:nvSpPr>
          <p:spPr>
            <a:xfrm rot="18289469">
              <a:off x="4838980" y="3467429"/>
              <a:ext cx="66702" cy="66702"/>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10" name="Group 9"/>
          <p:cNvGrpSpPr/>
          <p:nvPr/>
        </p:nvGrpSpPr>
        <p:grpSpPr>
          <a:xfrm>
            <a:off x="8129802" y="2940274"/>
            <a:ext cx="938190" cy="46909"/>
            <a:chOff x="7069625" y="2655982"/>
            <a:chExt cx="938190" cy="46909"/>
          </a:xfrm>
        </p:grpSpPr>
        <p:sp>
          <p:nvSpPr>
            <p:cNvPr id="38" name="Straight Connector 15"/>
            <p:cNvSpPr/>
            <p:nvPr/>
          </p:nvSpPr>
          <p:spPr>
            <a:xfrm rot="19457599">
              <a:off x="7069625" y="2666100"/>
              <a:ext cx="938190" cy="26674"/>
            </a:xfrm>
            <a:custGeom>
              <a:avLst/>
              <a:gdLst/>
              <a:ahLst/>
              <a:cxnLst/>
              <a:rect l="0" t="0" r="0" b="0"/>
              <a:pathLst>
                <a:path>
                  <a:moveTo>
                    <a:pt x="0" y="13337"/>
                  </a:moveTo>
                  <a:lnTo>
                    <a:pt x="938190" y="13337"/>
                  </a:lnTo>
                </a:path>
              </a:pathLst>
            </a:custGeom>
            <a:noFill/>
            <a:ln>
              <a:solidFill>
                <a:schemeClr val="bg2"/>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9" name="Straight Connector 16"/>
            <p:cNvSpPr/>
            <p:nvPr/>
          </p:nvSpPr>
          <p:spPr>
            <a:xfrm rot="19457599">
              <a:off x="7515265" y="2655982"/>
              <a:ext cx="46909" cy="46909"/>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36" name="Rectangle 35"/>
          <p:cNvSpPr/>
          <p:nvPr/>
        </p:nvSpPr>
        <p:spPr>
          <a:xfrm>
            <a:off x="8979733" y="2213807"/>
            <a:ext cx="2930803" cy="952281"/>
          </a:xfrm>
          <a:prstGeom prst="rect">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Rounded Rectangle 18"/>
          <p:cNvSpPr/>
          <p:nvPr/>
        </p:nvSpPr>
        <p:spPr>
          <a:xfrm>
            <a:off x="9022653" y="2354918"/>
            <a:ext cx="2844964" cy="6700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a:solidFill>
                  <a:schemeClr val="bg1"/>
                </a:solidFill>
              </a:rPr>
              <a:t>Azure Deployment Template</a:t>
            </a:r>
          </a:p>
        </p:txBody>
      </p:sp>
      <p:grpSp>
        <p:nvGrpSpPr>
          <p:cNvPr id="12" name="Group 11"/>
          <p:cNvGrpSpPr/>
          <p:nvPr/>
        </p:nvGrpSpPr>
        <p:grpSpPr>
          <a:xfrm>
            <a:off x="8129802" y="3487837"/>
            <a:ext cx="938190" cy="46909"/>
            <a:chOff x="7069625" y="3203545"/>
            <a:chExt cx="938190" cy="46909"/>
          </a:xfrm>
        </p:grpSpPr>
        <p:sp>
          <p:nvSpPr>
            <p:cNvPr id="34" name="Straight Connector 19"/>
            <p:cNvSpPr/>
            <p:nvPr/>
          </p:nvSpPr>
          <p:spPr>
            <a:xfrm rot="2142401">
              <a:off x="7069625" y="3213662"/>
              <a:ext cx="938190" cy="26674"/>
            </a:xfrm>
            <a:custGeom>
              <a:avLst/>
              <a:gdLst/>
              <a:ahLst/>
              <a:cxnLst/>
              <a:rect l="0" t="0" r="0" b="0"/>
              <a:pathLst>
                <a:path>
                  <a:moveTo>
                    <a:pt x="0" y="13337"/>
                  </a:moveTo>
                  <a:lnTo>
                    <a:pt x="938190" y="13337"/>
                  </a:lnTo>
                </a:path>
              </a:pathLst>
            </a:custGeom>
            <a:noFill/>
            <a:ln>
              <a:solidFill>
                <a:schemeClr val="bg2"/>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5" name="Straight Connector 20"/>
            <p:cNvSpPr/>
            <p:nvPr/>
          </p:nvSpPr>
          <p:spPr>
            <a:xfrm rot="2142401">
              <a:off x="7515265" y="3203545"/>
              <a:ext cx="46909" cy="46909"/>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32" name="Rectangle 31"/>
          <p:cNvSpPr/>
          <p:nvPr/>
        </p:nvSpPr>
        <p:spPr>
          <a:xfrm>
            <a:off x="8979733" y="3308931"/>
            <a:ext cx="2930803" cy="952281"/>
          </a:xfrm>
          <a:prstGeom prst="rect">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Rounded Rectangle 22"/>
          <p:cNvSpPr/>
          <p:nvPr/>
        </p:nvSpPr>
        <p:spPr>
          <a:xfrm>
            <a:off x="9022653" y="3478558"/>
            <a:ext cx="2844964" cy="6130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a:solidFill>
                  <a:schemeClr val="bg1"/>
                </a:solidFill>
              </a:rPr>
              <a:t>Chef </a:t>
            </a:r>
            <a:r>
              <a:rPr lang="hu-HU" sz="1600" b="1" kern="1200" dirty="0">
                <a:solidFill>
                  <a:schemeClr val="bg1"/>
                </a:solidFill>
              </a:rPr>
              <a:t>/ CloudInit</a:t>
            </a:r>
            <a:endParaRPr lang="en-US" sz="1600" b="1" kern="1200" dirty="0">
              <a:solidFill>
                <a:schemeClr val="bg1"/>
              </a:solidFill>
            </a:endParaRPr>
          </a:p>
        </p:txBody>
      </p:sp>
      <p:grpSp>
        <p:nvGrpSpPr>
          <p:cNvPr id="14" name="Group 13"/>
          <p:cNvGrpSpPr/>
          <p:nvPr/>
        </p:nvGrpSpPr>
        <p:grpSpPr>
          <a:xfrm>
            <a:off x="4851692" y="4213174"/>
            <a:ext cx="66702" cy="1334044"/>
            <a:chOff x="4838980" y="3928882"/>
            <a:chExt cx="66702" cy="1334044"/>
          </a:xfrm>
        </p:grpSpPr>
        <p:sp>
          <p:nvSpPr>
            <p:cNvPr id="30" name="Straight Connector 23"/>
            <p:cNvSpPr/>
            <p:nvPr/>
          </p:nvSpPr>
          <p:spPr>
            <a:xfrm rot="3310531">
              <a:off x="4205309" y="4582567"/>
              <a:ext cx="1334044" cy="26674"/>
            </a:xfrm>
            <a:custGeom>
              <a:avLst/>
              <a:gdLst/>
              <a:ahLst/>
              <a:cxnLst/>
              <a:rect l="0" t="0" r="0" b="0"/>
              <a:pathLst>
                <a:path>
                  <a:moveTo>
                    <a:pt x="0" y="13337"/>
                  </a:moveTo>
                  <a:lnTo>
                    <a:pt x="1334044" y="13337"/>
                  </a:lnTo>
                </a:path>
              </a:pathLst>
            </a:custGeom>
            <a:noFill/>
            <a:ln>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1" name="Straight Connector 24"/>
            <p:cNvSpPr/>
            <p:nvPr/>
          </p:nvSpPr>
          <p:spPr>
            <a:xfrm rot="3310531">
              <a:off x="4838980" y="4562553"/>
              <a:ext cx="66702" cy="66702"/>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16" name="Group 15"/>
          <p:cNvGrpSpPr/>
          <p:nvPr/>
        </p:nvGrpSpPr>
        <p:grpSpPr>
          <a:xfrm>
            <a:off x="8129802" y="5130523"/>
            <a:ext cx="938190" cy="46909"/>
            <a:chOff x="7069625" y="4846231"/>
            <a:chExt cx="938190" cy="46909"/>
          </a:xfrm>
        </p:grpSpPr>
        <p:sp>
          <p:nvSpPr>
            <p:cNvPr id="26" name="Straight Connector 27"/>
            <p:cNvSpPr/>
            <p:nvPr/>
          </p:nvSpPr>
          <p:spPr>
            <a:xfrm rot="19457599">
              <a:off x="7069625" y="4856348"/>
              <a:ext cx="938190" cy="26674"/>
            </a:xfrm>
            <a:custGeom>
              <a:avLst/>
              <a:gdLst/>
              <a:ahLst/>
              <a:cxnLst/>
              <a:rect l="0" t="0" r="0" b="0"/>
              <a:pathLst>
                <a:path>
                  <a:moveTo>
                    <a:pt x="0" y="13337"/>
                  </a:moveTo>
                  <a:lnTo>
                    <a:pt x="938190" y="13337"/>
                  </a:lnTo>
                </a:path>
              </a:pathLst>
            </a:custGeom>
            <a:noFill/>
            <a:ln>
              <a:solidFill>
                <a:schemeClr val="bg2"/>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7" name="Straight Connector 28"/>
            <p:cNvSpPr/>
            <p:nvPr/>
          </p:nvSpPr>
          <p:spPr>
            <a:xfrm rot="19457599">
              <a:off x="7515265" y="4846231"/>
              <a:ext cx="46909" cy="46909"/>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24" name="Rectangle 23"/>
          <p:cNvSpPr/>
          <p:nvPr/>
        </p:nvSpPr>
        <p:spPr>
          <a:xfrm>
            <a:off x="8979733" y="4404055"/>
            <a:ext cx="2930803" cy="952281"/>
          </a:xfrm>
          <a:prstGeom prst="rect">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Rounded Rectangle 30"/>
          <p:cNvSpPr/>
          <p:nvPr/>
        </p:nvSpPr>
        <p:spPr>
          <a:xfrm>
            <a:off x="9022653" y="4591878"/>
            <a:ext cx="2844964" cy="576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gradFill>
                  <a:gsLst>
                    <a:gs pos="2917">
                      <a:schemeClr val="bg1"/>
                    </a:gs>
                    <a:gs pos="30000">
                      <a:schemeClr val="bg1"/>
                    </a:gs>
                  </a:gsLst>
                  <a:lin ang="5400000" scaled="0"/>
                </a:gradFill>
              </a:rPr>
              <a:t>Visual Studio </a:t>
            </a:r>
            <a:r>
              <a:rPr lang="hu-HU" sz="1600" kern="1200" dirty="0">
                <a:gradFill>
                  <a:gsLst>
                    <a:gs pos="2917">
                      <a:schemeClr val="bg1"/>
                    </a:gs>
                    <a:gs pos="30000">
                      <a:schemeClr val="bg1"/>
                    </a:gs>
                  </a:gsLst>
                  <a:lin ang="5400000" scaled="0"/>
                </a:gradFill>
              </a:rPr>
              <a:t>Team Services</a:t>
            </a:r>
            <a:r>
              <a:rPr lang="en-US" sz="1600" kern="1200" dirty="0">
                <a:gradFill>
                  <a:gsLst>
                    <a:gs pos="2917">
                      <a:schemeClr val="bg1"/>
                    </a:gs>
                    <a:gs pos="30000">
                      <a:schemeClr val="bg1"/>
                    </a:gs>
                  </a:gsLst>
                  <a:lin ang="5400000" scaled="0"/>
                </a:gradFill>
              </a:rPr>
              <a:t> </a:t>
            </a:r>
            <a:r>
              <a:rPr lang="hu-HU" sz="1600" kern="1200" dirty="0">
                <a:gradFill>
                  <a:gsLst>
                    <a:gs pos="2917">
                      <a:schemeClr val="bg1"/>
                    </a:gs>
                    <a:gs pos="30000">
                      <a:schemeClr val="bg1"/>
                    </a:gs>
                  </a:gsLst>
                  <a:lin ang="5400000" scaled="0"/>
                </a:gradFill>
              </a:rPr>
              <a:t>/ Jenkins / AppVeyor / Travis CI</a:t>
            </a:r>
            <a:endParaRPr lang="en-US" sz="1600" kern="1200" dirty="0">
              <a:gradFill>
                <a:gsLst>
                  <a:gs pos="2917">
                    <a:schemeClr val="bg1"/>
                  </a:gs>
                  <a:gs pos="30000">
                    <a:schemeClr val="bg1"/>
                  </a:gs>
                </a:gsLst>
                <a:lin ang="5400000" scaled="0"/>
              </a:gradFill>
            </a:endParaRPr>
          </a:p>
        </p:txBody>
      </p:sp>
      <p:grpSp>
        <p:nvGrpSpPr>
          <p:cNvPr id="18" name="Group 17"/>
          <p:cNvGrpSpPr/>
          <p:nvPr/>
        </p:nvGrpSpPr>
        <p:grpSpPr>
          <a:xfrm>
            <a:off x="8129802" y="5678085"/>
            <a:ext cx="938190" cy="46909"/>
            <a:chOff x="7069625" y="5393793"/>
            <a:chExt cx="938190" cy="46909"/>
          </a:xfrm>
        </p:grpSpPr>
        <p:sp>
          <p:nvSpPr>
            <p:cNvPr id="22" name="Straight Connector 31"/>
            <p:cNvSpPr/>
            <p:nvPr/>
          </p:nvSpPr>
          <p:spPr>
            <a:xfrm rot="2142401">
              <a:off x="7069625" y="5403910"/>
              <a:ext cx="938190" cy="26674"/>
            </a:xfrm>
            <a:custGeom>
              <a:avLst/>
              <a:gdLst/>
              <a:ahLst/>
              <a:cxnLst/>
              <a:rect l="0" t="0" r="0" b="0"/>
              <a:pathLst>
                <a:path>
                  <a:moveTo>
                    <a:pt x="0" y="13337"/>
                  </a:moveTo>
                  <a:lnTo>
                    <a:pt x="938190" y="13337"/>
                  </a:lnTo>
                </a:path>
              </a:pathLst>
            </a:custGeom>
            <a:noFill/>
            <a:ln>
              <a:solidFill>
                <a:schemeClr val="bg2"/>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Straight Connector 32"/>
            <p:cNvSpPr/>
            <p:nvPr/>
          </p:nvSpPr>
          <p:spPr>
            <a:xfrm rot="2142401">
              <a:off x="7515265" y="5393793"/>
              <a:ext cx="46909" cy="46909"/>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20" name="Rectangle 19"/>
          <p:cNvSpPr/>
          <p:nvPr/>
        </p:nvSpPr>
        <p:spPr>
          <a:xfrm>
            <a:off x="8979733" y="5499180"/>
            <a:ext cx="2930803" cy="952281"/>
          </a:xfrm>
          <a:prstGeom prst="rect">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ounded Rectangle 34"/>
          <p:cNvSpPr/>
          <p:nvPr/>
        </p:nvSpPr>
        <p:spPr>
          <a:xfrm>
            <a:off x="9022653" y="5668806"/>
            <a:ext cx="2844964" cy="6130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hu-HU" sz="1600" kern="1200" dirty="0">
                <a:gradFill>
                  <a:gsLst>
                    <a:gs pos="2917">
                      <a:schemeClr val="bg1"/>
                    </a:gs>
                    <a:gs pos="30000">
                      <a:schemeClr val="bg1"/>
                    </a:gs>
                  </a:gsLst>
                  <a:lin ang="5400000" scaled="0"/>
                </a:gradFill>
              </a:rPr>
              <a:t>Docker Hub</a:t>
            </a:r>
            <a:endParaRPr lang="en-US" sz="1600" kern="1200" dirty="0">
              <a:gradFill>
                <a:gsLst>
                  <a:gs pos="2917">
                    <a:schemeClr val="bg1"/>
                  </a:gs>
                  <a:gs pos="30000">
                    <a:schemeClr val="bg1"/>
                  </a:gs>
                </a:gsLst>
                <a:lin ang="5400000" scaled="0"/>
              </a:gradFill>
            </a:endParaRPr>
          </a:p>
        </p:txBody>
      </p:sp>
      <p:grpSp>
        <p:nvGrpSpPr>
          <p:cNvPr id="7" name="Group 6"/>
          <p:cNvGrpSpPr/>
          <p:nvPr/>
        </p:nvGrpSpPr>
        <p:grpSpPr>
          <a:xfrm>
            <a:off x="636105" y="3856493"/>
            <a:ext cx="3868026" cy="952281"/>
            <a:chOff x="2586855" y="3572201"/>
            <a:chExt cx="1904563" cy="952281"/>
          </a:xfrm>
          <a:solidFill>
            <a:srgbClr val="00B050"/>
          </a:solidFill>
        </p:grpSpPr>
        <p:sp>
          <p:nvSpPr>
            <p:cNvPr id="44" name="Rounded Rectangle 43"/>
            <p:cNvSpPr/>
            <p:nvPr/>
          </p:nvSpPr>
          <p:spPr>
            <a:xfrm>
              <a:off x="2586855" y="3572201"/>
              <a:ext cx="1904563" cy="952281"/>
            </a:xfrm>
            <a:prstGeom prst="roundRect">
              <a:avLst>
                <a:gd name="adj" fmla="val 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Rounded Rectangle 10"/>
            <p:cNvSpPr/>
            <p:nvPr/>
          </p:nvSpPr>
          <p:spPr>
            <a:xfrm>
              <a:off x="2614746" y="3600092"/>
              <a:ext cx="1848781" cy="89649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solidFill>
                    <a:schemeClr val="bg1"/>
                  </a:solidFill>
                </a:rPr>
                <a:t>People, Process, Business Value, etc.</a:t>
              </a:r>
            </a:p>
          </p:txBody>
        </p:sp>
      </p:grpSp>
      <p:grpSp>
        <p:nvGrpSpPr>
          <p:cNvPr id="9" name="Group 8"/>
          <p:cNvGrpSpPr/>
          <p:nvPr/>
        </p:nvGrpSpPr>
        <p:grpSpPr>
          <a:xfrm>
            <a:off x="5265955" y="2761369"/>
            <a:ext cx="2935224" cy="952281"/>
            <a:chOff x="5253244" y="2477077"/>
            <a:chExt cx="1904563" cy="952281"/>
          </a:xfrm>
          <a:solidFill>
            <a:srgbClr val="00B050"/>
          </a:solidFill>
        </p:grpSpPr>
        <p:sp>
          <p:nvSpPr>
            <p:cNvPr id="40" name="Rounded Rectangle 39"/>
            <p:cNvSpPr/>
            <p:nvPr/>
          </p:nvSpPr>
          <p:spPr>
            <a:xfrm>
              <a:off x="5253244" y="2477077"/>
              <a:ext cx="1904563" cy="952281"/>
            </a:xfrm>
            <a:prstGeom prst="roundRect">
              <a:avLst>
                <a:gd name="adj" fmla="val 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Rounded Rectangle 14"/>
            <p:cNvSpPr/>
            <p:nvPr/>
          </p:nvSpPr>
          <p:spPr>
            <a:xfrm>
              <a:off x="5281135" y="2504968"/>
              <a:ext cx="1848781" cy="89649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a:solidFill>
                    <a:schemeClr val="bg1"/>
                  </a:solidFill>
                </a:rPr>
                <a:t>Infrastructure as Code</a:t>
              </a:r>
            </a:p>
          </p:txBody>
        </p:sp>
      </p:grpSp>
      <p:grpSp>
        <p:nvGrpSpPr>
          <p:cNvPr id="15" name="Group 14"/>
          <p:cNvGrpSpPr/>
          <p:nvPr/>
        </p:nvGrpSpPr>
        <p:grpSpPr>
          <a:xfrm>
            <a:off x="5265955" y="4951617"/>
            <a:ext cx="2935224" cy="952281"/>
            <a:chOff x="5253244" y="4667325"/>
            <a:chExt cx="1904563" cy="952281"/>
          </a:xfrm>
        </p:grpSpPr>
        <p:sp>
          <p:nvSpPr>
            <p:cNvPr id="28" name="Rounded Rectangle 27"/>
            <p:cNvSpPr/>
            <p:nvPr/>
          </p:nvSpPr>
          <p:spPr>
            <a:xfrm>
              <a:off x="5253244" y="4667325"/>
              <a:ext cx="1904563" cy="952281"/>
            </a:xfrm>
            <a:prstGeom prst="roundRect">
              <a:avLst>
                <a:gd name="adj" fmla="val 0"/>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ounded Rectangle 26"/>
            <p:cNvSpPr/>
            <p:nvPr/>
          </p:nvSpPr>
          <p:spPr>
            <a:xfrm>
              <a:off x="5281135" y="4695216"/>
              <a:ext cx="1848781" cy="8964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gradFill>
                    <a:gsLst>
                      <a:gs pos="2917">
                        <a:schemeClr val="bg1"/>
                      </a:gs>
                      <a:gs pos="30000">
                        <a:schemeClr val="bg1"/>
                      </a:gs>
                    </a:gsLst>
                    <a:lin ang="5400000" scaled="0"/>
                  </a:gradFill>
                </a:rPr>
                <a:t>Continuous Integration</a:t>
              </a:r>
            </a:p>
          </p:txBody>
        </p:sp>
      </p:grpSp>
    </p:spTree>
    <p:extLst>
      <p:ext uri="{BB962C8B-B14F-4D97-AF65-F5344CB8AC3E}">
        <p14:creationId xmlns:p14="http://schemas.microsoft.com/office/powerpoint/2010/main" val="39292257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5282267" y="1599152"/>
            <a:ext cx="2141103" cy="1592653"/>
          </a:xfrm>
          <a:prstGeom prst="roundRect">
            <a:avLst>
              <a:gd name="adj" fmla="val 517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DEV</a:t>
            </a:r>
          </a:p>
        </p:txBody>
      </p:sp>
      <p:sp>
        <p:nvSpPr>
          <p:cNvPr id="2" name="Title 1"/>
          <p:cNvSpPr>
            <a:spLocks noGrp="1"/>
          </p:cNvSpPr>
          <p:nvPr>
            <p:ph type="title"/>
          </p:nvPr>
        </p:nvSpPr>
        <p:spPr/>
        <p:txBody>
          <a:bodyPr/>
          <a:lstStyle/>
          <a:p>
            <a:r>
              <a:rPr lang="en-US" dirty="0" err="1">
                <a:gradFill>
                  <a:gsLst>
                    <a:gs pos="2917">
                      <a:schemeClr val="tx2"/>
                    </a:gs>
                    <a:gs pos="30000">
                      <a:schemeClr val="tx2"/>
                    </a:gs>
                  </a:gsLst>
                  <a:lin ang="5400000" scaled="0"/>
                </a:gradFill>
              </a:rPr>
              <a:t>Infrastru</a:t>
            </a:r>
            <a:r>
              <a:rPr lang="hu-HU" dirty="0">
                <a:gradFill>
                  <a:gsLst>
                    <a:gs pos="2917">
                      <a:schemeClr val="tx2"/>
                    </a:gs>
                    <a:gs pos="30000">
                      <a:schemeClr val="tx2"/>
                    </a:gs>
                  </a:gsLst>
                  <a:lin ang="5400000" scaled="0"/>
                </a:gradFill>
              </a:rPr>
              <a:t>k</a:t>
            </a:r>
            <a:r>
              <a:rPr lang="en-US" dirty="0">
                <a:gradFill>
                  <a:gsLst>
                    <a:gs pos="2917">
                      <a:schemeClr val="tx2"/>
                    </a:gs>
                    <a:gs pos="30000">
                      <a:schemeClr val="tx2"/>
                    </a:gs>
                  </a:gsLst>
                  <a:lin ang="5400000" scaled="0"/>
                </a:gradFill>
              </a:rPr>
              <a:t>t</a:t>
            </a:r>
            <a:r>
              <a:rPr lang="hu-HU" dirty="0">
                <a:gradFill>
                  <a:gsLst>
                    <a:gs pos="2917">
                      <a:schemeClr val="tx2"/>
                    </a:gs>
                    <a:gs pos="30000">
                      <a:schemeClr val="tx2"/>
                    </a:gs>
                  </a:gsLst>
                  <a:lin ang="5400000" scaled="0"/>
                </a:gradFill>
              </a:rPr>
              <a:t>úra mint kód</a:t>
            </a:r>
            <a:endParaRPr lang="en-US" dirty="0">
              <a:gradFill>
                <a:gsLst>
                  <a:gs pos="2917">
                    <a:schemeClr val="tx2"/>
                  </a:gs>
                  <a:gs pos="30000">
                    <a:schemeClr val="tx2"/>
                  </a:gs>
                </a:gsLst>
                <a:lin ang="5400000" scaled="0"/>
              </a:gradFill>
            </a:endParaRPr>
          </a:p>
        </p:txBody>
      </p:sp>
      <p:sp>
        <p:nvSpPr>
          <p:cNvPr id="37" name="TextBox 36"/>
          <p:cNvSpPr txBox="1"/>
          <p:nvPr/>
        </p:nvSpPr>
        <p:spPr>
          <a:xfrm>
            <a:off x="7778044" y="3243968"/>
            <a:ext cx="3447758" cy="1795752"/>
          </a:xfrm>
          <a:prstGeom prst="rect">
            <a:avLst/>
          </a:prstGeom>
          <a:noFill/>
        </p:spPr>
        <p:txBody>
          <a:bodyPr wrap="none" lIns="182854" tIns="146283" rIns="182854" bIns="146283" rtlCol="0">
            <a:spAutoFit/>
          </a:bodyPr>
          <a:lstStyle/>
          <a:p>
            <a:pPr defTabSz="932563">
              <a:lnSpc>
                <a:spcPct val="90000"/>
              </a:lnSpc>
              <a:spcAft>
                <a:spcPts val="1199"/>
              </a:spcAft>
              <a:buSzPct val="90000"/>
            </a:pPr>
            <a:r>
              <a:rPr lang="en-US" sz="3599" dirty="0">
                <a:gradFill>
                  <a:gsLst>
                    <a:gs pos="0">
                      <a:schemeClr val="accent1"/>
                    </a:gs>
                    <a:gs pos="100000">
                      <a:schemeClr val="accent1"/>
                    </a:gs>
                  </a:gsLst>
                  <a:lin ang="5400000" scaled="0"/>
                </a:gradFill>
                <a:latin typeface="Segoe UI Light"/>
              </a:rPr>
              <a:t>Value</a:t>
            </a:r>
          </a:p>
          <a:p>
            <a:pPr marL="290457" indent="-290457" defTabSz="932563">
              <a:lnSpc>
                <a:spcPct val="90000"/>
              </a:lnSpc>
              <a:spcAft>
                <a:spcPts val="1199"/>
              </a:spcAft>
              <a:buSzPct val="90000"/>
              <a:buFont typeface="Arial" panose="020B0604020202020204" pitchFamily="34" charset="0"/>
              <a:buChar char="•"/>
            </a:pPr>
            <a:r>
              <a:rPr lang="en-US" sz="2400" dirty="0">
                <a:gradFill>
                  <a:gsLst>
                    <a:gs pos="0">
                      <a:srgbClr val="505050"/>
                    </a:gs>
                    <a:gs pos="100000">
                      <a:srgbClr val="505050"/>
                    </a:gs>
                  </a:gsLst>
                  <a:lin ang="5400000" scaled="0"/>
                </a:gradFill>
                <a:latin typeface="Segoe UI Light"/>
              </a:rPr>
              <a:t>Optimized Resources</a:t>
            </a:r>
          </a:p>
          <a:p>
            <a:pPr marL="290457" indent="-290457" defTabSz="932563">
              <a:lnSpc>
                <a:spcPct val="90000"/>
              </a:lnSpc>
              <a:spcAft>
                <a:spcPts val="1199"/>
              </a:spcAft>
              <a:buSzPct val="90000"/>
              <a:buFont typeface="Arial" panose="020B0604020202020204" pitchFamily="34" charset="0"/>
              <a:buChar char="•"/>
            </a:pPr>
            <a:r>
              <a:rPr lang="en-US" sz="2400" dirty="0">
                <a:gradFill>
                  <a:gsLst>
                    <a:gs pos="0">
                      <a:srgbClr val="505050"/>
                    </a:gs>
                    <a:gs pos="100000">
                      <a:srgbClr val="505050"/>
                    </a:gs>
                  </a:gsLst>
                  <a:lin ang="5400000" scaled="0"/>
                </a:gradFill>
                <a:latin typeface="Segoe UI Light"/>
              </a:rPr>
              <a:t>Accelerate Delivery</a:t>
            </a:r>
          </a:p>
        </p:txBody>
      </p:sp>
      <p:sp>
        <p:nvSpPr>
          <p:cNvPr id="38" name="TextBox 37"/>
          <p:cNvSpPr txBox="1"/>
          <p:nvPr/>
        </p:nvSpPr>
        <p:spPr>
          <a:xfrm>
            <a:off x="7778044" y="5106738"/>
            <a:ext cx="2943943" cy="1795752"/>
          </a:xfrm>
          <a:prstGeom prst="rect">
            <a:avLst/>
          </a:prstGeom>
          <a:noFill/>
        </p:spPr>
        <p:txBody>
          <a:bodyPr wrap="none" lIns="182854" tIns="146283" rIns="182854" bIns="146283" rtlCol="0">
            <a:spAutoFit/>
          </a:bodyPr>
          <a:lstStyle/>
          <a:p>
            <a:pPr defTabSz="932563">
              <a:lnSpc>
                <a:spcPct val="90000"/>
              </a:lnSpc>
              <a:spcAft>
                <a:spcPts val="1199"/>
              </a:spcAft>
              <a:buSzPct val="90000"/>
            </a:pPr>
            <a:r>
              <a:rPr lang="en-US" sz="3599" dirty="0">
                <a:gradFill>
                  <a:gsLst>
                    <a:gs pos="0">
                      <a:schemeClr val="accent1"/>
                    </a:gs>
                    <a:gs pos="100000">
                      <a:schemeClr val="accent1"/>
                    </a:gs>
                  </a:gsLst>
                  <a:lin ang="5400000" scaled="0"/>
                </a:gradFill>
                <a:latin typeface="Segoe UI Light"/>
              </a:rPr>
              <a:t>Measure</a:t>
            </a:r>
          </a:p>
          <a:p>
            <a:pPr marL="290457" indent="-290457" defTabSz="932563">
              <a:lnSpc>
                <a:spcPct val="90000"/>
              </a:lnSpc>
              <a:spcAft>
                <a:spcPts val="1199"/>
              </a:spcAft>
              <a:buSzPct val="90000"/>
              <a:buFont typeface="Arial" panose="020B0604020202020204" pitchFamily="34" charset="0"/>
              <a:buChar char="•"/>
            </a:pPr>
            <a:r>
              <a:rPr lang="en-US" sz="2400" dirty="0">
                <a:gradFill>
                  <a:gsLst>
                    <a:gs pos="0">
                      <a:srgbClr val="505050"/>
                    </a:gs>
                    <a:gs pos="100000">
                      <a:srgbClr val="505050"/>
                    </a:gs>
                  </a:gsLst>
                </a:gradFill>
                <a:latin typeface="Segoe UI Light"/>
              </a:rPr>
              <a:t>Deployment Rate</a:t>
            </a:r>
          </a:p>
          <a:p>
            <a:pPr marL="290457" indent="-290457" defTabSz="932563">
              <a:lnSpc>
                <a:spcPct val="90000"/>
              </a:lnSpc>
              <a:spcAft>
                <a:spcPts val="1199"/>
              </a:spcAft>
              <a:buSzPct val="90000"/>
              <a:buFont typeface="Arial" panose="020B0604020202020204" pitchFamily="34" charset="0"/>
              <a:buChar char="•"/>
            </a:pPr>
            <a:r>
              <a:rPr lang="en-US" sz="2400" dirty="0">
                <a:gradFill>
                  <a:gsLst>
                    <a:gs pos="0">
                      <a:srgbClr val="505050"/>
                    </a:gs>
                    <a:gs pos="100000">
                      <a:srgbClr val="505050"/>
                    </a:gs>
                  </a:gsLst>
                </a:gradFill>
                <a:latin typeface="Segoe UI Light"/>
              </a:rPr>
              <a:t>MTTR</a:t>
            </a:r>
          </a:p>
        </p:txBody>
      </p:sp>
      <p:sp>
        <p:nvSpPr>
          <p:cNvPr id="25" name="Rectangle 155"/>
          <p:cNvSpPr>
            <a:spLocks noChangeArrowheads="1"/>
          </p:cNvSpPr>
          <p:nvPr/>
        </p:nvSpPr>
        <p:spPr bwMode="auto">
          <a:xfrm>
            <a:off x="1295808" y="5371696"/>
            <a:ext cx="1487482" cy="101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nvGrpSpPr>
          <p:cNvPr id="39" name="Group 38"/>
          <p:cNvGrpSpPr/>
          <p:nvPr/>
        </p:nvGrpSpPr>
        <p:grpSpPr>
          <a:xfrm>
            <a:off x="1325754" y="5293710"/>
            <a:ext cx="1939818" cy="1118892"/>
            <a:chOff x="511109" y="5814543"/>
            <a:chExt cx="1041729" cy="600871"/>
          </a:xfrm>
        </p:grpSpPr>
        <p:sp>
          <p:nvSpPr>
            <p:cNvPr id="41" name="Rectangle 154"/>
            <p:cNvSpPr>
              <a:spLocks noChangeArrowheads="1"/>
            </p:cNvSpPr>
            <p:nvPr/>
          </p:nvSpPr>
          <p:spPr bwMode="auto">
            <a:xfrm>
              <a:off x="635204" y="5814543"/>
              <a:ext cx="808238" cy="5518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 name="Rectangle 156"/>
            <p:cNvSpPr>
              <a:spLocks noChangeArrowheads="1"/>
            </p:cNvSpPr>
            <p:nvPr/>
          </p:nvSpPr>
          <p:spPr bwMode="auto">
            <a:xfrm>
              <a:off x="662962" y="5849648"/>
              <a:ext cx="751090" cy="481677"/>
            </a:xfrm>
            <a:prstGeom prst="rect">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 name="Freeform 158"/>
            <p:cNvSpPr>
              <a:spLocks/>
            </p:cNvSpPr>
            <p:nvPr/>
          </p:nvSpPr>
          <p:spPr bwMode="auto">
            <a:xfrm>
              <a:off x="511109" y="6374593"/>
              <a:ext cx="1041729" cy="40821"/>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3" name="CODE" hidden="1"/>
          <p:cNvGrpSpPr/>
          <p:nvPr/>
        </p:nvGrpSpPr>
        <p:grpSpPr>
          <a:xfrm>
            <a:off x="1520799" y="2686512"/>
            <a:ext cx="830109" cy="1228729"/>
            <a:chOff x="1418248" y="2499327"/>
            <a:chExt cx="830227" cy="1228904"/>
          </a:xfrm>
        </p:grpSpPr>
        <p:grpSp>
          <p:nvGrpSpPr>
            <p:cNvPr id="66" name="Group 65"/>
            <p:cNvGrpSpPr/>
            <p:nvPr/>
          </p:nvGrpSpPr>
          <p:grpSpPr>
            <a:xfrm>
              <a:off x="1442782" y="2914037"/>
              <a:ext cx="781159" cy="814194"/>
              <a:chOff x="2328300" y="3506767"/>
              <a:chExt cx="551703" cy="575034"/>
            </a:xfrm>
          </p:grpSpPr>
          <p:sp>
            <p:nvSpPr>
              <p:cNvPr id="67"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nvGrpSpPr>
              <p:cNvPr id="68" name="Group 67"/>
              <p:cNvGrpSpPr/>
              <p:nvPr/>
            </p:nvGrpSpPr>
            <p:grpSpPr>
              <a:xfrm>
                <a:off x="2328300" y="3506767"/>
                <a:ext cx="551703" cy="575034"/>
                <a:chOff x="3937001" y="4448175"/>
                <a:chExt cx="638175" cy="665163"/>
              </a:xfrm>
            </p:grpSpPr>
            <p:grpSp>
              <p:nvGrpSpPr>
                <p:cNvPr id="69" name="Group 10"/>
                <p:cNvGrpSpPr>
                  <a:grpSpLocks noChangeAspect="1"/>
                </p:cNvGrpSpPr>
                <p:nvPr/>
              </p:nvGrpSpPr>
              <p:grpSpPr bwMode="auto">
                <a:xfrm>
                  <a:off x="3937001" y="4448175"/>
                  <a:ext cx="638175" cy="665163"/>
                  <a:chOff x="2480" y="2802"/>
                  <a:chExt cx="402" cy="419"/>
                </a:xfrm>
              </p:grpSpPr>
              <p:sp>
                <p:nvSpPr>
                  <p:cNvPr id="73"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4"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5"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70" name="Group 69"/>
                <p:cNvGrpSpPr/>
                <p:nvPr/>
              </p:nvGrpSpPr>
              <p:grpSpPr>
                <a:xfrm>
                  <a:off x="4120302" y="4618868"/>
                  <a:ext cx="293550" cy="349134"/>
                  <a:chOff x="4662074" y="4335997"/>
                  <a:chExt cx="234105" cy="278433"/>
                </a:xfrm>
              </p:grpSpPr>
              <p:sp>
                <p:nvSpPr>
                  <p:cNvPr id="71"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2"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grpSp>
        <p:sp>
          <p:nvSpPr>
            <p:cNvPr id="76" name="TextBox 75"/>
            <p:cNvSpPr txBox="1"/>
            <p:nvPr/>
          </p:nvSpPr>
          <p:spPr>
            <a:xfrm>
              <a:off x="1418248" y="2499327"/>
              <a:ext cx="830227" cy="489365"/>
            </a:xfrm>
            <a:prstGeom prst="rect">
              <a:avLst/>
            </a:prstGeom>
            <a:noFill/>
          </p:spPr>
          <p:txBody>
            <a:bodyPr wrap="none" lIns="182854" tIns="146283" rIns="182854" bIns="146283" rtlCol="0">
              <a:spAutoFit/>
            </a:bodyPr>
            <a:lstStyle/>
            <a:p>
              <a:pPr defTabSz="932563">
                <a:lnSpc>
                  <a:spcPct val="90000"/>
                </a:lnSpc>
                <a:spcAft>
                  <a:spcPts val="600"/>
                </a:spcAft>
              </a:pPr>
              <a:r>
                <a:rPr lang="en-US" sz="1399" dirty="0">
                  <a:gradFill>
                    <a:gsLst>
                      <a:gs pos="2917">
                        <a:srgbClr val="FFFFFF"/>
                      </a:gs>
                      <a:gs pos="30000">
                        <a:srgbClr val="FFFFFF"/>
                      </a:gs>
                    </a:gsLst>
                    <a:lin ang="5400000" scaled="0"/>
                  </a:gradFill>
                </a:rPr>
                <a:t>CODE</a:t>
              </a:r>
            </a:p>
          </p:txBody>
        </p:sp>
      </p:grpSp>
      <p:sp>
        <p:nvSpPr>
          <p:cNvPr id="79" name="Rounded Rectangle 78"/>
          <p:cNvSpPr/>
          <p:nvPr/>
        </p:nvSpPr>
        <p:spPr bwMode="auto">
          <a:xfrm>
            <a:off x="5282267" y="3313548"/>
            <a:ext cx="2141103" cy="1592653"/>
          </a:xfrm>
          <a:prstGeom prst="roundRect">
            <a:avLst>
              <a:gd name="adj" fmla="val 517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STAGE</a:t>
            </a:r>
          </a:p>
        </p:txBody>
      </p:sp>
      <p:sp>
        <p:nvSpPr>
          <p:cNvPr id="80" name="Rounded Rectangle 79"/>
          <p:cNvSpPr/>
          <p:nvPr/>
        </p:nvSpPr>
        <p:spPr bwMode="auto">
          <a:xfrm>
            <a:off x="5282267" y="5027943"/>
            <a:ext cx="2141103" cy="1592653"/>
          </a:xfrm>
          <a:prstGeom prst="roundRect">
            <a:avLst>
              <a:gd name="adj" fmla="val 517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PRODUCTION</a:t>
            </a:r>
          </a:p>
        </p:txBody>
      </p:sp>
      <p:cxnSp>
        <p:nvCxnSpPr>
          <p:cNvPr id="11" name="Straight Connector 10"/>
          <p:cNvCxnSpPr/>
          <p:nvPr/>
        </p:nvCxnSpPr>
        <p:spPr>
          <a:xfrm>
            <a:off x="1885836" y="4001840"/>
            <a:ext cx="0" cy="1179610"/>
          </a:xfrm>
          <a:prstGeom prst="line">
            <a:avLst/>
          </a:prstGeom>
          <a:ln w="3810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91" name="CODE 1"/>
          <p:cNvGrpSpPr/>
          <p:nvPr/>
        </p:nvGrpSpPr>
        <p:grpSpPr>
          <a:xfrm>
            <a:off x="1548260" y="3098092"/>
            <a:ext cx="781048" cy="814079"/>
            <a:chOff x="2328300" y="3506767"/>
            <a:chExt cx="551703" cy="575034"/>
          </a:xfrm>
        </p:grpSpPr>
        <p:sp>
          <p:nvSpPr>
            <p:cNvPr id="93"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nvGrpSpPr>
            <p:cNvPr id="94" name="Group 93"/>
            <p:cNvGrpSpPr/>
            <p:nvPr/>
          </p:nvGrpSpPr>
          <p:grpSpPr>
            <a:xfrm>
              <a:off x="2328300" y="3506767"/>
              <a:ext cx="551703" cy="575034"/>
              <a:chOff x="3937001" y="4448175"/>
              <a:chExt cx="638175" cy="665163"/>
            </a:xfrm>
          </p:grpSpPr>
          <p:grpSp>
            <p:nvGrpSpPr>
              <p:cNvPr id="95" name="Group 10"/>
              <p:cNvGrpSpPr>
                <a:grpSpLocks noChangeAspect="1"/>
              </p:cNvGrpSpPr>
              <p:nvPr/>
            </p:nvGrpSpPr>
            <p:grpSpPr bwMode="auto">
              <a:xfrm>
                <a:off x="3937001" y="4448175"/>
                <a:ext cx="638175" cy="665163"/>
                <a:chOff x="2480" y="2802"/>
                <a:chExt cx="402" cy="419"/>
              </a:xfrm>
            </p:grpSpPr>
            <p:sp>
              <p:nvSpPr>
                <p:cNvPr id="99"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00"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01"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96" name="Group 95"/>
              <p:cNvGrpSpPr/>
              <p:nvPr/>
            </p:nvGrpSpPr>
            <p:grpSpPr>
              <a:xfrm>
                <a:off x="4120302" y="4618868"/>
                <a:ext cx="293550" cy="349134"/>
                <a:chOff x="4662074" y="4335997"/>
                <a:chExt cx="234105" cy="278433"/>
              </a:xfrm>
            </p:grpSpPr>
            <p:sp>
              <p:nvSpPr>
                <p:cNvPr id="97"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98"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grpSp>
      <p:grpSp>
        <p:nvGrpSpPr>
          <p:cNvPr id="102" name="CODE 2"/>
          <p:cNvGrpSpPr/>
          <p:nvPr/>
        </p:nvGrpSpPr>
        <p:grpSpPr>
          <a:xfrm>
            <a:off x="1548260" y="3098092"/>
            <a:ext cx="781048" cy="814079"/>
            <a:chOff x="2328300" y="3506767"/>
            <a:chExt cx="551703" cy="575034"/>
          </a:xfrm>
        </p:grpSpPr>
        <p:sp>
          <p:nvSpPr>
            <p:cNvPr id="103"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nvGrpSpPr>
            <p:cNvPr id="104" name="Group 103"/>
            <p:cNvGrpSpPr/>
            <p:nvPr/>
          </p:nvGrpSpPr>
          <p:grpSpPr>
            <a:xfrm>
              <a:off x="2328300" y="3506767"/>
              <a:ext cx="551703" cy="575034"/>
              <a:chOff x="3937001" y="4448175"/>
              <a:chExt cx="638175" cy="665163"/>
            </a:xfrm>
          </p:grpSpPr>
          <p:grpSp>
            <p:nvGrpSpPr>
              <p:cNvPr id="105" name="Group 10"/>
              <p:cNvGrpSpPr>
                <a:grpSpLocks noChangeAspect="1"/>
              </p:cNvGrpSpPr>
              <p:nvPr/>
            </p:nvGrpSpPr>
            <p:grpSpPr bwMode="auto">
              <a:xfrm>
                <a:off x="3937001" y="4448175"/>
                <a:ext cx="638175" cy="665163"/>
                <a:chOff x="2480" y="2802"/>
                <a:chExt cx="402" cy="419"/>
              </a:xfrm>
            </p:grpSpPr>
            <p:sp>
              <p:nvSpPr>
                <p:cNvPr id="109"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10"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11"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106" name="Group 105"/>
              <p:cNvGrpSpPr/>
              <p:nvPr/>
            </p:nvGrpSpPr>
            <p:grpSpPr>
              <a:xfrm>
                <a:off x="4120302" y="4618868"/>
                <a:ext cx="293550" cy="349134"/>
                <a:chOff x="4662074" y="4335997"/>
                <a:chExt cx="234105" cy="278433"/>
              </a:xfrm>
            </p:grpSpPr>
            <p:sp>
              <p:nvSpPr>
                <p:cNvPr id="107"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08"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grpSp>
      <p:grpSp>
        <p:nvGrpSpPr>
          <p:cNvPr id="112" name="CODE 3"/>
          <p:cNvGrpSpPr/>
          <p:nvPr/>
        </p:nvGrpSpPr>
        <p:grpSpPr>
          <a:xfrm>
            <a:off x="1542108" y="3098092"/>
            <a:ext cx="781048" cy="814079"/>
            <a:chOff x="2328300" y="3506767"/>
            <a:chExt cx="551703" cy="575034"/>
          </a:xfrm>
        </p:grpSpPr>
        <p:sp>
          <p:nvSpPr>
            <p:cNvPr id="113"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nvGrpSpPr>
            <p:cNvPr id="114" name="Group 113"/>
            <p:cNvGrpSpPr/>
            <p:nvPr/>
          </p:nvGrpSpPr>
          <p:grpSpPr>
            <a:xfrm>
              <a:off x="2328300" y="3506767"/>
              <a:ext cx="551703" cy="575034"/>
              <a:chOff x="3937001" y="4448175"/>
              <a:chExt cx="638175" cy="665163"/>
            </a:xfrm>
          </p:grpSpPr>
          <p:grpSp>
            <p:nvGrpSpPr>
              <p:cNvPr id="115" name="Group 10"/>
              <p:cNvGrpSpPr>
                <a:grpSpLocks noChangeAspect="1"/>
              </p:cNvGrpSpPr>
              <p:nvPr/>
            </p:nvGrpSpPr>
            <p:grpSpPr bwMode="auto">
              <a:xfrm>
                <a:off x="3937001" y="4448175"/>
                <a:ext cx="638175" cy="665163"/>
                <a:chOff x="2480" y="2802"/>
                <a:chExt cx="402" cy="419"/>
              </a:xfrm>
            </p:grpSpPr>
            <p:sp>
              <p:nvSpPr>
                <p:cNvPr id="119"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20"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chemeClr val="tx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21"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116" name="Group 115"/>
              <p:cNvGrpSpPr/>
              <p:nvPr/>
            </p:nvGrpSpPr>
            <p:grpSpPr>
              <a:xfrm>
                <a:off x="4120302" y="4618868"/>
                <a:ext cx="293550" cy="349134"/>
                <a:chOff x="4662074" y="4335997"/>
                <a:chExt cx="234105" cy="278433"/>
              </a:xfrm>
            </p:grpSpPr>
            <p:sp>
              <p:nvSpPr>
                <p:cNvPr id="117"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18"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grpSp>
      <p:sp>
        <p:nvSpPr>
          <p:cNvPr id="122" name="APP 1"/>
          <p:cNvSpPr>
            <a:spLocks noEditPoints="1"/>
          </p:cNvSpPr>
          <p:nvPr/>
        </p:nvSpPr>
        <p:spPr bwMode="auto">
          <a:xfrm>
            <a:off x="5954287" y="2165722"/>
            <a:ext cx="797056" cy="822504"/>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009"/>
            <a:endParaRPr lang="en-US" sz="1700">
              <a:solidFill>
                <a:srgbClr val="000000"/>
              </a:solidFill>
            </a:endParaRPr>
          </a:p>
        </p:txBody>
      </p:sp>
      <p:sp>
        <p:nvSpPr>
          <p:cNvPr id="123" name="APP 2"/>
          <p:cNvSpPr>
            <a:spLocks noEditPoints="1"/>
          </p:cNvSpPr>
          <p:nvPr/>
        </p:nvSpPr>
        <p:spPr bwMode="auto">
          <a:xfrm>
            <a:off x="5954287" y="3871906"/>
            <a:ext cx="797056" cy="822504"/>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009"/>
            <a:endParaRPr lang="en-US" sz="1700">
              <a:solidFill>
                <a:srgbClr val="000000"/>
              </a:solidFill>
            </a:endParaRPr>
          </a:p>
        </p:txBody>
      </p:sp>
      <p:sp>
        <p:nvSpPr>
          <p:cNvPr id="124" name="APP 3"/>
          <p:cNvSpPr>
            <a:spLocks noEditPoints="1"/>
          </p:cNvSpPr>
          <p:nvPr/>
        </p:nvSpPr>
        <p:spPr bwMode="auto">
          <a:xfrm>
            <a:off x="5954287" y="5593362"/>
            <a:ext cx="797056" cy="822504"/>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009"/>
            <a:endParaRPr lang="en-US" sz="1700">
              <a:solidFill>
                <a:srgbClr val="000000"/>
              </a:solidFill>
            </a:endParaRPr>
          </a:p>
        </p:txBody>
      </p:sp>
      <p:sp>
        <p:nvSpPr>
          <p:cNvPr id="65" name="AutoShape 3"/>
          <p:cNvSpPr>
            <a:spLocks noChangeAspect="1" noChangeArrowheads="1" noTextEdit="1"/>
          </p:cNvSpPr>
          <p:nvPr/>
        </p:nvSpPr>
        <p:spPr bwMode="auto">
          <a:xfrm>
            <a:off x="382052" y="1599867"/>
            <a:ext cx="768746" cy="786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84" name="AutoShape 9"/>
          <p:cNvSpPr>
            <a:spLocks noChangeAspect="1" noChangeArrowheads="1" noTextEdit="1"/>
          </p:cNvSpPr>
          <p:nvPr/>
        </p:nvSpPr>
        <p:spPr bwMode="auto">
          <a:xfrm>
            <a:off x="381064" y="1599152"/>
            <a:ext cx="777162" cy="81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8" name="TextBox 77"/>
          <p:cNvSpPr txBox="1"/>
          <p:nvPr/>
        </p:nvSpPr>
        <p:spPr>
          <a:xfrm>
            <a:off x="3248426" y="5023359"/>
            <a:ext cx="354777" cy="197628"/>
          </a:xfrm>
          <a:prstGeom prst="rect">
            <a:avLst/>
          </a:prstGeom>
          <a:noFill/>
        </p:spPr>
        <p:txBody>
          <a:bodyPr wrap="none" lIns="0" tIns="0" rIns="0" bIns="0" rtlCol="0">
            <a:spAutoFit/>
          </a:bodyPr>
          <a:lstStyle/>
          <a:p>
            <a:pPr defTabSz="932563">
              <a:lnSpc>
                <a:spcPct val="90000"/>
              </a:lnSpc>
              <a:spcAft>
                <a:spcPts val="600"/>
              </a:spcAft>
            </a:pPr>
            <a:r>
              <a:rPr lang="en-US" sz="1399" b="1" dirty="0">
                <a:gradFill>
                  <a:gsLst>
                    <a:gs pos="2917">
                      <a:srgbClr val="FFFFFF"/>
                    </a:gs>
                    <a:gs pos="30000">
                      <a:srgbClr val="FFFFFF"/>
                    </a:gs>
                  </a:gsLst>
                  <a:lin ang="5400000" scaled="0"/>
                </a:gradFill>
              </a:rPr>
              <a:t>OPS</a:t>
            </a:r>
          </a:p>
        </p:txBody>
      </p:sp>
      <p:grpSp>
        <p:nvGrpSpPr>
          <p:cNvPr id="132" name="CODE 3"/>
          <p:cNvGrpSpPr/>
          <p:nvPr/>
        </p:nvGrpSpPr>
        <p:grpSpPr>
          <a:xfrm>
            <a:off x="1548261" y="3086960"/>
            <a:ext cx="781048" cy="814079"/>
            <a:chOff x="2328300" y="3506767"/>
            <a:chExt cx="551703" cy="575034"/>
          </a:xfrm>
        </p:grpSpPr>
        <p:sp>
          <p:nvSpPr>
            <p:cNvPr id="133"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nvGrpSpPr>
            <p:cNvPr id="134" name="Group 133"/>
            <p:cNvGrpSpPr/>
            <p:nvPr/>
          </p:nvGrpSpPr>
          <p:grpSpPr>
            <a:xfrm>
              <a:off x="2328300" y="3506767"/>
              <a:ext cx="551703" cy="575034"/>
              <a:chOff x="3937001" y="4448175"/>
              <a:chExt cx="638175" cy="665163"/>
            </a:xfrm>
          </p:grpSpPr>
          <p:grpSp>
            <p:nvGrpSpPr>
              <p:cNvPr id="135" name="Group 10"/>
              <p:cNvGrpSpPr>
                <a:grpSpLocks noChangeAspect="1"/>
              </p:cNvGrpSpPr>
              <p:nvPr/>
            </p:nvGrpSpPr>
            <p:grpSpPr bwMode="auto">
              <a:xfrm>
                <a:off x="3937001" y="4448175"/>
                <a:ext cx="638175" cy="665163"/>
                <a:chOff x="2480" y="2802"/>
                <a:chExt cx="402" cy="419"/>
              </a:xfrm>
            </p:grpSpPr>
            <p:sp>
              <p:nvSpPr>
                <p:cNvPr id="139"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40"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chemeClr val="tx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41"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136" name="Group 135"/>
              <p:cNvGrpSpPr/>
              <p:nvPr/>
            </p:nvGrpSpPr>
            <p:grpSpPr>
              <a:xfrm>
                <a:off x="4120302" y="4618868"/>
                <a:ext cx="293550" cy="349134"/>
                <a:chOff x="4662074" y="4335997"/>
                <a:chExt cx="234105" cy="278433"/>
              </a:xfrm>
            </p:grpSpPr>
            <p:sp>
              <p:nvSpPr>
                <p:cNvPr id="137"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138"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grpSp>
      <p:pic>
        <p:nvPicPr>
          <p:cNvPr id="92" name="Picture 9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252455" y="4412175"/>
            <a:ext cx="1094542" cy="2151343"/>
          </a:xfrm>
          <a:prstGeom prst="rect">
            <a:avLst/>
          </a:prstGeom>
        </p:spPr>
      </p:pic>
      <p:sp>
        <p:nvSpPr>
          <p:cNvPr id="125" name="TextBox 124"/>
          <p:cNvSpPr txBox="1"/>
          <p:nvPr/>
        </p:nvSpPr>
        <p:spPr>
          <a:xfrm>
            <a:off x="3400826" y="5175759"/>
            <a:ext cx="354777" cy="197628"/>
          </a:xfrm>
          <a:prstGeom prst="rect">
            <a:avLst/>
          </a:prstGeom>
          <a:noFill/>
        </p:spPr>
        <p:txBody>
          <a:bodyPr wrap="none" lIns="0" tIns="0" rIns="0" bIns="0" rtlCol="0">
            <a:spAutoFit/>
          </a:bodyPr>
          <a:lstStyle/>
          <a:p>
            <a:pPr defTabSz="932563">
              <a:lnSpc>
                <a:spcPct val="90000"/>
              </a:lnSpc>
              <a:spcAft>
                <a:spcPts val="600"/>
              </a:spcAft>
            </a:pPr>
            <a:r>
              <a:rPr lang="en-US" sz="1399" b="1" dirty="0">
                <a:gradFill>
                  <a:gsLst>
                    <a:gs pos="2917">
                      <a:schemeClr val="bg1"/>
                    </a:gs>
                    <a:gs pos="30000">
                      <a:schemeClr val="bg1"/>
                    </a:gs>
                  </a:gsLst>
                  <a:lin ang="5400000" scaled="0"/>
                </a:gradFill>
              </a:rPr>
              <a:t>OPS</a:t>
            </a:r>
          </a:p>
        </p:txBody>
      </p:sp>
      <p:sp>
        <p:nvSpPr>
          <p:cNvPr id="126" name="Freeform 147"/>
          <p:cNvSpPr>
            <a:spLocks/>
          </p:cNvSpPr>
          <p:nvPr/>
        </p:nvSpPr>
        <p:spPr bwMode="auto">
          <a:xfrm>
            <a:off x="1212792" y="5404793"/>
            <a:ext cx="256867" cy="999372"/>
          </a:xfrm>
          <a:custGeom>
            <a:avLst/>
            <a:gdLst>
              <a:gd name="T0" fmla="*/ 64 w 64"/>
              <a:gd name="T1" fmla="*/ 0 h 249"/>
              <a:gd name="T2" fmla="*/ 51 w 64"/>
              <a:gd name="T3" fmla="*/ 249 h 249"/>
              <a:gd name="T4" fmla="*/ 0 w 64"/>
              <a:gd name="T5" fmla="*/ 249 h 249"/>
              <a:gd name="T6" fmla="*/ 0 w 64"/>
              <a:gd name="T7" fmla="*/ 0 h 249"/>
              <a:gd name="T8" fmla="*/ 64 w 64"/>
              <a:gd name="T9" fmla="*/ 0 h 249"/>
            </a:gdLst>
            <a:ahLst/>
            <a:cxnLst>
              <a:cxn ang="0">
                <a:pos x="T0" y="T1"/>
              </a:cxn>
              <a:cxn ang="0">
                <a:pos x="T2" y="T3"/>
              </a:cxn>
              <a:cxn ang="0">
                <a:pos x="T4" y="T5"/>
              </a:cxn>
              <a:cxn ang="0">
                <a:pos x="T6" y="T7"/>
              </a:cxn>
              <a:cxn ang="0">
                <a:pos x="T8" y="T9"/>
              </a:cxn>
            </a:cxnLst>
            <a:rect l="0" t="0" r="r" b="b"/>
            <a:pathLst>
              <a:path w="64" h="249">
                <a:moveTo>
                  <a:pt x="64" y="0"/>
                </a:moveTo>
                <a:lnTo>
                  <a:pt x="51" y="249"/>
                </a:lnTo>
                <a:lnTo>
                  <a:pt x="0" y="249"/>
                </a:lnTo>
                <a:lnTo>
                  <a:pt x="0" y="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endParaRPr>
          </a:p>
        </p:txBody>
      </p:sp>
      <p:pic>
        <p:nvPicPr>
          <p:cNvPr id="127" name="Picture 12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7851" y="4138454"/>
            <a:ext cx="1406136" cy="2516779"/>
          </a:xfrm>
          <a:prstGeom prst="rect">
            <a:avLst/>
          </a:prstGeom>
        </p:spPr>
      </p:pic>
      <p:sp>
        <p:nvSpPr>
          <p:cNvPr id="128" name="TextBox 127"/>
          <p:cNvSpPr txBox="1"/>
          <p:nvPr/>
        </p:nvSpPr>
        <p:spPr>
          <a:xfrm>
            <a:off x="890793" y="5186474"/>
            <a:ext cx="357327" cy="197628"/>
          </a:xfrm>
          <a:prstGeom prst="rect">
            <a:avLst/>
          </a:prstGeom>
          <a:noFill/>
        </p:spPr>
        <p:txBody>
          <a:bodyPr wrap="none" lIns="0" tIns="0" rIns="0" bIns="0" rtlCol="0">
            <a:spAutoFit/>
          </a:bodyPr>
          <a:lstStyle/>
          <a:p>
            <a:pPr defTabSz="932563">
              <a:lnSpc>
                <a:spcPct val="90000"/>
              </a:lnSpc>
              <a:spcAft>
                <a:spcPts val="600"/>
              </a:spcAft>
            </a:pPr>
            <a:r>
              <a:rPr lang="en-US" sz="1399" b="1" dirty="0">
                <a:gradFill>
                  <a:gsLst>
                    <a:gs pos="2917">
                      <a:schemeClr val="tx1">
                        <a:lumMod val="50000"/>
                      </a:schemeClr>
                    </a:gs>
                    <a:gs pos="74000">
                      <a:schemeClr val="tx1">
                        <a:lumMod val="50000"/>
                      </a:schemeClr>
                    </a:gs>
                  </a:gsLst>
                  <a:lin ang="5400000" scaled="0"/>
                </a:gradFill>
              </a:rPr>
              <a:t>DEV</a:t>
            </a:r>
          </a:p>
        </p:txBody>
      </p:sp>
      <p:sp>
        <p:nvSpPr>
          <p:cNvPr id="81" name="TextBox 80"/>
          <p:cNvSpPr txBox="1"/>
          <p:nvPr/>
        </p:nvSpPr>
        <p:spPr>
          <a:xfrm>
            <a:off x="7778044" y="1410483"/>
            <a:ext cx="4790939" cy="1766467"/>
          </a:xfrm>
          <a:prstGeom prst="rect">
            <a:avLst/>
          </a:prstGeom>
          <a:noFill/>
        </p:spPr>
        <p:txBody>
          <a:bodyPr wrap="none" lIns="182854" tIns="146283" rIns="182854" bIns="146283" rtlCol="0">
            <a:spAutoFit/>
          </a:bodyPr>
          <a:lstStyle/>
          <a:p>
            <a:pPr defTabSz="932563">
              <a:lnSpc>
                <a:spcPct val="90000"/>
              </a:lnSpc>
              <a:spcAft>
                <a:spcPts val="1199"/>
              </a:spcAft>
              <a:buSzPct val="90000"/>
            </a:pPr>
            <a:r>
              <a:rPr lang="en-US" sz="3599" dirty="0">
                <a:gradFill>
                  <a:gsLst>
                    <a:gs pos="0">
                      <a:schemeClr val="accent1"/>
                    </a:gs>
                    <a:gs pos="100000">
                      <a:schemeClr val="accent1"/>
                    </a:gs>
                  </a:gsLst>
                  <a:lin ang="5400000" scaled="0"/>
                </a:gradFill>
                <a:latin typeface="Segoe UI Light"/>
              </a:rPr>
              <a:t>Habits</a:t>
            </a:r>
          </a:p>
          <a:p>
            <a:pPr marL="290457" indent="-290457" defTabSz="932563">
              <a:lnSpc>
                <a:spcPct val="90000"/>
              </a:lnSpc>
              <a:spcAft>
                <a:spcPts val="1199"/>
              </a:spcAft>
              <a:buSzPct val="90000"/>
              <a:buFont typeface="Arial" panose="020B0604020202020204" pitchFamily="34" charset="0"/>
              <a:buChar char="•"/>
            </a:pPr>
            <a:r>
              <a:rPr lang="en-US" sz="2400" dirty="0">
                <a:gradFill>
                  <a:gsLst>
                    <a:gs pos="0">
                      <a:srgbClr val="505050"/>
                    </a:gs>
                    <a:gs pos="100000">
                      <a:srgbClr val="505050"/>
                    </a:gs>
                  </a:gsLst>
                </a:gradFill>
                <a:latin typeface="Segoe UI Light"/>
              </a:rPr>
              <a:t>Production first mindset</a:t>
            </a:r>
          </a:p>
          <a:p>
            <a:pPr marL="290457" indent="-290457" defTabSz="932563">
              <a:lnSpc>
                <a:spcPct val="90000"/>
              </a:lnSpc>
              <a:spcAft>
                <a:spcPts val="1199"/>
              </a:spcAft>
              <a:buSzPct val="90000"/>
              <a:buFont typeface="Arial" panose="020B0604020202020204" pitchFamily="34" charset="0"/>
              <a:buChar char="•"/>
            </a:pPr>
            <a:r>
              <a:rPr lang="en-US" sz="2400" dirty="0">
                <a:gradFill>
                  <a:gsLst>
                    <a:gs pos="0">
                      <a:srgbClr val="505050"/>
                    </a:gs>
                    <a:gs pos="100000">
                      <a:srgbClr val="505050"/>
                    </a:gs>
                  </a:gsLst>
                </a:gradFill>
                <a:latin typeface="Segoe UI Light"/>
              </a:rPr>
              <a:t>Infrastructure as flexible resource</a:t>
            </a:r>
          </a:p>
        </p:txBody>
      </p:sp>
    </p:spTree>
    <p:extLst>
      <p:ext uri="{BB962C8B-B14F-4D97-AF65-F5344CB8AC3E}">
        <p14:creationId xmlns:p14="http://schemas.microsoft.com/office/powerpoint/2010/main" val="1648955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20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1000"/>
                                        <p:tgtEl>
                                          <p:spTgt spid="11"/>
                                        </p:tgtEl>
                                      </p:cBhvr>
                                    </p:animEffect>
                                  </p:childTnLst>
                                </p:cTn>
                              </p:par>
                            </p:childTnLst>
                          </p:cTn>
                        </p:par>
                        <p:par>
                          <p:cTn id="8" fill="hold">
                            <p:stCondLst>
                              <p:cond delay="1200"/>
                            </p:stCondLst>
                            <p:childTnLst>
                              <p:par>
                                <p:cTn id="9" presetID="10" presetClass="entr" presetSubtype="0" fill="hold" nodeType="afterEffect">
                                  <p:stCondLst>
                                    <p:cond delay="2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650"/>
                                        <p:tgtEl>
                                          <p:spTgt spid="3"/>
                                        </p:tgtEl>
                                      </p:cBhvr>
                                    </p:animEffect>
                                  </p:childTnLst>
                                </p:cTn>
                              </p:par>
                            </p:childTnLst>
                          </p:cTn>
                        </p:par>
                        <p:par>
                          <p:cTn id="12" fill="hold">
                            <p:stCondLst>
                              <p:cond delay="2050"/>
                            </p:stCondLst>
                            <p:childTnLst>
                              <p:par>
                                <p:cTn id="13" presetID="10" presetClass="entr" presetSubtype="0" fill="hold" nodeType="afterEffect">
                                  <p:stCondLst>
                                    <p:cond delay="0"/>
                                  </p:stCondLst>
                                  <p:childTnLst>
                                    <p:set>
                                      <p:cBhvr>
                                        <p:cTn id="14" dur="1" fill="hold">
                                          <p:stCondLst>
                                            <p:cond delay="0"/>
                                          </p:stCondLst>
                                        </p:cTn>
                                        <p:tgtEl>
                                          <p:spTgt spid="132"/>
                                        </p:tgtEl>
                                        <p:attrNameLst>
                                          <p:attrName>style.visibility</p:attrName>
                                        </p:attrNameLst>
                                      </p:cBhvr>
                                      <p:to>
                                        <p:strVal val="visible"/>
                                      </p:to>
                                    </p:set>
                                    <p:animEffect transition="in" filter="fade">
                                      <p:cBhvr>
                                        <p:cTn id="15" dur="500"/>
                                        <p:tgtEl>
                                          <p:spTgt spid="13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12"/>
                                        </p:tgtEl>
                                        <p:attrNameLst>
                                          <p:attrName>style.visibility</p:attrName>
                                        </p:attrNameLst>
                                      </p:cBhvr>
                                      <p:to>
                                        <p:strVal val="visible"/>
                                      </p:to>
                                    </p:set>
                                  </p:childTnLst>
                                </p:cTn>
                              </p:par>
                            </p:childTnLst>
                          </p:cTn>
                        </p:par>
                        <p:par>
                          <p:cTn id="24" fill="hold">
                            <p:stCondLst>
                              <p:cond delay="0"/>
                            </p:stCondLst>
                            <p:childTnLst>
                              <p:par>
                                <p:cTn id="25" presetID="42" presetClass="path" presetSubtype="0" decel="100000" fill="hold" nodeType="afterEffect">
                                  <p:stCondLst>
                                    <p:cond delay="0"/>
                                  </p:stCondLst>
                                  <p:childTnLst>
                                    <p:animMotion origin="layout" path="M 1.51902E-6 -4.81616E-6 L 0.35627 -0.13073 " pathEditMode="relative" rAng="0" ptsTypes="AA">
                                      <p:cBhvr>
                                        <p:cTn id="26" dur="2000" fill="hold"/>
                                        <p:tgtEl>
                                          <p:spTgt spid="112"/>
                                        </p:tgtEl>
                                        <p:attrNameLst>
                                          <p:attrName>ppt_x</p:attrName>
                                          <p:attrName>ppt_y</p:attrName>
                                        </p:attrNameLst>
                                      </p:cBhvr>
                                      <p:rCtr x="17807" y="-6537"/>
                                    </p:animMotion>
                                  </p:childTnLst>
                                </p:cTn>
                              </p:par>
                              <p:par>
                                <p:cTn id="27" presetID="42" presetClass="path" presetSubtype="0" decel="100000" fill="hold" nodeType="withEffect">
                                  <p:stCondLst>
                                    <p:cond delay="0"/>
                                  </p:stCondLst>
                                  <p:childTnLst>
                                    <p:animMotion origin="layout" path="M 9.24177E-7 -4.81616E-6 L 0.35576 0.11371 " pathEditMode="relative" rAng="0" ptsTypes="AA">
                                      <p:cBhvr>
                                        <p:cTn id="28" dur="2000" fill="hold"/>
                                        <p:tgtEl>
                                          <p:spTgt spid="102"/>
                                        </p:tgtEl>
                                        <p:attrNameLst>
                                          <p:attrName>ppt_x</p:attrName>
                                          <p:attrName>ppt_y</p:attrName>
                                        </p:attrNameLst>
                                      </p:cBhvr>
                                      <p:rCtr x="17781" y="5674"/>
                                    </p:animMotion>
                                  </p:childTnLst>
                                </p:cTn>
                              </p:par>
                              <p:par>
                                <p:cTn id="29" presetID="42" presetClass="path" presetSubtype="0" decel="100000" fill="hold" nodeType="withEffect">
                                  <p:stCondLst>
                                    <p:cond delay="0"/>
                                  </p:stCondLst>
                                  <p:childTnLst>
                                    <p:animMotion origin="layout" path="M 9.24177E-7 -4.81616E-6 L 0.35678 0.36065 " pathEditMode="relative" rAng="0" ptsTypes="AA">
                                      <p:cBhvr>
                                        <p:cTn id="30" dur="2000" fill="hold"/>
                                        <p:tgtEl>
                                          <p:spTgt spid="91"/>
                                        </p:tgtEl>
                                        <p:attrNameLst>
                                          <p:attrName>ppt_x</p:attrName>
                                          <p:attrName>ppt_y</p:attrName>
                                        </p:attrNameLst>
                                      </p:cBhvr>
                                      <p:rCtr x="17833" y="18021"/>
                                    </p:animMotion>
                                  </p:childTnLst>
                                </p:cTn>
                              </p:par>
                            </p:childTnLst>
                          </p:cTn>
                        </p:par>
                        <p:par>
                          <p:cTn id="31" fill="hold">
                            <p:stCondLst>
                              <p:cond delay="2000"/>
                            </p:stCondLst>
                            <p:childTnLst>
                              <p:par>
                                <p:cTn id="32" presetID="10" presetClass="exit" presetSubtype="0" fill="hold" nodeType="afterEffect">
                                  <p:stCondLst>
                                    <p:cond delay="500"/>
                                  </p:stCondLst>
                                  <p:childTnLst>
                                    <p:animEffect transition="out" filter="fade">
                                      <p:cBhvr>
                                        <p:cTn id="33" dur="650"/>
                                        <p:tgtEl>
                                          <p:spTgt spid="112"/>
                                        </p:tgtEl>
                                      </p:cBhvr>
                                    </p:animEffect>
                                    <p:set>
                                      <p:cBhvr>
                                        <p:cTn id="34" dur="1" fill="hold">
                                          <p:stCondLst>
                                            <p:cond delay="649"/>
                                          </p:stCondLst>
                                        </p:cTn>
                                        <p:tgtEl>
                                          <p:spTgt spid="112"/>
                                        </p:tgtEl>
                                        <p:attrNameLst>
                                          <p:attrName>style.visibility</p:attrName>
                                        </p:attrNameLst>
                                      </p:cBhvr>
                                      <p:to>
                                        <p:strVal val="hidden"/>
                                      </p:to>
                                    </p:set>
                                  </p:childTnLst>
                                </p:cTn>
                              </p:par>
                            </p:childTnLst>
                          </p:cTn>
                        </p:par>
                        <p:par>
                          <p:cTn id="35" fill="hold">
                            <p:stCondLst>
                              <p:cond delay="3150"/>
                            </p:stCondLst>
                            <p:childTnLst>
                              <p:par>
                                <p:cTn id="36" presetID="10" presetClass="entr" presetSubtype="0" fill="hold" grpId="0" nodeType="afterEffect">
                                  <p:stCondLst>
                                    <p:cond delay="0"/>
                                  </p:stCondLst>
                                  <p:childTnLst>
                                    <p:set>
                                      <p:cBhvr>
                                        <p:cTn id="37" dur="1" fill="hold">
                                          <p:stCondLst>
                                            <p:cond delay="0"/>
                                          </p:stCondLst>
                                        </p:cTn>
                                        <p:tgtEl>
                                          <p:spTgt spid="122"/>
                                        </p:tgtEl>
                                        <p:attrNameLst>
                                          <p:attrName>style.visibility</p:attrName>
                                        </p:attrNameLst>
                                      </p:cBhvr>
                                      <p:to>
                                        <p:strVal val="visible"/>
                                      </p:to>
                                    </p:set>
                                    <p:animEffect transition="in" filter="fade">
                                      <p:cBhvr>
                                        <p:cTn id="38" dur="650"/>
                                        <p:tgtEl>
                                          <p:spTgt spid="122"/>
                                        </p:tgtEl>
                                      </p:cBhvr>
                                    </p:animEffect>
                                  </p:childTnLst>
                                </p:cTn>
                              </p:par>
                            </p:childTnLst>
                          </p:cTn>
                        </p:par>
                        <p:par>
                          <p:cTn id="39" fill="hold">
                            <p:stCondLst>
                              <p:cond delay="3800"/>
                            </p:stCondLst>
                            <p:childTnLst>
                              <p:par>
                                <p:cTn id="40" presetID="10" presetClass="exit" presetSubtype="0" fill="hold" nodeType="afterEffect">
                                  <p:stCondLst>
                                    <p:cond delay="300"/>
                                  </p:stCondLst>
                                  <p:childTnLst>
                                    <p:animEffect transition="out" filter="fade">
                                      <p:cBhvr>
                                        <p:cTn id="41" dur="650"/>
                                        <p:tgtEl>
                                          <p:spTgt spid="102"/>
                                        </p:tgtEl>
                                      </p:cBhvr>
                                    </p:animEffect>
                                    <p:set>
                                      <p:cBhvr>
                                        <p:cTn id="42" dur="1" fill="hold">
                                          <p:stCondLst>
                                            <p:cond delay="649"/>
                                          </p:stCondLst>
                                        </p:cTn>
                                        <p:tgtEl>
                                          <p:spTgt spid="102"/>
                                        </p:tgtEl>
                                        <p:attrNameLst>
                                          <p:attrName>style.visibility</p:attrName>
                                        </p:attrNameLst>
                                      </p:cBhvr>
                                      <p:to>
                                        <p:strVal val="hidden"/>
                                      </p:to>
                                    </p:set>
                                  </p:childTnLst>
                                </p:cTn>
                              </p:par>
                            </p:childTnLst>
                          </p:cTn>
                        </p:par>
                        <p:par>
                          <p:cTn id="43" fill="hold">
                            <p:stCondLst>
                              <p:cond delay="4750"/>
                            </p:stCondLst>
                            <p:childTnLst>
                              <p:par>
                                <p:cTn id="44" presetID="10" presetClass="entr" presetSubtype="0" fill="hold" grpId="0" nodeType="afterEffect">
                                  <p:stCondLst>
                                    <p:cond delay="0"/>
                                  </p:stCondLst>
                                  <p:childTnLst>
                                    <p:set>
                                      <p:cBhvr>
                                        <p:cTn id="45" dur="1" fill="hold">
                                          <p:stCondLst>
                                            <p:cond delay="0"/>
                                          </p:stCondLst>
                                        </p:cTn>
                                        <p:tgtEl>
                                          <p:spTgt spid="123"/>
                                        </p:tgtEl>
                                        <p:attrNameLst>
                                          <p:attrName>style.visibility</p:attrName>
                                        </p:attrNameLst>
                                      </p:cBhvr>
                                      <p:to>
                                        <p:strVal val="visible"/>
                                      </p:to>
                                    </p:set>
                                    <p:animEffect transition="in" filter="fade">
                                      <p:cBhvr>
                                        <p:cTn id="46" dur="650"/>
                                        <p:tgtEl>
                                          <p:spTgt spid="123"/>
                                        </p:tgtEl>
                                      </p:cBhvr>
                                    </p:animEffect>
                                  </p:childTnLst>
                                </p:cTn>
                              </p:par>
                            </p:childTnLst>
                          </p:cTn>
                        </p:par>
                        <p:par>
                          <p:cTn id="47" fill="hold">
                            <p:stCondLst>
                              <p:cond delay="5400"/>
                            </p:stCondLst>
                            <p:childTnLst>
                              <p:par>
                                <p:cTn id="48" presetID="10" presetClass="exit" presetSubtype="0" fill="hold" nodeType="afterEffect">
                                  <p:stCondLst>
                                    <p:cond delay="300"/>
                                  </p:stCondLst>
                                  <p:childTnLst>
                                    <p:animEffect transition="out" filter="fade">
                                      <p:cBhvr>
                                        <p:cTn id="49" dur="650"/>
                                        <p:tgtEl>
                                          <p:spTgt spid="91"/>
                                        </p:tgtEl>
                                      </p:cBhvr>
                                    </p:animEffect>
                                    <p:set>
                                      <p:cBhvr>
                                        <p:cTn id="50" dur="1" fill="hold">
                                          <p:stCondLst>
                                            <p:cond delay="649"/>
                                          </p:stCondLst>
                                        </p:cTn>
                                        <p:tgtEl>
                                          <p:spTgt spid="91"/>
                                        </p:tgtEl>
                                        <p:attrNameLst>
                                          <p:attrName>style.visibility</p:attrName>
                                        </p:attrNameLst>
                                      </p:cBhvr>
                                      <p:to>
                                        <p:strVal val="hidden"/>
                                      </p:to>
                                    </p:set>
                                  </p:childTnLst>
                                </p:cTn>
                              </p:par>
                            </p:childTnLst>
                          </p:cTn>
                        </p:par>
                        <p:par>
                          <p:cTn id="51" fill="hold">
                            <p:stCondLst>
                              <p:cond delay="6350"/>
                            </p:stCondLst>
                            <p:childTnLst>
                              <p:par>
                                <p:cTn id="52" presetID="10" presetClass="entr" presetSubtype="0" fill="hold" grpId="0" nodeType="afterEffect">
                                  <p:stCondLst>
                                    <p:cond delay="0"/>
                                  </p:stCondLst>
                                  <p:childTnLst>
                                    <p:set>
                                      <p:cBhvr>
                                        <p:cTn id="53" dur="1" fill="hold">
                                          <p:stCondLst>
                                            <p:cond delay="0"/>
                                          </p:stCondLst>
                                        </p:cTn>
                                        <p:tgtEl>
                                          <p:spTgt spid="124"/>
                                        </p:tgtEl>
                                        <p:attrNameLst>
                                          <p:attrName>style.visibility</p:attrName>
                                        </p:attrNameLst>
                                      </p:cBhvr>
                                      <p:to>
                                        <p:strVal val="visible"/>
                                      </p:to>
                                    </p:set>
                                    <p:animEffect transition="in" filter="fade">
                                      <p:cBhvr>
                                        <p:cTn id="54" dur="650"/>
                                        <p:tgtEl>
                                          <p:spTgt spid="124"/>
                                        </p:tgtEl>
                                      </p:cBhvr>
                                    </p:animEffect>
                                  </p:childTnLst>
                                </p:cTn>
                              </p:par>
                            </p:childTnLst>
                          </p:cTn>
                        </p:par>
                        <p:par>
                          <p:cTn id="55" fill="hold">
                            <p:stCondLst>
                              <p:cond delay="7000"/>
                            </p:stCondLst>
                            <p:childTnLst>
                              <p:par>
                                <p:cTn id="56" presetID="10" presetClass="entr" presetSubtype="0" fill="hold" grpId="0" nodeType="afterEffect">
                                  <p:stCondLst>
                                    <p:cond delay="50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childTnLst>
                          </p:cTn>
                        </p:par>
                        <p:par>
                          <p:cTn id="62" fill="hold">
                            <p:stCondLst>
                              <p:cond delay="8000"/>
                            </p:stCondLst>
                            <p:childTnLst>
                              <p:par>
                                <p:cTn id="63" presetID="10" presetClass="entr" presetSubtype="0" fill="hold" grpId="0" nodeType="afterEffect">
                                  <p:stCondLst>
                                    <p:cond delay="500"/>
                                  </p:stCondLst>
                                  <p:childTnLst>
                                    <p:set>
                                      <p:cBhvr>
                                        <p:cTn id="64" dur="1" fill="hold">
                                          <p:stCondLst>
                                            <p:cond delay="0"/>
                                          </p:stCondLst>
                                        </p:cTn>
                                        <p:tgtEl>
                                          <p:spTgt spid="81"/>
                                        </p:tgtEl>
                                        <p:attrNameLst>
                                          <p:attrName>style.visibility</p:attrName>
                                        </p:attrNameLst>
                                      </p:cBhvr>
                                      <p:to>
                                        <p:strVal val="visible"/>
                                      </p:to>
                                    </p:set>
                                    <p:animEffect transition="in" filter="fade">
                                      <p:cBhvr>
                                        <p:cTn id="65"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122" grpId="0" animBg="1"/>
      <p:bldP spid="123" grpId="0" animBg="1"/>
      <p:bldP spid="124" grpId="0" animBg="1"/>
      <p:bldP spid="8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Azure Resource Manager </a:t>
            </a:r>
            <a:r>
              <a:rPr lang="hu-HU" dirty="0"/>
              <a:t>áttekintés</a:t>
            </a:r>
            <a:endParaRPr lang="en-US" dirty="0"/>
          </a:p>
        </p:txBody>
      </p:sp>
      <p:sp>
        <p:nvSpPr>
          <p:cNvPr id="3" name="Content Placeholder 2"/>
          <p:cNvSpPr>
            <a:spLocks noGrp="1"/>
          </p:cNvSpPr>
          <p:nvPr>
            <p:ph sz="quarter" idx="10"/>
          </p:nvPr>
        </p:nvSpPr>
        <p:spPr>
          <a:prstGeom prst="rect">
            <a:avLst/>
          </a:prstGeom>
        </p:spPr>
        <p:txBody>
          <a:bodyPr>
            <a:noAutofit/>
          </a:bodyPr>
          <a:lstStyle/>
          <a:p>
            <a:pPr>
              <a:buFont typeface="Wingdings" panose="05000000000000000000" pitchFamily="2" charset="2"/>
              <a:buChar char="à"/>
            </a:pPr>
            <a:r>
              <a:rPr lang="hu-HU" sz="3200" dirty="0">
                <a:cs typeface="Segoe UI Light" panose="020B0502040204020203" pitchFamily="34" charset="0"/>
              </a:rPr>
              <a:t>Alkalmazás életciklus konténer</a:t>
            </a:r>
            <a:endParaRPr lang="en-US" sz="3200" dirty="0">
              <a:cs typeface="Segoe UI Light" panose="020B0502040204020203" pitchFamily="34" charset="0"/>
            </a:endParaRPr>
          </a:p>
          <a:p>
            <a:pPr>
              <a:buFont typeface="Wingdings" panose="05000000000000000000" pitchFamily="2" charset="2"/>
              <a:buChar char="à"/>
            </a:pPr>
            <a:r>
              <a:rPr lang="hu-HU" sz="3200" dirty="0">
                <a:cs typeface="Segoe UI Light" panose="020B0502040204020203" pitchFamily="34" charset="0"/>
              </a:rPr>
              <a:t>Deklaratív</a:t>
            </a:r>
            <a:r>
              <a:rPr lang="en-US" sz="3200" dirty="0">
                <a:cs typeface="Segoe UI Light" panose="020B0502040204020203" pitchFamily="34" charset="0"/>
              </a:rPr>
              <a:t> </a:t>
            </a:r>
            <a:r>
              <a:rPr lang="hu-HU" sz="3200" dirty="0">
                <a:cs typeface="Segoe UI Light" panose="020B0502040204020203" pitchFamily="34" charset="0"/>
              </a:rPr>
              <a:t>megoldás kihelyezéshez (</a:t>
            </a:r>
            <a:r>
              <a:rPr lang="hu-HU" sz="3200" dirty="0" err="1">
                <a:cs typeface="Segoe UI Light" panose="020B0502040204020203" pitchFamily="34" charset="0"/>
              </a:rPr>
              <a:t>Deployment</a:t>
            </a:r>
            <a:r>
              <a:rPr lang="hu-HU" sz="3200" dirty="0">
                <a:cs typeface="Segoe UI Light" panose="020B0502040204020203" pitchFamily="34" charset="0"/>
              </a:rPr>
              <a:t>) és konfigurációhoz (</a:t>
            </a:r>
            <a:r>
              <a:rPr lang="hu-HU" sz="3200" dirty="0" err="1">
                <a:cs typeface="Segoe UI Light" panose="020B0502040204020203" pitchFamily="34" charset="0"/>
              </a:rPr>
              <a:t>Configuration</a:t>
            </a:r>
            <a:r>
              <a:rPr lang="hu-HU" sz="3200" dirty="0">
                <a:cs typeface="Segoe UI Light" panose="020B0502040204020203" pitchFamily="34" charset="0"/>
              </a:rPr>
              <a:t>)</a:t>
            </a:r>
            <a:endParaRPr lang="en-US" sz="3200" dirty="0">
              <a:cs typeface="Segoe UI Light" panose="020B0502040204020203" pitchFamily="34" charset="0"/>
            </a:endParaRPr>
          </a:p>
          <a:p>
            <a:pPr>
              <a:buFont typeface="Wingdings" panose="05000000000000000000" pitchFamily="2" charset="2"/>
              <a:buChar char="à"/>
            </a:pPr>
            <a:r>
              <a:rPr lang="hu-HU" sz="3200" dirty="0">
                <a:cs typeface="Segoe UI Light" panose="020B0502040204020203" pitchFamily="34" charset="0"/>
              </a:rPr>
              <a:t>Egységes menedzsment réteg</a:t>
            </a:r>
            <a:endParaRPr lang="en-US" sz="3200" dirty="0">
              <a:cs typeface="Segoe UI Light" panose="020B0502040204020203" pitchFamily="34" charset="0"/>
            </a:endParaRPr>
          </a:p>
          <a:p>
            <a:r>
              <a:rPr lang="hu-HU" sz="3264" dirty="0"/>
              <a:t>Az erőforrások közvetlenül erőforráscsoportban vannak létrehozva</a:t>
            </a:r>
            <a:endParaRPr lang="en-US" sz="3264" dirty="0"/>
          </a:p>
          <a:p>
            <a:pPr lvl="1"/>
            <a:r>
              <a:rPr lang="en-US" sz="2448" dirty="0"/>
              <a:t>ARM Template (JSON)</a:t>
            </a:r>
          </a:p>
          <a:p>
            <a:pPr lvl="1"/>
            <a:r>
              <a:rPr lang="en-US" sz="2448" dirty="0"/>
              <a:t>PowerShell</a:t>
            </a:r>
          </a:p>
          <a:p>
            <a:pPr lvl="1"/>
            <a:r>
              <a:rPr lang="en-US" sz="2448" dirty="0"/>
              <a:t>Azure CLI</a:t>
            </a:r>
          </a:p>
          <a:p>
            <a:pPr lvl="1"/>
            <a:r>
              <a:rPr lang="en-US" sz="2448" dirty="0"/>
              <a:t>Port</a:t>
            </a:r>
            <a:r>
              <a:rPr lang="hu-HU" sz="2448" dirty="0"/>
              <a:t>ál élmény</a:t>
            </a:r>
            <a:endParaRPr lang="en-US" sz="2448" dirty="0"/>
          </a:p>
          <a:p>
            <a:pPr marL="0" indent="0">
              <a:buNone/>
            </a:pPr>
            <a:endParaRPr lang="en-US" sz="3264" dirty="0"/>
          </a:p>
          <a:p>
            <a:endParaRPr lang="en-US" sz="3264" dirty="0"/>
          </a:p>
          <a:p>
            <a:pPr marL="342764" lvl="1" indent="0">
              <a:buNone/>
            </a:pPr>
            <a:endParaRPr lang="en-US" altLang="zh-CN" sz="2448" baseline="30000" dirty="0"/>
          </a:p>
        </p:txBody>
      </p:sp>
      <p:sp>
        <p:nvSpPr>
          <p:cNvPr id="8" name="TextBox 7"/>
          <p:cNvSpPr txBox="1"/>
          <p:nvPr/>
        </p:nvSpPr>
        <p:spPr>
          <a:xfrm>
            <a:off x="610909" y="6380761"/>
            <a:ext cx="1864392" cy="382308"/>
          </a:xfrm>
          <a:prstGeom prst="rect">
            <a:avLst/>
          </a:prstGeom>
          <a:noFill/>
        </p:spPr>
        <p:txBody>
          <a:bodyPr wrap="none" rtlCol="0">
            <a:spAutoFit/>
          </a:bodyPr>
          <a:lstStyle/>
          <a:p>
            <a:r>
              <a:rPr lang="en-US" sz="1836" dirty="0">
                <a:solidFill>
                  <a:schemeClr val="bg1"/>
                </a:solidFill>
              </a:rPr>
              <a:t>Microsoft Azure</a:t>
            </a:r>
          </a:p>
        </p:txBody>
      </p:sp>
    </p:spTree>
    <p:extLst>
      <p:ext uri="{BB962C8B-B14F-4D97-AF65-F5344CB8AC3E}">
        <p14:creationId xmlns:p14="http://schemas.microsoft.com/office/powerpoint/2010/main" val="406238966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Azure Resource Manager Templates</a:t>
            </a:r>
          </a:p>
        </p:txBody>
      </p:sp>
      <p:sp>
        <p:nvSpPr>
          <p:cNvPr id="3" name="Content Placeholder 2"/>
          <p:cNvSpPr>
            <a:spLocks noGrp="1"/>
          </p:cNvSpPr>
          <p:nvPr>
            <p:ph sz="quarter" idx="10"/>
          </p:nvPr>
        </p:nvSpPr>
        <p:spPr>
          <a:prstGeom prst="rect">
            <a:avLst/>
          </a:prstGeom>
        </p:spPr>
        <p:txBody>
          <a:bodyPr>
            <a:noAutofit/>
          </a:bodyPr>
          <a:lstStyle/>
          <a:p>
            <a:pPr lvl="1"/>
            <a:endParaRPr lang="en-US" sz="3264" dirty="0"/>
          </a:p>
          <a:p>
            <a:endParaRPr lang="en-US" sz="3264" dirty="0"/>
          </a:p>
          <a:p>
            <a:pPr marL="342764" lvl="1" indent="0">
              <a:buNone/>
            </a:pPr>
            <a:endParaRPr lang="en-US" altLang="zh-CN" sz="2448" baseline="30000" dirty="0"/>
          </a:p>
        </p:txBody>
      </p:sp>
      <p:sp>
        <p:nvSpPr>
          <p:cNvPr id="8" name="TextBox 7"/>
          <p:cNvSpPr txBox="1"/>
          <p:nvPr/>
        </p:nvSpPr>
        <p:spPr>
          <a:xfrm>
            <a:off x="610909" y="6380761"/>
            <a:ext cx="1864392" cy="382308"/>
          </a:xfrm>
          <a:prstGeom prst="rect">
            <a:avLst/>
          </a:prstGeom>
          <a:noFill/>
        </p:spPr>
        <p:txBody>
          <a:bodyPr wrap="none" rtlCol="0">
            <a:spAutoFit/>
          </a:bodyPr>
          <a:lstStyle/>
          <a:p>
            <a:r>
              <a:rPr lang="en-US" sz="1836" dirty="0">
                <a:solidFill>
                  <a:schemeClr val="bg1"/>
                </a:solidFill>
              </a:rPr>
              <a:t>Microsoft Azure</a:t>
            </a:r>
          </a:p>
        </p:txBody>
      </p:sp>
      <p:sp>
        <p:nvSpPr>
          <p:cNvPr id="4" name="Rectangle 3"/>
          <p:cNvSpPr/>
          <p:nvPr/>
        </p:nvSpPr>
        <p:spPr>
          <a:xfrm>
            <a:off x="397531" y="1683329"/>
            <a:ext cx="7039906" cy="3410293"/>
          </a:xfrm>
          <a:prstGeom prst="rect">
            <a:avLst/>
          </a:prstGeom>
        </p:spPr>
        <p:txBody>
          <a:bodyPr wrap="square">
            <a:spAutoFit/>
          </a:bodyPr>
          <a:lstStyle/>
          <a:p>
            <a:pPr>
              <a:lnSpc>
                <a:spcPct val="120000"/>
              </a:lnSpc>
            </a:pPr>
            <a:r>
              <a:rPr lang="en-US" sz="2958" dirty="0">
                <a:solidFill>
                  <a:srgbClr val="FFFFFF"/>
                </a:solidFill>
              </a:rPr>
              <a:t>Azure Templates </a:t>
            </a:r>
            <a:r>
              <a:rPr lang="hu-HU" sz="2958" dirty="0">
                <a:solidFill>
                  <a:srgbClr val="FFFFFF"/>
                </a:solidFill>
              </a:rPr>
              <a:t>képességek</a:t>
            </a:r>
            <a:r>
              <a:rPr lang="en-US" sz="2958" dirty="0">
                <a:solidFill>
                  <a:srgbClr val="FFFFFF"/>
                </a:solidFill>
              </a:rPr>
              <a:t>:</a:t>
            </a:r>
          </a:p>
          <a:p>
            <a:pPr>
              <a:lnSpc>
                <a:spcPct val="120000"/>
              </a:lnSpc>
            </a:pPr>
            <a:r>
              <a:rPr lang="hu-HU" sz="1836" dirty="0">
                <a:solidFill>
                  <a:srgbClr val="FFFFFF"/>
                </a:solidFill>
                <a:latin typeface="Segoe UI Light"/>
              </a:rPr>
              <a:t>Garantálják az </a:t>
            </a:r>
            <a:r>
              <a:rPr lang="hu-HU" sz="1836" dirty="0" err="1">
                <a:solidFill>
                  <a:srgbClr val="FFFFFF"/>
                </a:solidFill>
                <a:latin typeface="Segoe UI Light"/>
              </a:rPr>
              <a:t>idempotenciát</a:t>
            </a:r>
            <a:endParaRPr lang="en-US" sz="1836" dirty="0">
              <a:solidFill>
                <a:srgbClr val="FFFFFF"/>
              </a:solidFill>
              <a:latin typeface="Segoe UI Light"/>
            </a:endParaRPr>
          </a:p>
          <a:p>
            <a:pPr>
              <a:lnSpc>
                <a:spcPct val="120000"/>
              </a:lnSpc>
            </a:pPr>
            <a:r>
              <a:rPr lang="hu-HU" sz="1836" dirty="0">
                <a:solidFill>
                  <a:srgbClr val="FFFFFF"/>
                </a:solidFill>
                <a:latin typeface="Segoe UI Light"/>
              </a:rPr>
              <a:t>Egyszerűsítik a kompozíciót</a:t>
            </a:r>
            <a:endParaRPr lang="en-US" sz="1836" dirty="0">
              <a:solidFill>
                <a:srgbClr val="FFFFFF"/>
              </a:solidFill>
              <a:latin typeface="Segoe UI Light"/>
            </a:endParaRPr>
          </a:p>
          <a:p>
            <a:pPr>
              <a:lnSpc>
                <a:spcPct val="120000"/>
              </a:lnSpc>
            </a:pPr>
            <a:r>
              <a:rPr lang="hu-HU" sz="1836" dirty="0">
                <a:solidFill>
                  <a:srgbClr val="FFFFFF"/>
                </a:solidFill>
                <a:latin typeface="Segoe UI Light"/>
              </a:rPr>
              <a:t>Erőforrás csoportok konfigurációjának és frissítésének támogatása</a:t>
            </a:r>
            <a:endParaRPr lang="en-US" sz="1836" dirty="0">
              <a:solidFill>
                <a:srgbClr val="FFFFFF"/>
              </a:solidFill>
              <a:latin typeface="Segoe UI Light"/>
            </a:endParaRPr>
          </a:p>
          <a:p>
            <a:endParaRPr lang="en-US" sz="1836" dirty="0">
              <a:solidFill>
                <a:srgbClr val="FFFFFF"/>
              </a:solidFill>
              <a:latin typeface="Segoe UI Light"/>
            </a:endParaRPr>
          </a:p>
          <a:p>
            <a:r>
              <a:rPr lang="en-US" sz="2958" dirty="0">
                <a:solidFill>
                  <a:srgbClr val="FFFFFF"/>
                </a:solidFill>
              </a:rPr>
              <a:t>Azure Templates </a:t>
            </a:r>
            <a:r>
              <a:rPr lang="hu-HU" sz="2958" dirty="0">
                <a:solidFill>
                  <a:srgbClr val="FFFFFF"/>
                </a:solidFill>
              </a:rPr>
              <a:t>jellemzők</a:t>
            </a:r>
            <a:r>
              <a:rPr lang="en-US" sz="2958" dirty="0">
                <a:solidFill>
                  <a:srgbClr val="FFFFFF"/>
                </a:solidFill>
              </a:rPr>
              <a:t>: </a:t>
            </a:r>
          </a:p>
          <a:p>
            <a:pPr>
              <a:lnSpc>
                <a:spcPct val="120000"/>
              </a:lnSpc>
            </a:pPr>
            <a:r>
              <a:rPr lang="hu-HU" sz="1836" dirty="0">
                <a:solidFill>
                  <a:srgbClr val="FFFFFF"/>
                </a:solidFill>
                <a:latin typeface="Segoe UI Light"/>
              </a:rPr>
              <a:t>Forráskód alapúak</a:t>
            </a:r>
            <a:r>
              <a:rPr lang="en-US" sz="1836" dirty="0">
                <a:solidFill>
                  <a:srgbClr val="FFFFFF"/>
                </a:solidFill>
                <a:latin typeface="Segoe UI Light"/>
              </a:rPr>
              <a:t>, </a:t>
            </a:r>
            <a:r>
              <a:rPr lang="hu-HU" sz="1836" dirty="0" err="1">
                <a:solidFill>
                  <a:srgbClr val="FFFFFF"/>
                </a:solidFill>
                <a:latin typeface="Segoe UI Light"/>
              </a:rPr>
              <a:t>verziózottak</a:t>
            </a:r>
            <a:endParaRPr lang="en-US" sz="1836" dirty="0">
              <a:solidFill>
                <a:srgbClr val="FFFFFF"/>
              </a:solidFill>
              <a:latin typeface="Segoe UI Light"/>
            </a:endParaRPr>
          </a:p>
          <a:p>
            <a:pPr>
              <a:lnSpc>
                <a:spcPct val="120000"/>
              </a:lnSpc>
            </a:pPr>
            <a:r>
              <a:rPr lang="hu-HU" sz="1836" dirty="0">
                <a:solidFill>
                  <a:srgbClr val="FFFFFF"/>
                </a:solidFill>
                <a:latin typeface="Segoe UI Light"/>
              </a:rPr>
              <a:t>Erőforrások és függőségeik deklarálását támogatja</a:t>
            </a:r>
            <a:endParaRPr lang="en-US" sz="1836" dirty="0">
              <a:solidFill>
                <a:srgbClr val="FFFFFF"/>
              </a:solidFill>
              <a:latin typeface="Segoe UI Light"/>
            </a:endParaRPr>
          </a:p>
          <a:p>
            <a:pPr>
              <a:lnSpc>
                <a:spcPct val="120000"/>
              </a:lnSpc>
            </a:pPr>
            <a:r>
              <a:rPr lang="hu-HU" sz="1836" dirty="0" err="1">
                <a:solidFill>
                  <a:srgbClr val="FFFFFF"/>
                </a:solidFill>
                <a:latin typeface="Segoe UI Light"/>
              </a:rPr>
              <a:t>Parametrizáltak</a:t>
            </a:r>
            <a:endParaRPr lang="en-US" sz="1836" dirty="0">
              <a:solidFill>
                <a:srgbClr val="FFFFFF"/>
              </a:solidFill>
              <a:latin typeface="Segoe UI Light"/>
            </a:endParaRPr>
          </a:p>
        </p:txBody>
      </p:sp>
    </p:spTree>
    <p:extLst>
      <p:ext uri="{BB962C8B-B14F-4D97-AF65-F5344CB8AC3E}">
        <p14:creationId xmlns:p14="http://schemas.microsoft.com/office/powerpoint/2010/main" val="3918375477"/>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imperat</a:t>
            </a:r>
            <a:r>
              <a:rPr lang="hu-HU" dirty="0"/>
              <a:t>ív</a:t>
            </a:r>
            <a:r>
              <a:rPr lang="en-US" dirty="0"/>
              <a:t> </a:t>
            </a:r>
            <a:br>
              <a:rPr lang="en-US" dirty="0"/>
            </a:br>
            <a:r>
              <a:rPr lang="hu-HU" dirty="0"/>
              <a:t>vagy</a:t>
            </a:r>
            <a:br>
              <a:rPr lang="en-US" dirty="0"/>
            </a:br>
            <a:r>
              <a:rPr lang="en-US" dirty="0"/>
              <a:t>de</a:t>
            </a:r>
            <a:r>
              <a:rPr lang="hu-HU" dirty="0" err="1"/>
              <a:t>klaratív</a:t>
            </a:r>
            <a:endParaRPr lang="en-US" dirty="0"/>
          </a:p>
        </p:txBody>
      </p:sp>
      <p:sp>
        <p:nvSpPr>
          <p:cNvPr id="4" name="TextBox 3"/>
          <p:cNvSpPr txBox="1"/>
          <p:nvPr/>
        </p:nvSpPr>
        <p:spPr>
          <a:xfrm>
            <a:off x="6142037" y="1364811"/>
            <a:ext cx="7848600" cy="1141851"/>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6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AzureVM</a:t>
            </a: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–VM $</a:t>
            </a:r>
            <a:r>
              <a:rPr lang="en-US" sz="16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myVM</a:t>
            </a:r>
            <a:endPar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6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AzureStorageAccount</a:t>
            </a: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StorageAccountName</a:t>
            </a: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$acct</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Set-</a:t>
            </a:r>
            <a:r>
              <a:rPr lang="en-US" sz="16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AzureVNetConfig</a:t>
            </a: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ConfigurationPath</a:t>
            </a:r>
            <a:r>
              <a:rPr lang="en-US" sz="16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-Path</a:t>
            </a:r>
          </a:p>
        </p:txBody>
      </p:sp>
      <p:sp>
        <p:nvSpPr>
          <p:cNvPr id="5" name="Text Placeholder 1"/>
          <p:cNvSpPr txBox="1">
            <a:spLocks/>
          </p:cNvSpPr>
          <p:nvPr/>
        </p:nvSpPr>
        <p:spPr>
          <a:xfrm>
            <a:off x="6142037" y="3521205"/>
            <a:ext cx="12161837" cy="256685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a:latin typeface="Consolas" panose="020B0609020204030204" pitchFamily="49" charset="0"/>
                <a:cs typeface="Consolas" panose="020B0609020204030204" pitchFamily="49" charset="0"/>
              </a:rPr>
              <a:t>{</a:t>
            </a:r>
          </a:p>
          <a:p>
            <a:pPr marL="0" indent="0">
              <a:buFont typeface="Arial" pitchFamily="34" charset="0"/>
              <a:buNone/>
            </a:pPr>
            <a:r>
              <a:rPr lang="en-US" sz="1600" dirty="0">
                <a:latin typeface="Consolas" panose="020B0609020204030204" pitchFamily="49" charset="0"/>
                <a:cs typeface="Consolas" panose="020B0609020204030204" pitchFamily="49" charset="0"/>
              </a:rPr>
              <a:t> "$schema": "https://../</a:t>
            </a:r>
            <a:r>
              <a:rPr lang="en-US" sz="1600" dirty="0" err="1">
                <a:latin typeface="Consolas" panose="020B0609020204030204" pitchFamily="49" charset="0"/>
                <a:cs typeface="Consolas" panose="020B0609020204030204" pitchFamily="49" charset="0"/>
              </a:rPr>
              <a:t>deploymentTemplate.json</a:t>
            </a:r>
            <a:r>
              <a:rPr lang="en-US" sz="1600" dirty="0">
                <a:latin typeface="Consolas" panose="020B0609020204030204" pitchFamily="49" charset="0"/>
                <a:cs typeface="Consolas" panose="020B0609020204030204" pitchFamily="49" charset="0"/>
              </a:rPr>
              <a:t>#",</a:t>
            </a:r>
          </a:p>
          <a:p>
            <a:pPr marL="0" indent="0">
              <a:buFont typeface="Arial" pitchFamily="34" charse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contentVersion</a:t>
            </a:r>
            <a:r>
              <a:rPr lang="en-US" sz="1600" dirty="0">
                <a:latin typeface="Consolas" panose="020B0609020204030204" pitchFamily="49" charset="0"/>
                <a:cs typeface="Consolas" panose="020B0609020204030204" pitchFamily="49" charset="0"/>
              </a:rPr>
              <a:t>": "1.0.0.0",</a:t>
            </a:r>
          </a:p>
          <a:p>
            <a:pPr marL="0" indent="0">
              <a:buFont typeface="Arial" pitchFamily="34" charset="0"/>
              <a:buNone/>
            </a:pPr>
            <a:r>
              <a:rPr lang="en-US" sz="1600" dirty="0">
                <a:latin typeface="Consolas" panose="020B0609020204030204" pitchFamily="49" charset="0"/>
                <a:cs typeface="Consolas" panose="020B0609020204030204" pitchFamily="49" charset="0"/>
              </a:rPr>
              <a:t> "parameters": {},</a:t>
            </a:r>
          </a:p>
          <a:p>
            <a:pPr marL="0" indent="0">
              <a:buFont typeface="Arial" pitchFamily="34" charset="0"/>
              <a:buNone/>
            </a:pPr>
            <a:r>
              <a:rPr lang="en-US" sz="1600" dirty="0">
                <a:latin typeface="Consolas" panose="020B0609020204030204" pitchFamily="49" charset="0"/>
                <a:cs typeface="Consolas" panose="020B0609020204030204" pitchFamily="49" charset="0"/>
              </a:rPr>
              <a:t> "variables": {},</a:t>
            </a:r>
          </a:p>
          <a:p>
            <a:pPr marL="0" indent="0">
              <a:buFont typeface="Arial" pitchFamily="34" charset="0"/>
              <a:buNone/>
            </a:pPr>
            <a:r>
              <a:rPr lang="en-US" sz="1600" dirty="0">
                <a:latin typeface="Consolas" panose="020B0609020204030204" pitchFamily="49" charset="0"/>
                <a:cs typeface="Consolas" panose="020B0609020204030204" pitchFamily="49" charset="0"/>
              </a:rPr>
              <a:t> "resources": [],</a:t>
            </a:r>
          </a:p>
          <a:p>
            <a:pPr marL="0" indent="0">
              <a:buFont typeface="Arial" pitchFamily="34" charset="0"/>
              <a:buNone/>
            </a:pPr>
            <a:r>
              <a:rPr lang="en-US" sz="1600" dirty="0">
                <a:latin typeface="Consolas" panose="020B0609020204030204" pitchFamily="49" charset="0"/>
                <a:cs typeface="Consolas" panose="020B0609020204030204" pitchFamily="49" charset="0"/>
              </a:rPr>
              <a:t> "outputs": {}</a:t>
            </a:r>
          </a:p>
          <a:p>
            <a:pPr marL="0" indent="0">
              <a:buFont typeface="Arial" pitchFamily="34" charset="0"/>
              <a:buNone/>
            </a:pPr>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098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Master">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Microsoft_Ignite_2015_Breakout_Template</Template>
  <TotalTime>0</TotalTime>
  <Words>1166</Words>
  <Application>Microsoft Office PowerPoint</Application>
  <PresentationFormat>Custom</PresentationFormat>
  <Paragraphs>114</Paragraphs>
  <Slides>8</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Consolas</vt:lpstr>
      <vt:lpstr>Segoe UI</vt:lpstr>
      <vt:lpstr>Segoe UI Light</vt:lpstr>
      <vt:lpstr>Segoe UI Semilight</vt:lpstr>
      <vt:lpstr>Trebuchet MS</vt:lpstr>
      <vt:lpstr>Wingdings</vt:lpstr>
      <vt:lpstr>Master</vt:lpstr>
      <vt:lpstr>PowerPoint Presentation</vt:lpstr>
      <vt:lpstr>Traditional Development and Operations</vt:lpstr>
      <vt:lpstr>DevOps: the three stage conversation</vt:lpstr>
      <vt:lpstr>DevOps</vt:lpstr>
      <vt:lpstr>Infrastruktúra mint kód</vt:lpstr>
      <vt:lpstr>Azure Resource Manager áttekintés</vt:lpstr>
      <vt:lpstr>Azure Resource Manager Templates</vt:lpstr>
      <vt:lpstr>imperatív  vagy deklaratív</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2015-06-17T12:12:09Z</dcterms:created>
  <dcterms:modified xsi:type="dcterms:W3CDTF">2016-09-16T10:33:18Z</dcterms:modified>
</cp:coreProperties>
</file>