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7"/>
  </p:notesMasterIdLst>
  <p:handoutMasterIdLst>
    <p:handoutMasterId r:id="rId8"/>
  </p:handoutMasterIdLst>
  <p:sldIdLst>
    <p:sldId id="1526" r:id="rId2"/>
    <p:sldId id="1522" r:id="rId3"/>
    <p:sldId id="1523" r:id="rId4"/>
    <p:sldId id="1513" r:id="rId5"/>
    <p:sldId id="1527" r:id="rId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vOps Intro" id="{36087E0F-7BA3-47AB-99DA-6CD6C825F6E3}">
          <p14:sldIdLst>
            <p14:sldId id="1526"/>
            <p14:sldId id="1522"/>
            <p14:sldId id="1523"/>
          </p14:sldIdLst>
        </p14:section>
        <p14:section name="Azure Resource Manager" id="{5101AB86-D9F5-450E-85BB-30D2ADC2C8AC}">
          <p14:sldIdLst>
            <p14:sldId id="1513"/>
          </p14:sldIdLst>
        </p14:section>
        <p14:section name="End" id="{4BB45817-0ED7-493B-86F8-84BCFF65CEF8}">
          <p14:sldIdLst>
            <p14:sldId id="15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D7FF"/>
    <a:srgbClr val="FFFFFF"/>
    <a:srgbClr val="47D8FF"/>
    <a:srgbClr val="11CCFF"/>
    <a:srgbClr val="85E5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autoAdjust="0"/>
    <p:restoredTop sz="94187" autoAdjust="0"/>
  </p:normalViewPr>
  <p:slideViewPr>
    <p:cSldViewPr>
      <p:cViewPr varScale="1">
        <p:scale>
          <a:sx n="117" d="100"/>
          <a:sy n="117" d="100"/>
        </p:scale>
        <p:origin x="56" y="72"/>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0" d="100"/>
          <a:sy n="70" d="100"/>
        </p:scale>
        <p:origin x="238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10/11/2016 8:44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10/11/2016 8:44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10/11/2016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2802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14400">
              <a:defRPr/>
            </a:pPr>
            <a:fld id="{E74353ED-ACB2-44BF-A903-985B0AF962B7}" type="datetime1">
              <a:rPr lang="en-US" smtClean="0">
                <a:solidFill>
                  <a:prstClr val="black"/>
                </a:solidFill>
                <a:latin typeface="Calibri" panose="020F0502020204030204"/>
              </a:rPr>
              <a:pPr defTabSz="914400">
                <a:defRPr/>
              </a:pPr>
              <a:t>10/11/2016</a:t>
            </a:fld>
            <a:endParaRPr lang="en-US" dirty="0">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pPr defTabSz="914400">
              <a:defRPr/>
            </a:pPr>
            <a:fld id="{B4008EB6-D09E-4580-8CD6-DDB14511944F}" type="slidenum">
              <a:rPr lang="en-US" smtClean="0">
                <a:solidFill>
                  <a:prstClr val="black"/>
                </a:solidFill>
                <a:latin typeface="Calibri" panose="020F0502020204030204"/>
              </a:rPr>
              <a:pPr defTabSz="914400">
                <a:defRPr/>
              </a:pPr>
              <a:t>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684289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BB3E9-BC4E-4DFC-8E11-430864F3D5ED}" type="slidenum">
              <a:rPr lang="en-US" smtClean="0"/>
              <a:t>3</a:t>
            </a:fld>
            <a:endParaRPr lang="en-US"/>
          </a:p>
        </p:txBody>
      </p:sp>
    </p:spTree>
    <p:extLst>
      <p:ext uri="{BB962C8B-B14F-4D97-AF65-F5344CB8AC3E}">
        <p14:creationId xmlns:p14="http://schemas.microsoft.com/office/powerpoint/2010/main" val="267284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u-HU">
              <a:ea typeface="ＭＳ Ｐゴシック" panose="020B0600070205080204" pitchFamily="34" charset="-128"/>
            </a:endParaRPr>
          </a:p>
        </p:txBody>
      </p:sp>
      <p:sp>
        <p:nvSpPr>
          <p:cNvPr id="14340"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4136665-7F62-440F-91E6-EA84D32F76FA}" type="slidenum">
              <a:rPr lang="hu-HU" altLang="hu-HU"/>
              <a:pPr>
                <a:spcBef>
                  <a:spcPct val="0"/>
                </a:spcBef>
              </a:pPr>
              <a:t>5</a:t>
            </a:fld>
            <a:endParaRPr lang="hu-HU" altLang="hu-HU"/>
          </a:p>
        </p:txBody>
      </p:sp>
    </p:spTree>
    <p:extLst>
      <p:ext uri="{BB962C8B-B14F-4D97-AF65-F5344CB8AC3E}">
        <p14:creationId xmlns:p14="http://schemas.microsoft.com/office/powerpoint/2010/main" val="421231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1" y="2014296"/>
            <a:ext cx="9049348" cy="2435131"/>
          </a:xfrm>
        </p:spPr>
        <p:txBody>
          <a:bodyPr anchor="ctr">
            <a:noAutofit/>
          </a:bodyPr>
          <a:lstStyle>
            <a:lvl1pPr algn="l">
              <a:defRPr sz="9791"/>
            </a:lvl1pPr>
          </a:lstStyle>
          <a:p>
            <a:r>
              <a:rPr lang="en-US" dirty="0"/>
              <a:t>Title of the talk goes here</a:t>
            </a:r>
          </a:p>
        </p:txBody>
      </p:sp>
      <p:sp>
        <p:nvSpPr>
          <p:cNvPr id="3" name="Subtitle 2"/>
          <p:cNvSpPr>
            <a:spLocks noGrp="1"/>
          </p:cNvSpPr>
          <p:nvPr>
            <p:ph type="subTitle" idx="1" hasCustomPrompt="1"/>
          </p:nvPr>
        </p:nvSpPr>
        <p:spPr>
          <a:xfrm>
            <a:off x="618331" y="5217538"/>
            <a:ext cx="9049348" cy="1323288"/>
          </a:xfrm>
        </p:spPr>
        <p:txBody>
          <a:bodyPr>
            <a:noAutofit/>
          </a:bodyPr>
          <a:lstStyle>
            <a:lvl1pPr marL="0" indent="0" algn="l">
              <a:buNone/>
              <a:defRPr sz="2040">
                <a:solidFill>
                  <a:srgbClr val="00B0F0"/>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87438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Cím és tartalom">
    <p:spTree>
      <p:nvGrpSpPr>
        <p:cNvPr id="1" name=""/>
        <p:cNvGrpSpPr/>
        <p:nvPr/>
      </p:nvGrpSpPr>
      <p:grpSpPr>
        <a:xfrm>
          <a:off x="0" y="0"/>
          <a:ext cx="0" cy="0"/>
          <a:chOff x="0" y="0"/>
          <a:chExt cx="0" cy="0"/>
        </a:xfrm>
      </p:grpSpPr>
      <p:pic>
        <p:nvPicPr>
          <p:cNvPr id="4" name="Kép 6" descr="Kép1_vona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9324" y="1312553"/>
            <a:ext cx="3895035" cy="15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lvl1pPr algn="l">
              <a:defRPr>
                <a:solidFill>
                  <a:schemeClr val="tx1">
                    <a:lumMod val="95000"/>
                  </a:schemeClr>
                </a:solidFill>
              </a:defRPr>
            </a:lvl1pPr>
          </a:lstStyle>
          <a:p>
            <a:r>
              <a:rPr lang="hu-HU" dirty="0"/>
              <a:t>Mintacím szerkesztése</a:t>
            </a:r>
          </a:p>
        </p:txBody>
      </p:sp>
      <p:sp>
        <p:nvSpPr>
          <p:cNvPr id="3" name="Tartalom helye 2"/>
          <p:cNvSpPr>
            <a:spLocks noGrp="1"/>
          </p:cNvSpPr>
          <p:nvPr>
            <p:ph idx="1"/>
          </p:nvPr>
        </p:nvSpPr>
        <p:spPr/>
        <p:txBody>
          <a:bodyPr/>
          <a:lstStyle>
            <a:lvl1pPr>
              <a:defRPr>
                <a:solidFill>
                  <a:schemeClr val="tx1">
                    <a:lumMod val="95000"/>
                  </a:schemeClr>
                </a:solidFill>
              </a:defRPr>
            </a:lvl1pPr>
            <a:lvl2pPr>
              <a:defRPr>
                <a:solidFill>
                  <a:schemeClr val="tx1">
                    <a:lumMod val="95000"/>
                  </a:schemeClr>
                </a:solidFill>
              </a:defRPr>
            </a:lvl2pPr>
            <a:lvl3pPr>
              <a:defRPr>
                <a:solidFill>
                  <a:schemeClr val="tx1">
                    <a:lumMod val="95000"/>
                  </a:schemeClr>
                </a:solidFill>
              </a:defRPr>
            </a:lvl3pPr>
            <a:lvl4pPr>
              <a:defRPr>
                <a:solidFill>
                  <a:schemeClr val="tx1">
                    <a:lumMod val="95000"/>
                  </a:schemeClr>
                </a:solidFill>
              </a:defRPr>
            </a:lvl4pPr>
            <a:lvl5pPr>
              <a:defRPr>
                <a:solidFill>
                  <a:schemeClr val="tx1">
                    <a:lumMod val="95000"/>
                  </a:schemeClr>
                </a:solidFill>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11062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0" r:id="rId1"/>
    <p:sldLayoutId id="2147484272" r:id="rId2"/>
    <p:sldLayoutId id="2147484241" r:id="rId3"/>
    <p:sldLayoutId id="2147484273" r:id="rId4"/>
    <p:sldLayoutId id="2147484244" r:id="rId5"/>
    <p:sldLayoutId id="2147484274" r:id="rId6"/>
    <p:sldLayoutId id="2147484245" r:id="rId7"/>
    <p:sldLayoutId id="2147484275" r:id="rId8"/>
    <p:sldLayoutId id="2147484247" r:id="rId9"/>
    <p:sldLayoutId id="2147484251" r:id="rId10"/>
    <p:sldLayoutId id="2147484270" r:id="rId11"/>
    <p:sldLayoutId id="2147484252" r:id="rId12"/>
    <p:sldLayoutId id="2147484253" r:id="rId13"/>
    <p:sldLayoutId id="2147484271" r:id="rId14"/>
    <p:sldLayoutId id="2147484257" r:id="rId15"/>
    <p:sldLayoutId id="2147484258" r:id="rId16"/>
    <p:sldLayoutId id="2147484259" r:id="rId17"/>
    <p:sldLayoutId id="2147484260" r:id="rId18"/>
    <p:sldLayoutId id="2147484279" r:id="rId19"/>
    <p:sldLayoutId id="2147484280" r:id="rId20"/>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hyperlink" Target="http://spoke.at/FHLJ"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xplosion 1 2"/>
          <p:cNvSpPr/>
          <p:nvPr/>
        </p:nvSpPr>
        <p:spPr bwMode="auto">
          <a:xfrm>
            <a:off x="8435995" y="2662342"/>
            <a:ext cx="3672408" cy="3672408"/>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8888939" y="3045408"/>
            <a:ext cx="2700491" cy="2700491"/>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Explosion 1 5"/>
          <p:cNvSpPr/>
          <p:nvPr/>
        </p:nvSpPr>
        <p:spPr bwMode="auto">
          <a:xfrm rot="5400000">
            <a:off x="9418638" y="3542968"/>
            <a:ext cx="1916898" cy="1916898"/>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235" y="2211409"/>
            <a:ext cx="4417552" cy="4015714"/>
          </a:xfrm>
          <a:prstGeom prst="rect">
            <a:avLst/>
          </a:prstGeom>
        </p:spPr>
      </p:pic>
      <p:sp>
        <p:nvSpPr>
          <p:cNvPr id="26" name="Freeform 25"/>
          <p:cNvSpPr/>
          <p:nvPr/>
        </p:nvSpPr>
        <p:spPr bwMode="auto">
          <a:xfrm>
            <a:off x="1143000" y="2800350"/>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27798">
            <a:off x="1302102" y="3342128"/>
            <a:ext cx="576073" cy="862586"/>
          </a:xfrm>
          <a:prstGeom prst="rect">
            <a:avLst/>
          </a:prstGeom>
        </p:spPr>
      </p:pic>
      <p:sp>
        <p:nvSpPr>
          <p:cNvPr id="7" name="Title 6"/>
          <p:cNvSpPr>
            <a:spLocks noGrp="1"/>
          </p:cNvSpPr>
          <p:nvPr>
            <p:ph type="title"/>
          </p:nvPr>
        </p:nvSpPr>
        <p:spPr/>
        <p:txBody>
          <a:bodyPr/>
          <a:lstStyle/>
          <a:p>
            <a:r>
              <a:rPr lang="hu-HU" dirty="0"/>
              <a:t>Tradícionális fejlesztés és üzemeltetés</a:t>
            </a:r>
            <a:endParaRPr lang="en-US" dirty="0"/>
          </a:p>
        </p:txBody>
      </p:sp>
      <p:grpSp>
        <p:nvGrpSpPr>
          <p:cNvPr id="9" name="Group 8"/>
          <p:cNvGrpSpPr/>
          <p:nvPr/>
        </p:nvGrpSpPr>
        <p:grpSpPr>
          <a:xfrm>
            <a:off x="6720748" y="4721398"/>
            <a:ext cx="1368152" cy="723258"/>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8860829" y="4509886"/>
            <a:ext cx="2174098" cy="1736339"/>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 name="Freeform 15"/>
          <p:cNvSpPr/>
          <p:nvPr/>
        </p:nvSpPr>
        <p:spPr bwMode="auto">
          <a:xfrm rot="1768747">
            <a:off x="10275031" y="4084118"/>
            <a:ext cx="304422" cy="541356"/>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FFFF"/>
              </a:solidFill>
            </a:endParaRPr>
          </a:p>
        </p:txBody>
      </p:sp>
      <p:sp>
        <p:nvSpPr>
          <p:cNvPr id="17" name="Freeform 87"/>
          <p:cNvSpPr>
            <a:spLocks noChangeAspect="1" noEditPoints="1"/>
          </p:cNvSpPr>
          <p:nvPr/>
        </p:nvSpPr>
        <p:spPr bwMode="auto">
          <a:xfrm>
            <a:off x="10262885" y="3860293"/>
            <a:ext cx="423736" cy="408026"/>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TextBox 22"/>
          <p:cNvSpPr txBox="1"/>
          <p:nvPr/>
        </p:nvSpPr>
        <p:spPr>
          <a:xfrm>
            <a:off x="859697" y="6049360"/>
            <a:ext cx="93198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DEV</a:t>
            </a:r>
          </a:p>
        </p:txBody>
      </p:sp>
      <p:sp>
        <p:nvSpPr>
          <p:cNvPr id="24" name="TextBox 23"/>
          <p:cNvSpPr txBox="1"/>
          <p:nvPr/>
        </p:nvSpPr>
        <p:spPr>
          <a:xfrm>
            <a:off x="6064339" y="6049360"/>
            <a:ext cx="9383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OPS</a:t>
            </a:r>
          </a:p>
        </p:txBody>
      </p:sp>
      <p:sp>
        <p:nvSpPr>
          <p:cNvPr id="27" name="Freeform 57"/>
          <p:cNvSpPr>
            <a:spLocks noEditPoints="1"/>
          </p:cNvSpPr>
          <p:nvPr/>
        </p:nvSpPr>
        <p:spPr bwMode="auto">
          <a:xfrm>
            <a:off x="1125212" y="2777182"/>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28" name="Rectangle 27"/>
          <p:cNvSpPr/>
          <p:nvPr/>
        </p:nvSpPr>
        <p:spPr bwMode="auto">
          <a:xfrm>
            <a:off x="3855765" y="5289940"/>
            <a:ext cx="1217066" cy="892704"/>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folyamatok</a:t>
            </a:r>
            <a:endParaRPr lang="en-US" sz="1600" b="1" dirty="0">
              <a:ln w="0"/>
              <a:gradFill>
                <a:gsLst>
                  <a:gs pos="1250">
                    <a:srgbClr val="002050"/>
                  </a:gs>
                  <a:gs pos="100000">
                    <a:srgbClr val="002050"/>
                  </a:gs>
                </a:gsLst>
                <a:lin ang="0" scaled="0"/>
              </a:gradFill>
            </a:endParaRPr>
          </a:p>
        </p:txBody>
      </p:sp>
      <p:sp>
        <p:nvSpPr>
          <p:cNvPr id="29" name="Rectangle 28"/>
          <p:cNvSpPr/>
          <p:nvPr/>
        </p:nvSpPr>
        <p:spPr bwMode="auto">
          <a:xfrm>
            <a:off x="3855493" y="4268319"/>
            <a:ext cx="1217066" cy="88671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eszközök</a:t>
            </a:r>
            <a:endParaRPr lang="en-US" sz="1600" b="1" dirty="0">
              <a:ln w="0"/>
              <a:gradFill>
                <a:gsLst>
                  <a:gs pos="1250">
                    <a:srgbClr val="002050"/>
                  </a:gs>
                  <a:gs pos="100000">
                    <a:srgbClr val="002050"/>
                  </a:gs>
                </a:gsLst>
                <a:lin ang="0" scaled="0"/>
              </a:gradFill>
            </a:endParaRPr>
          </a:p>
        </p:txBody>
      </p:sp>
      <p:sp>
        <p:nvSpPr>
          <p:cNvPr id="30" name="Rectangle 29"/>
          <p:cNvSpPr/>
          <p:nvPr/>
        </p:nvSpPr>
        <p:spPr bwMode="auto">
          <a:xfrm>
            <a:off x="3855765" y="3236195"/>
            <a:ext cx="1216794" cy="886710"/>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metrikák</a:t>
            </a:r>
            <a:endParaRPr lang="en-US" sz="1600" b="1" dirty="0">
              <a:ln w="0"/>
              <a:gradFill>
                <a:gsLst>
                  <a:gs pos="1250">
                    <a:srgbClr val="002050"/>
                  </a:gs>
                  <a:gs pos="100000">
                    <a:srgbClr val="002050"/>
                  </a:gs>
                </a:gsLst>
                <a:lin ang="0" scaled="0"/>
              </a:gradFill>
            </a:endParaRPr>
          </a:p>
        </p:txBody>
      </p:sp>
      <p:sp>
        <p:nvSpPr>
          <p:cNvPr id="31" name="Rectangle 30"/>
          <p:cNvSpPr/>
          <p:nvPr/>
        </p:nvSpPr>
        <p:spPr bwMode="auto">
          <a:xfrm>
            <a:off x="3855765" y="2211409"/>
            <a:ext cx="1216794" cy="879372"/>
          </a:xfrm>
          <a:prstGeom prst="rect">
            <a:avLst/>
          </a:prstGeom>
          <a:solidFill>
            <a:schemeClr val="accent6">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környezet</a:t>
            </a:r>
            <a:endParaRPr lang="en-US" sz="1600" b="1" dirty="0">
              <a:ln w="0"/>
              <a:gradFill>
                <a:gsLst>
                  <a:gs pos="1250">
                    <a:srgbClr val="002050"/>
                  </a:gs>
                  <a:gs pos="100000">
                    <a:srgbClr val="002050"/>
                  </a:gs>
                </a:gsLst>
                <a:lin ang="0" scaled="0"/>
              </a:gradFill>
            </a:endParaRPr>
          </a:p>
        </p:txBody>
      </p:sp>
    </p:spTree>
    <p:extLst>
      <p:ext uri="{BB962C8B-B14F-4D97-AF65-F5344CB8AC3E}">
        <p14:creationId xmlns:p14="http://schemas.microsoft.com/office/powerpoint/2010/main" val="39025784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gradFill>
                  <a:gsLst>
                    <a:gs pos="2917">
                      <a:schemeClr val="tx2"/>
                    </a:gs>
                    <a:gs pos="30000">
                      <a:schemeClr val="tx2"/>
                    </a:gs>
                  </a:gsLst>
                  <a:lin ang="5400000" scaled="0"/>
                </a:gradFill>
              </a:rPr>
              <a:t>A DevOps szíve-lelke: folyamatos fejlődés!</a:t>
            </a:r>
            <a:endParaRPr lang="en-US" dirty="0">
              <a:gradFill>
                <a:gsLst>
                  <a:gs pos="2917">
                    <a:schemeClr val="tx2"/>
                  </a:gs>
                  <a:gs pos="30000">
                    <a:schemeClr val="tx2"/>
                  </a:gs>
                </a:gsLst>
                <a:lin ang="5400000" scaled="0"/>
              </a:gradFill>
            </a:endParaRPr>
          </a:p>
        </p:txBody>
      </p:sp>
      <p:sp>
        <p:nvSpPr>
          <p:cNvPr id="25" name="Rectangle 155"/>
          <p:cNvSpPr>
            <a:spLocks noChangeArrowheads="1"/>
          </p:cNvSpPr>
          <p:nvPr/>
        </p:nvSpPr>
        <p:spPr bwMode="auto">
          <a:xfrm>
            <a:off x="1295808" y="5371696"/>
            <a:ext cx="1487482" cy="101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39" name="Group 38"/>
          <p:cNvGrpSpPr/>
          <p:nvPr/>
        </p:nvGrpSpPr>
        <p:grpSpPr>
          <a:xfrm>
            <a:off x="1325753" y="3422600"/>
            <a:ext cx="4206683" cy="2990003"/>
            <a:chOff x="511109" y="5814543"/>
            <a:chExt cx="1041729" cy="600871"/>
          </a:xfrm>
        </p:grpSpPr>
        <p:sp>
          <p:nvSpPr>
            <p:cNvPr id="41" name="Rectangle 154"/>
            <p:cNvSpPr>
              <a:spLocks noChangeArrowheads="1"/>
            </p:cNvSpPr>
            <p:nvPr/>
          </p:nvSpPr>
          <p:spPr bwMode="auto">
            <a:xfrm>
              <a:off x="635204" y="5814543"/>
              <a:ext cx="808238" cy="551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 name="Rectangle 156"/>
            <p:cNvSpPr>
              <a:spLocks noChangeArrowheads="1"/>
            </p:cNvSpPr>
            <p:nvPr/>
          </p:nvSpPr>
          <p:spPr bwMode="auto">
            <a:xfrm>
              <a:off x="662962" y="5849648"/>
              <a:ext cx="751090" cy="481677"/>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3" name="CODE" hidden="1"/>
          <p:cNvGrpSpPr/>
          <p:nvPr/>
        </p:nvGrpSpPr>
        <p:grpSpPr>
          <a:xfrm>
            <a:off x="1520799" y="2686512"/>
            <a:ext cx="830109" cy="1228729"/>
            <a:chOff x="1418248" y="2499327"/>
            <a:chExt cx="830227" cy="1228904"/>
          </a:xfrm>
        </p:grpSpPr>
        <p:grpSp>
          <p:nvGrpSpPr>
            <p:cNvPr id="66" name="Group 65"/>
            <p:cNvGrpSpPr/>
            <p:nvPr/>
          </p:nvGrpSpPr>
          <p:grpSpPr>
            <a:xfrm>
              <a:off x="1442782" y="2914037"/>
              <a:ext cx="781159" cy="814194"/>
              <a:chOff x="2328300" y="3506767"/>
              <a:chExt cx="551703" cy="575034"/>
            </a:xfrm>
          </p:grpSpPr>
          <p:sp>
            <p:nvSpPr>
              <p:cNvPr id="67"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68" name="Group 67"/>
              <p:cNvGrpSpPr/>
              <p:nvPr/>
            </p:nvGrpSpPr>
            <p:grpSpPr>
              <a:xfrm>
                <a:off x="2328300" y="3506767"/>
                <a:ext cx="551703" cy="575034"/>
                <a:chOff x="3937001" y="4448175"/>
                <a:chExt cx="638175" cy="665163"/>
              </a:xfrm>
            </p:grpSpPr>
            <p:grpSp>
              <p:nvGrpSpPr>
                <p:cNvPr id="69" name="Group 10"/>
                <p:cNvGrpSpPr>
                  <a:grpSpLocks noChangeAspect="1"/>
                </p:cNvGrpSpPr>
                <p:nvPr/>
              </p:nvGrpSpPr>
              <p:grpSpPr bwMode="auto">
                <a:xfrm>
                  <a:off x="3937001" y="4448175"/>
                  <a:ext cx="638175" cy="665163"/>
                  <a:chOff x="2480" y="2802"/>
                  <a:chExt cx="402" cy="419"/>
                </a:xfrm>
              </p:grpSpPr>
              <p:sp>
                <p:nvSpPr>
                  <p:cNvPr id="7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5"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70" name="Group 69"/>
                <p:cNvGrpSpPr/>
                <p:nvPr/>
              </p:nvGrpSpPr>
              <p:grpSpPr>
                <a:xfrm>
                  <a:off x="4120302" y="4618868"/>
                  <a:ext cx="293550" cy="349134"/>
                  <a:chOff x="4662074" y="4335997"/>
                  <a:chExt cx="234105" cy="278433"/>
                </a:xfrm>
              </p:grpSpPr>
              <p:sp>
                <p:nvSpPr>
                  <p:cNvPr id="71"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2"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sp>
          <p:nvSpPr>
            <p:cNvPr id="76" name="TextBox 75"/>
            <p:cNvSpPr txBox="1"/>
            <p:nvPr/>
          </p:nvSpPr>
          <p:spPr>
            <a:xfrm>
              <a:off x="1418248" y="2499327"/>
              <a:ext cx="830227" cy="489365"/>
            </a:xfrm>
            <a:prstGeom prst="rect">
              <a:avLst/>
            </a:prstGeom>
            <a:noFill/>
          </p:spPr>
          <p:txBody>
            <a:bodyPr wrap="none" lIns="182854" tIns="146283" rIns="182854" bIns="146283" rtlCol="0">
              <a:spAutoFit/>
            </a:bodyPr>
            <a:lstStyle/>
            <a:p>
              <a:pPr defTabSz="932563">
                <a:lnSpc>
                  <a:spcPct val="90000"/>
                </a:lnSpc>
                <a:spcAft>
                  <a:spcPts val="600"/>
                </a:spcAft>
              </a:pPr>
              <a:r>
                <a:rPr lang="en-US" sz="1399" dirty="0">
                  <a:gradFill>
                    <a:gsLst>
                      <a:gs pos="2917">
                        <a:srgbClr val="FFFFFF"/>
                      </a:gs>
                      <a:gs pos="30000">
                        <a:srgbClr val="FFFFFF"/>
                      </a:gs>
                    </a:gsLst>
                    <a:lin ang="5400000" scaled="0"/>
                  </a:gradFill>
                </a:rPr>
                <a:t>CODE</a:t>
              </a:r>
            </a:p>
          </p:txBody>
        </p:sp>
      </p:grpSp>
      <p:cxnSp>
        <p:nvCxnSpPr>
          <p:cNvPr id="11" name="Straight Connector 10"/>
          <p:cNvCxnSpPr/>
          <p:nvPr/>
        </p:nvCxnSpPr>
        <p:spPr>
          <a:xfrm>
            <a:off x="1885836" y="4001840"/>
            <a:ext cx="0" cy="1179610"/>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91" name="CODE 1"/>
          <p:cNvGrpSpPr/>
          <p:nvPr/>
        </p:nvGrpSpPr>
        <p:grpSpPr>
          <a:xfrm>
            <a:off x="1548260" y="3098092"/>
            <a:ext cx="781048" cy="814079"/>
            <a:chOff x="2328300" y="3506767"/>
            <a:chExt cx="551703" cy="575034"/>
          </a:xfrm>
        </p:grpSpPr>
        <p:sp>
          <p:nvSpPr>
            <p:cNvPr id="9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94" name="Group 93"/>
            <p:cNvGrpSpPr/>
            <p:nvPr/>
          </p:nvGrpSpPr>
          <p:grpSpPr>
            <a:xfrm>
              <a:off x="2328300" y="3506767"/>
              <a:ext cx="551703" cy="575034"/>
              <a:chOff x="3937001" y="4448175"/>
              <a:chExt cx="638175" cy="665163"/>
            </a:xfrm>
          </p:grpSpPr>
          <p:grpSp>
            <p:nvGrpSpPr>
              <p:cNvPr id="95" name="Group 10"/>
              <p:cNvGrpSpPr>
                <a:grpSpLocks noChangeAspect="1"/>
              </p:cNvGrpSpPr>
              <p:nvPr/>
            </p:nvGrpSpPr>
            <p:grpSpPr bwMode="auto">
              <a:xfrm>
                <a:off x="3937001" y="4448175"/>
                <a:ext cx="638175" cy="665163"/>
                <a:chOff x="2480" y="2802"/>
                <a:chExt cx="402" cy="419"/>
              </a:xfrm>
            </p:grpSpPr>
            <p:sp>
              <p:nvSpPr>
                <p:cNvPr id="9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96" name="Group 95"/>
              <p:cNvGrpSpPr/>
              <p:nvPr/>
            </p:nvGrpSpPr>
            <p:grpSpPr>
              <a:xfrm>
                <a:off x="4120302" y="4618868"/>
                <a:ext cx="293550" cy="349134"/>
                <a:chOff x="4662074" y="4335997"/>
                <a:chExt cx="234105" cy="278433"/>
              </a:xfrm>
            </p:grpSpPr>
            <p:sp>
              <p:nvSpPr>
                <p:cNvPr id="9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9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grpSp>
        <p:nvGrpSpPr>
          <p:cNvPr id="102" name="CODE 2"/>
          <p:cNvGrpSpPr/>
          <p:nvPr/>
        </p:nvGrpSpPr>
        <p:grpSpPr>
          <a:xfrm>
            <a:off x="1548260" y="3098092"/>
            <a:ext cx="781048" cy="814079"/>
            <a:chOff x="2328300" y="3506767"/>
            <a:chExt cx="551703" cy="575034"/>
          </a:xfrm>
        </p:grpSpPr>
        <p:sp>
          <p:nvSpPr>
            <p:cNvPr id="10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04" name="Group 103"/>
            <p:cNvGrpSpPr/>
            <p:nvPr/>
          </p:nvGrpSpPr>
          <p:grpSpPr>
            <a:xfrm>
              <a:off x="2328300" y="3506767"/>
              <a:ext cx="551703" cy="575034"/>
              <a:chOff x="3937001" y="4448175"/>
              <a:chExt cx="638175" cy="665163"/>
            </a:xfrm>
          </p:grpSpPr>
          <p:grpSp>
            <p:nvGrpSpPr>
              <p:cNvPr id="105" name="Group 10"/>
              <p:cNvGrpSpPr>
                <a:grpSpLocks noChangeAspect="1"/>
              </p:cNvGrpSpPr>
              <p:nvPr/>
            </p:nvGrpSpPr>
            <p:grpSpPr bwMode="auto">
              <a:xfrm>
                <a:off x="3937001" y="4448175"/>
                <a:ext cx="638175" cy="665163"/>
                <a:chOff x="2480" y="2802"/>
                <a:chExt cx="402" cy="419"/>
              </a:xfrm>
            </p:grpSpPr>
            <p:sp>
              <p:nvSpPr>
                <p:cNvPr id="10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06" name="Group 105"/>
              <p:cNvGrpSpPr/>
              <p:nvPr/>
            </p:nvGrpSpPr>
            <p:grpSpPr>
              <a:xfrm>
                <a:off x="4120302" y="4618868"/>
                <a:ext cx="293550" cy="349134"/>
                <a:chOff x="4662074" y="4335997"/>
                <a:chExt cx="234105" cy="278433"/>
              </a:xfrm>
            </p:grpSpPr>
            <p:sp>
              <p:nvSpPr>
                <p:cNvPr id="10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grpSp>
        <p:nvGrpSpPr>
          <p:cNvPr id="112" name="CODE 3"/>
          <p:cNvGrpSpPr/>
          <p:nvPr/>
        </p:nvGrpSpPr>
        <p:grpSpPr>
          <a:xfrm>
            <a:off x="1542108" y="3098092"/>
            <a:ext cx="781048" cy="814079"/>
            <a:chOff x="2328300" y="3506767"/>
            <a:chExt cx="551703" cy="575034"/>
          </a:xfrm>
        </p:grpSpPr>
        <p:sp>
          <p:nvSpPr>
            <p:cNvPr id="11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14" name="Group 113"/>
            <p:cNvGrpSpPr/>
            <p:nvPr/>
          </p:nvGrpSpPr>
          <p:grpSpPr>
            <a:xfrm>
              <a:off x="2328300" y="3506767"/>
              <a:ext cx="551703" cy="575034"/>
              <a:chOff x="3937001" y="4448175"/>
              <a:chExt cx="638175" cy="665163"/>
            </a:xfrm>
          </p:grpSpPr>
          <p:grpSp>
            <p:nvGrpSpPr>
              <p:cNvPr id="115" name="Group 10"/>
              <p:cNvGrpSpPr>
                <a:grpSpLocks noChangeAspect="1"/>
              </p:cNvGrpSpPr>
              <p:nvPr/>
            </p:nvGrpSpPr>
            <p:grpSpPr bwMode="auto">
              <a:xfrm>
                <a:off x="3937001" y="4448175"/>
                <a:ext cx="638175" cy="665163"/>
                <a:chOff x="2480" y="2802"/>
                <a:chExt cx="402" cy="419"/>
              </a:xfrm>
            </p:grpSpPr>
            <p:sp>
              <p:nvSpPr>
                <p:cNvPr id="11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2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2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16" name="Group 115"/>
              <p:cNvGrpSpPr/>
              <p:nvPr/>
            </p:nvGrpSpPr>
            <p:grpSpPr>
              <a:xfrm>
                <a:off x="4120302" y="4618868"/>
                <a:ext cx="293550" cy="349134"/>
                <a:chOff x="4662074" y="4335997"/>
                <a:chExt cx="234105" cy="278433"/>
              </a:xfrm>
            </p:grpSpPr>
            <p:sp>
              <p:nvSpPr>
                <p:cNvPr id="11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sp>
        <p:nvSpPr>
          <p:cNvPr id="65" name="AutoShape 3"/>
          <p:cNvSpPr>
            <a:spLocks noChangeAspect="1" noChangeArrowheads="1" noTextEdit="1"/>
          </p:cNvSpPr>
          <p:nvPr/>
        </p:nvSpPr>
        <p:spPr bwMode="auto">
          <a:xfrm>
            <a:off x="382052" y="1599867"/>
            <a:ext cx="768746" cy="78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84" name="AutoShape 9"/>
          <p:cNvSpPr>
            <a:spLocks noChangeAspect="1" noChangeArrowheads="1" noTextEdit="1"/>
          </p:cNvSpPr>
          <p:nvPr/>
        </p:nvSpPr>
        <p:spPr bwMode="auto">
          <a:xfrm>
            <a:off x="381064" y="1599152"/>
            <a:ext cx="777162" cy="81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8" name="TextBox 77"/>
          <p:cNvSpPr txBox="1"/>
          <p:nvPr/>
        </p:nvSpPr>
        <p:spPr>
          <a:xfrm>
            <a:off x="3248426" y="5023359"/>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rgbClr val="FFFFFF"/>
                    </a:gs>
                    <a:gs pos="30000">
                      <a:srgbClr val="FFFFFF"/>
                    </a:gs>
                  </a:gsLst>
                  <a:lin ang="5400000" scaled="0"/>
                </a:gradFill>
              </a:rPr>
              <a:t>OPS</a:t>
            </a:r>
          </a:p>
        </p:txBody>
      </p:sp>
      <p:grpSp>
        <p:nvGrpSpPr>
          <p:cNvPr id="132" name="CODE 3"/>
          <p:cNvGrpSpPr/>
          <p:nvPr/>
        </p:nvGrpSpPr>
        <p:grpSpPr>
          <a:xfrm>
            <a:off x="1548261" y="3086960"/>
            <a:ext cx="781048" cy="814079"/>
            <a:chOff x="2328300" y="3506767"/>
            <a:chExt cx="551703" cy="575034"/>
          </a:xfrm>
        </p:grpSpPr>
        <p:sp>
          <p:nvSpPr>
            <p:cNvPr id="13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34" name="Group 133"/>
            <p:cNvGrpSpPr/>
            <p:nvPr/>
          </p:nvGrpSpPr>
          <p:grpSpPr>
            <a:xfrm>
              <a:off x="2328300" y="3506767"/>
              <a:ext cx="551703" cy="575034"/>
              <a:chOff x="3937001" y="4448175"/>
              <a:chExt cx="638175" cy="665163"/>
            </a:xfrm>
          </p:grpSpPr>
          <p:grpSp>
            <p:nvGrpSpPr>
              <p:cNvPr id="135" name="Group 10"/>
              <p:cNvGrpSpPr>
                <a:grpSpLocks noChangeAspect="1"/>
              </p:cNvGrpSpPr>
              <p:nvPr/>
            </p:nvGrpSpPr>
            <p:grpSpPr bwMode="auto">
              <a:xfrm>
                <a:off x="3937001" y="4448175"/>
                <a:ext cx="638175" cy="665163"/>
                <a:chOff x="2480" y="2802"/>
                <a:chExt cx="402" cy="419"/>
              </a:xfrm>
            </p:grpSpPr>
            <p:sp>
              <p:nvSpPr>
                <p:cNvPr id="13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4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4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36" name="Group 135"/>
              <p:cNvGrpSpPr/>
              <p:nvPr/>
            </p:nvGrpSpPr>
            <p:grpSpPr>
              <a:xfrm>
                <a:off x="4120302" y="4618868"/>
                <a:ext cx="293550" cy="349134"/>
                <a:chOff x="4662074" y="4335997"/>
                <a:chExt cx="234105" cy="278433"/>
              </a:xfrm>
            </p:grpSpPr>
            <p:sp>
              <p:nvSpPr>
                <p:cNvPr id="13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3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pic>
        <p:nvPicPr>
          <p:cNvPr id="92" name="Picture 9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50712" y="4400908"/>
            <a:ext cx="1094542" cy="2151343"/>
          </a:xfrm>
          <a:prstGeom prst="rect">
            <a:avLst/>
          </a:prstGeom>
        </p:spPr>
      </p:pic>
      <p:sp>
        <p:nvSpPr>
          <p:cNvPr id="125" name="TextBox 124"/>
          <p:cNvSpPr txBox="1"/>
          <p:nvPr/>
        </p:nvSpPr>
        <p:spPr>
          <a:xfrm>
            <a:off x="5686960" y="5195015"/>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t>OPS</a:t>
            </a:r>
          </a:p>
        </p:txBody>
      </p:sp>
      <p:sp>
        <p:nvSpPr>
          <p:cNvPr id="126" name="Freeform 147"/>
          <p:cNvSpPr>
            <a:spLocks/>
          </p:cNvSpPr>
          <p:nvPr/>
        </p:nvSpPr>
        <p:spPr bwMode="auto">
          <a:xfrm>
            <a:off x="1212792" y="5404793"/>
            <a:ext cx="256867" cy="999372"/>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endParaRPr>
          </a:p>
        </p:txBody>
      </p:sp>
      <p:pic>
        <p:nvPicPr>
          <p:cNvPr id="127" name="Picture 1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7851" y="4138454"/>
            <a:ext cx="1406136" cy="2516779"/>
          </a:xfrm>
          <a:prstGeom prst="rect">
            <a:avLst/>
          </a:prstGeom>
        </p:spPr>
      </p:pic>
      <p:sp>
        <p:nvSpPr>
          <p:cNvPr id="128" name="TextBox 127"/>
          <p:cNvSpPr txBox="1"/>
          <p:nvPr/>
        </p:nvSpPr>
        <p:spPr>
          <a:xfrm>
            <a:off x="890793" y="5186474"/>
            <a:ext cx="357327" cy="197628"/>
          </a:xfrm>
          <a:prstGeom prst="rect">
            <a:avLst/>
          </a:prstGeom>
          <a:noFill/>
        </p:spPr>
        <p:txBody>
          <a:bodyPr wrap="none" lIns="0" tIns="0" rIns="0" bIns="0" rtlCol="0">
            <a:spAutoFit/>
          </a:bodyPr>
          <a:lstStyle/>
          <a:p>
            <a:pPr defTabSz="932563">
              <a:lnSpc>
                <a:spcPct val="90000"/>
              </a:lnSpc>
              <a:spcAft>
                <a:spcPts val="600"/>
              </a:spcAft>
            </a:pPr>
            <a:r>
              <a:rPr lang="en-US" sz="1399" b="1" dirty="0"/>
              <a:t>DEV</a:t>
            </a:r>
          </a:p>
        </p:txBody>
      </p:sp>
      <p:grpSp>
        <p:nvGrpSpPr>
          <p:cNvPr id="4" name="Group 3"/>
          <p:cNvGrpSpPr/>
          <p:nvPr/>
        </p:nvGrpSpPr>
        <p:grpSpPr>
          <a:xfrm>
            <a:off x="1746112" y="4053148"/>
            <a:ext cx="3418395" cy="1960823"/>
            <a:chOff x="1928799" y="913044"/>
            <a:chExt cx="8287529" cy="5768297"/>
          </a:xfrm>
        </p:grpSpPr>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8799" y="1987411"/>
              <a:ext cx="8287529" cy="4693930"/>
            </a:xfrm>
            <a:prstGeom prst="rect">
              <a:avLst/>
            </a:prstGeom>
          </p:spPr>
        </p:pic>
        <p:grpSp>
          <p:nvGrpSpPr>
            <p:cNvPr id="83" name="Group 82"/>
            <p:cNvGrpSpPr/>
            <p:nvPr/>
          </p:nvGrpSpPr>
          <p:grpSpPr>
            <a:xfrm>
              <a:off x="3932238" y="913044"/>
              <a:ext cx="1749648" cy="1244184"/>
              <a:chOff x="3079640" y="393786"/>
              <a:chExt cx="1842453" cy="1310178"/>
            </a:xfrm>
          </p:grpSpPr>
          <p:sp>
            <p:nvSpPr>
              <p:cNvPr id="85" name="Rectangle 84"/>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sp>
            <p:nvSpPr>
              <p:cNvPr id="86" name="Right Triangle 85"/>
              <p:cNvSpPr/>
              <p:nvPr/>
            </p:nvSpPr>
            <p:spPr bwMode="auto">
              <a:xfrm flipH="1" flipV="1">
                <a:off x="4272301" y="1266514"/>
                <a:ext cx="505776" cy="437450"/>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9" name="Right Triangle 88"/>
            <p:cNvSpPr/>
            <p:nvPr/>
          </p:nvSpPr>
          <p:spPr bwMode="auto">
            <a:xfrm flipH="1" flipV="1">
              <a:off x="2807949" y="4302258"/>
              <a:ext cx="393474" cy="340319"/>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ight Triangle 129"/>
            <p:cNvSpPr/>
            <p:nvPr/>
          </p:nvSpPr>
          <p:spPr bwMode="auto">
            <a:xfrm flipV="1">
              <a:off x="9000738" y="4225601"/>
              <a:ext cx="499374" cy="431914"/>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Right Triangle 142"/>
            <p:cNvSpPr/>
            <p:nvPr/>
          </p:nvSpPr>
          <p:spPr bwMode="auto">
            <a:xfrm flipV="1">
              <a:off x="6283019" y="3837470"/>
              <a:ext cx="393474" cy="340319"/>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4" name="Rectangle 143"/>
          <p:cNvSpPr/>
          <p:nvPr/>
        </p:nvSpPr>
        <p:spPr bwMode="auto">
          <a:xfrm>
            <a:off x="2101296" y="4916608"/>
            <a:ext cx="721685" cy="28172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sp>
        <p:nvSpPr>
          <p:cNvPr id="145" name="Rectangle 144"/>
          <p:cNvSpPr/>
          <p:nvPr/>
        </p:nvSpPr>
        <p:spPr bwMode="auto">
          <a:xfrm>
            <a:off x="3542117" y="4766047"/>
            <a:ext cx="721685" cy="28172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sp>
        <p:nvSpPr>
          <p:cNvPr id="146" name="Rectangle 145"/>
          <p:cNvSpPr/>
          <p:nvPr/>
        </p:nvSpPr>
        <p:spPr bwMode="auto">
          <a:xfrm>
            <a:off x="4344560" y="4910146"/>
            <a:ext cx="721685" cy="28172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grpSp>
        <p:nvGrpSpPr>
          <p:cNvPr id="6" name="Group 5"/>
          <p:cNvGrpSpPr/>
          <p:nvPr/>
        </p:nvGrpSpPr>
        <p:grpSpPr>
          <a:xfrm>
            <a:off x="6123237" y="1335061"/>
            <a:ext cx="5960711" cy="4371175"/>
            <a:chOff x="1436350" y="74481"/>
            <a:chExt cx="9563775" cy="6845564"/>
          </a:xfrm>
        </p:grpSpPr>
        <p:sp>
          <p:nvSpPr>
            <p:cNvPr id="179" name="TextBox 26"/>
            <p:cNvSpPr txBox="1"/>
            <p:nvPr/>
          </p:nvSpPr>
          <p:spPr>
            <a:xfrm>
              <a:off x="8813806" y="1137819"/>
              <a:ext cx="2110044" cy="1330318"/>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4000" dirty="0">
                  <a:solidFill>
                    <a:srgbClr val="00B294">
                      <a:lumMod val="20000"/>
                      <a:lumOff val="80000"/>
                    </a:srgbClr>
                  </a:solidFill>
                </a:rPr>
                <a:t>OPS</a:t>
              </a:r>
            </a:p>
          </p:txBody>
        </p:sp>
        <p:sp>
          <p:nvSpPr>
            <p:cNvPr id="180" name="TextBox 15"/>
            <p:cNvSpPr txBox="1"/>
            <p:nvPr/>
          </p:nvSpPr>
          <p:spPr>
            <a:xfrm>
              <a:off x="1517377" y="1193336"/>
              <a:ext cx="2097184" cy="1330318"/>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4000" dirty="0">
                  <a:solidFill>
                    <a:srgbClr val="00BCF2">
                      <a:lumMod val="20000"/>
                      <a:lumOff val="80000"/>
                    </a:srgbClr>
                  </a:solidFill>
                </a:rPr>
                <a:t>DEV</a:t>
              </a:r>
            </a:p>
          </p:txBody>
        </p:sp>
        <p:grpSp>
          <p:nvGrpSpPr>
            <p:cNvPr id="181" name="Group 180"/>
            <p:cNvGrpSpPr/>
            <p:nvPr/>
          </p:nvGrpSpPr>
          <p:grpSpPr>
            <a:xfrm>
              <a:off x="1436350" y="2543882"/>
              <a:ext cx="2299318" cy="1972331"/>
              <a:chOff x="1845505" y="2896532"/>
              <a:chExt cx="2299318" cy="1972331"/>
            </a:xfrm>
          </p:grpSpPr>
          <p:grpSp>
            <p:nvGrpSpPr>
              <p:cNvPr id="203" name="Group 202"/>
              <p:cNvGrpSpPr/>
              <p:nvPr/>
            </p:nvGrpSpPr>
            <p:grpSpPr>
              <a:xfrm>
                <a:off x="2624699" y="2896532"/>
                <a:ext cx="740930" cy="1972331"/>
                <a:chOff x="1902902" y="3149888"/>
                <a:chExt cx="740930" cy="1972331"/>
              </a:xfrm>
              <a:solidFill>
                <a:schemeClr val="tx2"/>
              </a:solidFill>
            </p:grpSpPr>
            <p:sp>
              <p:nvSpPr>
                <p:cNvPr id="210" name="Freeform 741"/>
                <p:cNvSpPr>
                  <a:spLocks/>
                </p:cNvSpPr>
                <p:nvPr/>
              </p:nvSpPr>
              <p:spPr bwMode="auto">
                <a:xfrm>
                  <a:off x="1902902" y="3636883"/>
                  <a:ext cx="740930" cy="1485336"/>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11" name="Oval 210"/>
                <p:cNvSpPr>
                  <a:spLocks noChangeArrowheads="1"/>
                </p:cNvSpPr>
                <p:nvPr/>
              </p:nvSpPr>
              <p:spPr bwMode="auto">
                <a:xfrm>
                  <a:off x="2052479" y="3149888"/>
                  <a:ext cx="441775" cy="4452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204" name="Group 203"/>
              <p:cNvGrpSpPr/>
              <p:nvPr/>
            </p:nvGrpSpPr>
            <p:grpSpPr>
              <a:xfrm>
                <a:off x="3522164" y="3021759"/>
                <a:ext cx="622659" cy="1683613"/>
                <a:chOff x="2800367" y="3275115"/>
                <a:chExt cx="622659" cy="1683613"/>
              </a:xfrm>
              <a:solidFill>
                <a:schemeClr val="accent1"/>
              </a:solidFill>
            </p:grpSpPr>
            <p:sp>
              <p:nvSpPr>
                <p:cNvPr id="208" name="Freeform 743"/>
                <p:cNvSpPr>
                  <a:spLocks/>
                </p:cNvSpPr>
                <p:nvPr/>
              </p:nvSpPr>
              <p:spPr bwMode="auto">
                <a:xfrm>
                  <a:off x="2800367"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9" name="Oval 208"/>
                <p:cNvSpPr>
                  <a:spLocks noChangeArrowheads="1"/>
                </p:cNvSpPr>
                <p:nvPr/>
              </p:nvSpPr>
              <p:spPr bwMode="auto">
                <a:xfrm>
                  <a:off x="2922116"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205" name="Group 204"/>
              <p:cNvGrpSpPr/>
              <p:nvPr/>
            </p:nvGrpSpPr>
            <p:grpSpPr>
              <a:xfrm>
                <a:off x="1845505" y="3021759"/>
                <a:ext cx="622659" cy="1683613"/>
                <a:chOff x="1123708" y="3275115"/>
                <a:chExt cx="622659" cy="1683613"/>
              </a:xfrm>
              <a:solidFill>
                <a:schemeClr val="accent1"/>
              </a:solidFill>
            </p:grpSpPr>
            <p:sp>
              <p:nvSpPr>
                <p:cNvPr id="206" name="Freeform 745"/>
                <p:cNvSpPr>
                  <a:spLocks/>
                </p:cNvSpPr>
                <p:nvPr/>
              </p:nvSpPr>
              <p:spPr bwMode="auto">
                <a:xfrm>
                  <a:off x="1123708"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7" name="Oval 206"/>
                <p:cNvSpPr>
                  <a:spLocks noChangeArrowheads="1"/>
                </p:cNvSpPr>
                <p:nvPr/>
              </p:nvSpPr>
              <p:spPr bwMode="auto">
                <a:xfrm>
                  <a:off x="1245457"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grpSp>
          <p:nvGrpSpPr>
            <p:cNvPr id="182" name="Group 181"/>
            <p:cNvGrpSpPr/>
            <p:nvPr/>
          </p:nvGrpSpPr>
          <p:grpSpPr>
            <a:xfrm>
              <a:off x="8700807" y="2543882"/>
              <a:ext cx="2299318" cy="1972331"/>
              <a:chOff x="7589838" y="2896532"/>
              <a:chExt cx="2299318" cy="1972331"/>
            </a:xfrm>
          </p:grpSpPr>
          <p:grpSp>
            <p:nvGrpSpPr>
              <p:cNvPr id="194" name="Group 193"/>
              <p:cNvGrpSpPr/>
              <p:nvPr/>
            </p:nvGrpSpPr>
            <p:grpSpPr>
              <a:xfrm>
                <a:off x="8369032" y="2896532"/>
                <a:ext cx="740930" cy="1972331"/>
                <a:chOff x="1902902" y="3149888"/>
                <a:chExt cx="740930" cy="1972331"/>
              </a:xfrm>
              <a:solidFill>
                <a:schemeClr val="accent6">
                  <a:lumMod val="40000"/>
                  <a:lumOff val="60000"/>
                </a:schemeClr>
              </a:solidFill>
            </p:grpSpPr>
            <p:sp>
              <p:nvSpPr>
                <p:cNvPr id="201" name="Freeform 741"/>
                <p:cNvSpPr>
                  <a:spLocks/>
                </p:cNvSpPr>
                <p:nvPr/>
              </p:nvSpPr>
              <p:spPr bwMode="auto">
                <a:xfrm>
                  <a:off x="1902902" y="3636883"/>
                  <a:ext cx="740930" cy="1485336"/>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2" name="Oval 201"/>
                <p:cNvSpPr>
                  <a:spLocks noChangeArrowheads="1"/>
                </p:cNvSpPr>
                <p:nvPr/>
              </p:nvSpPr>
              <p:spPr bwMode="auto">
                <a:xfrm>
                  <a:off x="2052479" y="3149888"/>
                  <a:ext cx="441775" cy="4452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195" name="Group 194"/>
              <p:cNvGrpSpPr/>
              <p:nvPr/>
            </p:nvGrpSpPr>
            <p:grpSpPr>
              <a:xfrm>
                <a:off x="9266497" y="3021759"/>
                <a:ext cx="622659" cy="1683613"/>
                <a:chOff x="2800367" y="3275115"/>
                <a:chExt cx="622659" cy="1683613"/>
              </a:xfrm>
              <a:solidFill>
                <a:schemeClr val="accent6"/>
              </a:solidFill>
            </p:grpSpPr>
            <p:sp>
              <p:nvSpPr>
                <p:cNvPr id="199" name="Freeform 743"/>
                <p:cNvSpPr>
                  <a:spLocks/>
                </p:cNvSpPr>
                <p:nvPr/>
              </p:nvSpPr>
              <p:spPr bwMode="auto">
                <a:xfrm>
                  <a:off x="2800367"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0" name="Oval 199"/>
                <p:cNvSpPr>
                  <a:spLocks noChangeArrowheads="1"/>
                </p:cNvSpPr>
                <p:nvPr/>
              </p:nvSpPr>
              <p:spPr bwMode="auto">
                <a:xfrm>
                  <a:off x="2922116"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196" name="Group 195"/>
              <p:cNvGrpSpPr/>
              <p:nvPr/>
            </p:nvGrpSpPr>
            <p:grpSpPr>
              <a:xfrm>
                <a:off x="7589838" y="3021759"/>
                <a:ext cx="622659" cy="1683613"/>
                <a:chOff x="1123708" y="3275115"/>
                <a:chExt cx="622659" cy="1683613"/>
              </a:xfrm>
              <a:solidFill>
                <a:schemeClr val="accent6"/>
              </a:solidFill>
            </p:grpSpPr>
            <p:sp>
              <p:nvSpPr>
                <p:cNvPr id="197" name="Freeform 745"/>
                <p:cNvSpPr>
                  <a:spLocks/>
                </p:cNvSpPr>
                <p:nvPr/>
              </p:nvSpPr>
              <p:spPr bwMode="auto">
                <a:xfrm>
                  <a:off x="1123708"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198" name="Oval 197"/>
                <p:cNvSpPr>
                  <a:spLocks noChangeArrowheads="1"/>
                </p:cNvSpPr>
                <p:nvPr/>
              </p:nvSpPr>
              <p:spPr bwMode="auto">
                <a:xfrm>
                  <a:off x="1245457"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sp>
          <p:nvSpPr>
            <p:cNvPr id="183" name="Freeform 42"/>
            <p:cNvSpPr/>
            <p:nvPr/>
          </p:nvSpPr>
          <p:spPr bwMode="auto">
            <a:xfrm rot="13859307" flipH="1">
              <a:off x="3432712" y="2327146"/>
              <a:ext cx="660" cy="4896"/>
            </a:xfrm>
            <a:custGeom>
              <a:avLst/>
              <a:gdLst>
                <a:gd name="connsiteX0" fmla="*/ 0 w 660"/>
                <a:gd name="connsiteY0" fmla="*/ 4896 h 4896"/>
                <a:gd name="connsiteX1" fmla="*/ 660 w 660"/>
                <a:gd name="connsiteY1" fmla="*/ 0 h 4896"/>
                <a:gd name="connsiteX2" fmla="*/ 0 w 660"/>
                <a:gd name="connsiteY2" fmla="*/ 4896 h 4896"/>
                <a:gd name="connsiteX3" fmla="*/ 0 w 660"/>
                <a:gd name="connsiteY3" fmla="*/ 4896 h 4896"/>
              </a:gdLst>
              <a:ahLst/>
              <a:cxnLst>
                <a:cxn ang="0">
                  <a:pos x="connsiteX0" y="connsiteY0"/>
                </a:cxn>
                <a:cxn ang="0">
                  <a:pos x="connsiteX1" y="connsiteY1"/>
                </a:cxn>
                <a:cxn ang="0">
                  <a:pos x="connsiteX2" y="connsiteY2"/>
                </a:cxn>
                <a:cxn ang="0">
                  <a:pos x="connsiteX3" y="connsiteY3"/>
                </a:cxn>
              </a:cxnLst>
              <a:rect l="l" t="t" r="r" b="b"/>
              <a:pathLst>
                <a:path w="660" h="4896">
                  <a:moveTo>
                    <a:pt x="0" y="4896"/>
                  </a:moveTo>
                  <a:lnTo>
                    <a:pt x="660" y="0"/>
                  </a:lnTo>
                  <a:lnTo>
                    <a:pt x="0" y="4896"/>
                  </a:lnTo>
                  <a:lnTo>
                    <a:pt x="0" y="48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84" name="Freeform 77"/>
            <p:cNvSpPr/>
            <p:nvPr/>
          </p:nvSpPr>
          <p:spPr bwMode="auto">
            <a:xfrm rot="13459195" flipH="1">
              <a:off x="4359461" y="74481"/>
              <a:ext cx="4038672" cy="4030066"/>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Freeform 78"/>
            <p:cNvSpPr/>
            <p:nvPr/>
          </p:nvSpPr>
          <p:spPr bwMode="auto">
            <a:xfrm rot="2700000" flipH="1">
              <a:off x="4114649" y="2885676"/>
              <a:ext cx="4038672" cy="4030066"/>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Freeform 79"/>
            <p:cNvSpPr/>
            <p:nvPr/>
          </p:nvSpPr>
          <p:spPr bwMode="auto">
            <a:xfrm rot="13459195" flipH="1">
              <a:off x="4389238" y="259143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Freeform 80"/>
            <p:cNvSpPr/>
            <p:nvPr/>
          </p:nvSpPr>
          <p:spPr bwMode="auto">
            <a:xfrm rot="2700000" flipH="1">
              <a:off x="4331042" y="310641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8" name="Freeform 83"/>
            <p:cNvSpPr/>
            <p:nvPr/>
          </p:nvSpPr>
          <p:spPr bwMode="auto">
            <a:xfrm rot="13459195" flipH="1">
              <a:off x="5816950" y="259143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Freeform 84"/>
            <p:cNvSpPr/>
            <p:nvPr/>
          </p:nvSpPr>
          <p:spPr bwMode="auto">
            <a:xfrm rot="2700000" flipH="1">
              <a:off x="5758754" y="310641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Freeform 86"/>
            <p:cNvSpPr/>
            <p:nvPr/>
          </p:nvSpPr>
          <p:spPr bwMode="auto">
            <a:xfrm rot="13459195" flipH="1">
              <a:off x="7244662" y="259143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Freeform 87"/>
            <p:cNvSpPr/>
            <p:nvPr/>
          </p:nvSpPr>
          <p:spPr bwMode="auto">
            <a:xfrm rot="2700000" flipH="1">
              <a:off x="7186466" y="310641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Title 1"/>
            <p:cNvSpPr txBox="1">
              <a:spLocks/>
            </p:cNvSpPr>
            <p:nvPr/>
          </p:nvSpPr>
          <p:spPr>
            <a:xfrm>
              <a:off x="1778033" y="2086467"/>
              <a:ext cx="1772416" cy="566152"/>
            </a:xfrm>
            <a:prstGeom prst="rect">
              <a:avLst/>
            </a:prstGeom>
          </p:spPr>
          <p:txBody>
            <a:bodyPr vert="horz" wrap="square" lIns="146304" tIns="91440" rIns="146304" bIns="91440" rtlCol="0" anchor="t">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sz="1100" dirty="0">
                  <a:gradFill>
                    <a:gsLst>
                      <a:gs pos="1250">
                        <a:srgbClr val="FFFFFF"/>
                      </a:gs>
                      <a:gs pos="100000">
                        <a:srgbClr val="FFFFFF"/>
                      </a:gs>
                    </a:gsLst>
                    <a:lin ang="5400000" scaled="0"/>
                  </a:gradFill>
                </a:rPr>
                <a:t>(Business)</a:t>
              </a:r>
            </a:p>
          </p:txBody>
        </p:sp>
        <p:sp>
          <p:nvSpPr>
            <p:cNvPr id="193" name="Title 1"/>
            <p:cNvSpPr txBox="1">
              <a:spLocks/>
            </p:cNvSpPr>
            <p:nvPr/>
          </p:nvSpPr>
          <p:spPr>
            <a:xfrm>
              <a:off x="9077565" y="2061214"/>
              <a:ext cx="1855779" cy="566152"/>
            </a:xfrm>
            <a:prstGeom prst="rect">
              <a:avLst/>
            </a:prstGeom>
          </p:spPr>
          <p:txBody>
            <a:bodyPr vert="horz" wrap="square" lIns="146304" tIns="91440" rIns="146304" bIns="91440" rtlCol="0" anchor="t">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sz="1100" dirty="0">
                  <a:gradFill>
                    <a:gsLst>
                      <a:gs pos="1250">
                        <a:srgbClr val="FFFFFF"/>
                      </a:gs>
                      <a:gs pos="100000">
                        <a:srgbClr val="FFFFFF"/>
                      </a:gs>
                    </a:gsLst>
                    <a:lin ang="5400000" scaled="0"/>
                  </a:gradFill>
                </a:rPr>
                <a:t>(Customer)</a:t>
              </a:r>
            </a:p>
          </p:txBody>
        </p:sp>
      </p:grpSp>
    </p:spTree>
    <p:extLst>
      <p:ext uri="{BB962C8B-B14F-4D97-AF65-F5344CB8AC3E}">
        <p14:creationId xmlns:p14="http://schemas.microsoft.com/office/powerpoint/2010/main" val="1648955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a:t>
            </a:r>
          </a:p>
        </p:txBody>
      </p:sp>
      <p:grpSp>
        <p:nvGrpSpPr>
          <p:cNvPr id="4" name="Group 3"/>
          <p:cNvGrpSpPr/>
          <p:nvPr/>
        </p:nvGrpSpPr>
        <p:grpSpPr>
          <a:xfrm>
            <a:off x="8756542" y="284292"/>
            <a:ext cx="3344450" cy="6425941"/>
            <a:chOff x="6670202" y="0"/>
            <a:chExt cx="3344450" cy="6425941"/>
          </a:xfrm>
        </p:grpSpPr>
        <p:sp>
          <p:nvSpPr>
            <p:cNvPr id="50" name="Rectangle 49"/>
            <p:cNvSpPr/>
            <p:nvPr/>
          </p:nvSpPr>
          <p:spPr>
            <a:xfrm>
              <a:off x="6670202" y="0"/>
              <a:ext cx="3344450" cy="6425941"/>
            </a:xfrm>
            <a:prstGeom prst="rect">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1" name="Rounded Rectangle 4"/>
            <p:cNvSpPr/>
            <p:nvPr/>
          </p:nvSpPr>
          <p:spPr>
            <a:xfrm>
              <a:off x="6670202" y="0"/>
              <a:ext cx="3344450"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hu-HU" sz="2200" kern="1200" dirty="0">
                  <a:gradFill>
                    <a:gsLst>
                      <a:gs pos="2917">
                        <a:schemeClr val="bg1"/>
                      </a:gs>
                      <a:gs pos="30000">
                        <a:schemeClr val="bg1"/>
                      </a:gs>
                    </a:gsLst>
                    <a:lin ang="5400000" scaled="0"/>
                  </a:gradFill>
                </a:rPr>
                <a:t>Megvalósítás</a:t>
              </a:r>
              <a:endParaRPr lang="en-US" sz="2200" kern="1200" dirty="0">
                <a:gradFill>
                  <a:gsLst>
                    <a:gs pos="2917">
                      <a:schemeClr val="bg1"/>
                    </a:gs>
                    <a:gs pos="30000">
                      <a:schemeClr val="bg1"/>
                    </a:gs>
                  </a:gsLst>
                  <a:lin ang="5400000" scaled="0"/>
                </a:gradFill>
              </a:endParaRPr>
            </a:p>
          </p:txBody>
        </p:sp>
      </p:grpSp>
      <p:grpSp>
        <p:nvGrpSpPr>
          <p:cNvPr id="5" name="Group 4"/>
          <p:cNvGrpSpPr/>
          <p:nvPr/>
        </p:nvGrpSpPr>
        <p:grpSpPr>
          <a:xfrm>
            <a:off x="5052212" y="284292"/>
            <a:ext cx="3346704" cy="6425941"/>
            <a:chOff x="5062787" y="0"/>
            <a:chExt cx="3346704" cy="6425941"/>
          </a:xfrm>
        </p:grpSpPr>
        <p:sp>
          <p:nvSpPr>
            <p:cNvPr id="48" name="Rounded Rectangle 47"/>
            <p:cNvSpPr/>
            <p:nvPr/>
          </p:nvSpPr>
          <p:spPr>
            <a:xfrm>
              <a:off x="5062787" y="0"/>
              <a:ext cx="3346704" cy="6425941"/>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9" name="Rounded Rectangle 6"/>
            <p:cNvSpPr/>
            <p:nvPr/>
          </p:nvSpPr>
          <p:spPr>
            <a:xfrm>
              <a:off x="5062787" y="0"/>
              <a:ext cx="3346704"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algn="ctr" defTabSz="977900">
                <a:lnSpc>
                  <a:spcPct val="90000"/>
                </a:lnSpc>
                <a:spcBef>
                  <a:spcPct val="0"/>
                </a:spcBef>
                <a:spcAft>
                  <a:spcPct val="35000"/>
                </a:spcAft>
              </a:pPr>
              <a:r>
                <a:rPr lang="hu-HU" sz="2200" dirty="0">
                  <a:gradFill>
                    <a:gsLst>
                      <a:gs pos="2917">
                        <a:schemeClr val="bg1"/>
                      </a:gs>
                      <a:gs pos="30000">
                        <a:schemeClr val="bg1"/>
                      </a:gs>
                    </a:gsLst>
                    <a:lin ang="5400000" scaled="0"/>
                  </a:gradFill>
                </a:rPr>
                <a:t>Módszerek</a:t>
              </a:r>
              <a:endParaRPr lang="en-US" sz="2200" dirty="0">
                <a:gradFill>
                  <a:gsLst>
                    <a:gs pos="2917">
                      <a:schemeClr val="bg1"/>
                    </a:gs>
                    <a:gs pos="30000">
                      <a:schemeClr val="bg1"/>
                    </a:gs>
                  </a:gsLst>
                  <a:lin ang="5400000" scaled="0"/>
                </a:gradFill>
              </a:endParaRPr>
            </a:p>
          </p:txBody>
        </p:sp>
      </p:grpSp>
      <p:grpSp>
        <p:nvGrpSpPr>
          <p:cNvPr id="6" name="Group 5"/>
          <p:cNvGrpSpPr/>
          <p:nvPr/>
        </p:nvGrpSpPr>
        <p:grpSpPr>
          <a:xfrm>
            <a:off x="461364" y="2756786"/>
            <a:ext cx="4217508" cy="3425496"/>
            <a:chOff x="448652" y="2472494"/>
            <a:chExt cx="4217508" cy="3425496"/>
          </a:xfrm>
        </p:grpSpPr>
        <p:sp>
          <p:nvSpPr>
            <p:cNvPr id="46" name="Rounded Rectangle 45"/>
            <p:cNvSpPr/>
            <p:nvPr/>
          </p:nvSpPr>
          <p:spPr>
            <a:xfrm>
              <a:off x="448652" y="2477077"/>
              <a:ext cx="4217508" cy="3420913"/>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7" name="Rounded Rectangle 8"/>
            <p:cNvSpPr/>
            <p:nvPr/>
          </p:nvSpPr>
          <p:spPr>
            <a:xfrm>
              <a:off x="732414" y="2472494"/>
              <a:ext cx="3836598" cy="1026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hu-HU" sz="2200" dirty="0">
                  <a:gradFill>
                    <a:gsLst>
                      <a:gs pos="2917">
                        <a:schemeClr val="bg1"/>
                      </a:gs>
                      <a:gs pos="30000">
                        <a:schemeClr val="bg1"/>
                      </a:gs>
                    </a:gsLst>
                    <a:lin ang="5400000" scaled="0"/>
                  </a:gradFill>
                </a:rPr>
                <a:t>Miről szól?</a:t>
              </a:r>
              <a:endParaRPr lang="en-US" sz="2200" dirty="0">
                <a:gradFill>
                  <a:gsLst>
                    <a:gs pos="2917">
                      <a:schemeClr val="bg1"/>
                    </a:gs>
                    <a:gs pos="30000">
                      <a:schemeClr val="bg1"/>
                    </a:gs>
                  </a:gsLst>
                  <a:lin ang="5400000" scaled="0"/>
                </a:gradFill>
              </a:endParaRPr>
            </a:p>
          </p:txBody>
        </p:sp>
      </p:grpSp>
      <p:grpSp>
        <p:nvGrpSpPr>
          <p:cNvPr id="8" name="Group 7"/>
          <p:cNvGrpSpPr/>
          <p:nvPr/>
        </p:nvGrpSpPr>
        <p:grpSpPr>
          <a:xfrm>
            <a:off x="4851692" y="3118050"/>
            <a:ext cx="66702" cy="1334044"/>
            <a:chOff x="4838980" y="2833758"/>
            <a:chExt cx="66702" cy="1334044"/>
          </a:xfrm>
        </p:grpSpPr>
        <p:sp>
          <p:nvSpPr>
            <p:cNvPr id="42" name="Straight Connector 11"/>
            <p:cNvSpPr/>
            <p:nvPr/>
          </p:nvSpPr>
          <p:spPr>
            <a:xfrm rot="18289469">
              <a:off x="4205309" y="3487443"/>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Straight Connector 12"/>
            <p:cNvSpPr/>
            <p:nvPr/>
          </p:nvSpPr>
          <p:spPr>
            <a:xfrm rot="18289469">
              <a:off x="4838980" y="3467429"/>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0" name="Group 9"/>
          <p:cNvGrpSpPr/>
          <p:nvPr/>
        </p:nvGrpSpPr>
        <p:grpSpPr>
          <a:xfrm>
            <a:off x="8129802" y="2940274"/>
            <a:ext cx="938190" cy="46909"/>
            <a:chOff x="7069625" y="2655982"/>
            <a:chExt cx="938190" cy="46909"/>
          </a:xfrm>
        </p:grpSpPr>
        <p:sp>
          <p:nvSpPr>
            <p:cNvPr id="38" name="Straight Connector 15"/>
            <p:cNvSpPr/>
            <p:nvPr/>
          </p:nvSpPr>
          <p:spPr>
            <a:xfrm rot="19457599">
              <a:off x="7069625" y="266610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Straight Connector 16"/>
            <p:cNvSpPr/>
            <p:nvPr/>
          </p:nvSpPr>
          <p:spPr>
            <a:xfrm rot="19457599">
              <a:off x="7515265" y="2655982"/>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6" name="Rectangle 35"/>
          <p:cNvSpPr/>
          <p:nvPr/>
        </p:nvSpPr>
        <p:spPr>
          <a:xfrm>
            <a:off x="8979733" y="2213807"/>
            <a:ext cx="2930803" cy="952281"/>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ounded Rectangle 18"/>
          <p:cNvSpPr/>
          <p:nvPr/>
        </p:nvSpPr>
        <p:spPr>
          <a:xfrm>
            <a:off x="9022653" y="2354918"/>
            <a:ext cx="2844964" cy="670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Azure Deployment Template</a:t>
            </a:r>
          </a:p>
        </p:txBody>
      </p:sp>
      <p:grpSp>
        <p:nvGrpSpPr>
          <p:cNvPr id="12" name="Group 11"/>
          <p:cNvGrpSpPr/>
          <p:nvPr/>
        </p:nvGrpSpPr>
        <p:grpSpPr>
          <a:xfrm>
            <a:off x="8129802" y="3487837"/>
            <a:ext cx="938190" cy="46909"/>
            <a:chOff x="7069625" y="3203545"/>
            <a:chExt cx="938190" cy="46909"/>
          </a:xfrm>
        </p:grpSpPr>
        <p:sp>
          <p:nvSpPr>
            <p:cNvPr id="34" name="Straight Connector 19"/>
            <p:cNvSpPr/>
            <p:nvPr/>
          </p:nvSpPr>
          <p:spPr>
            <a:xfrm rot="2142401">
              <a:off x="7069625" y="3213662"/>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20"/>
            <p:cNvSpPr/>
            <p:nvPr/>
          </p:nvSpPr>
          <p:spPr>
            <a:xfrm rot="2142401">
              <a:off x="7515265" y="3203545"/>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2" name="Rectangle 31"/>
          <p:cNvSpPr/>
          <p:nvPr/>
        </p:nvSpPr>
        <p:spPr>
          <a:xfrm>
            <a:off x="8979733" y="3308931"/>
            <a:ext cx="2930803" cy="952281"/>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ounded Rectangle 22"/>
          <p:cNvSpPr/>
          <p:nvPr/>
        </p:nvSpPr>
        <p:spPr>
          <a:xfrm>
            <a:off x="9022653" y="3478558"/>
            <a:ext cx="2844964" cy="6130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hu-HU" sz="1600" b="1" kern="1200" dirty="0">
                <a:solidFill>
                  <a:schemeClr val="bg1"/>
                </a:solidFill>
              </a:rPr>
              <a:t>Cloud-Init</a:t>
            </a:r>
            <a:endParaRPr lang="en-US" sz="1600" b="1" kern="1200" dirty="0">
              <a:solidFill>
                <a:schemeClr val="bg1"/>
              </a:solidFill>
            </a:endParaRPr>
          </a:p>
        </p:txBody>
      </p:sp>
      <p:grpSp>
        <p:nvGrpSpPr>
          <p:cNvPr id="14" name="Group 13"/>
          <p:cNvGrpSpPr/>
          <p:nvPr/>
        </p:nvGrpSpPr>
        <p:grpSpPr>
          <a:xfrm>
            <a:off x="4851692" y="4213174"/>
            <a:ext cx="66702" cy="1334044"/>
            <a:chOff x="4838980" y="3928882"/>
            <a:chExt cx="66702" cy="1334044"/>
          </a:xfrm>
        </p:grpSpPr>
        <p:sp>
          <p:nvSpPr>
            <p:cNvPr id="30" name="Straight Connector 23"/>
            <p:cNvSpPr/>
            <p:nvPr/>
          </p:nvSpPr>
          <p:spPr>
            <a:xfrm rot="3310531">
              <a:off x="4205309" y="4582567"/>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24"/>
            <p:cNvSpPr/>
            <p:nvPr/>
          </p:nvSpPr>
          <p:spPr>
            <a:xfrm rot="3310531">
              <a:off x="4838980" y="4562553"/>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6" name="Group 15"/>
          <p:cNvGrpSpPr/>
          <p:nvPr/>
        </p:nvGrpSpPr>
        <p:grpSpPr>
          <a:xfrm>
            <a:off x="8129802" y="5130523"/>
            <a:ext cx="938190" cy="46909"/>
            <a:chOff x="7069625" y="4846231"/>
            <a:chExt cx="938190" cy="46909"/>
          </a:xfrm>
        </p:grpSpPr>
        <p:sp>
          <p:nvSpPr>
            <p:cNvPr id="26" name="Straight Connector 27"/>
            <p:cNvSpPr/>
            <p:nvPr/>
          </p:nvSpPr>
          <p:spPr>
            <a:xfrm rot="19457599">
              <a:off x="7069625" y="4856348"/>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28"/>
            <p:cNvSpPr/>
            <p:nvPr/>
          </p:nvSpPr>
          <p:spPr>
            <a:xfrm rot="19457599">
              <a:off x="7515265" y="4846231"/>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4" name="Rectangle 23"/>
          <p:cNvSpPr/>
          <p:nvPr/>
        </p:nvSpPr>
        <p:spPr>
          <a:xfrm>
            <a:off x="8979733" y="4404055"/>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30"/>
          <p:cNvSpPr/>
          <p:nvPr/>
        </p:nvSpPr>
        <p:spPr>
          <a:xfrm>
            <a:off x="9022653" y="4591878"/>
            <a:ext cx="2844964" cy="576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Visual Studio </a:t>
            </a:r>
            <a:r>
              <a:rPr lang="hu-HU" sz="1600" kern="1200" dirty="0">
                <a:gradFill>
                  <a:gsLst>
                    <a:gs pos="2917">
                      <a:schemeClr val="bg1"/>
                    </a:gs>
                    <a:gs pos="30000">
                      <a:schemeClr val="bg1"/>
                    </a:gs>
                  </a:gsLst>
                  <a:lin ang="5400000" scaled="0"/>
                </a:gradFill>
              </a:rPr>
              <a:t>Team Services</a:t>
            </a:r>
            <a:r>
              <a:rPr lang="en-US" sz="1600" kern="1200" dirty="0">
                <a:gradFill>
                  <a:gsLst>
                    <a:gs pos="2917">
                      <a:schemeClr val="bg1"/>
                    </a:gs>
                    <a:gs pos="30000">
                      <a:schemeClr val="bg1"/>
                    </a:gs>
                  </a:gsLst>
                  <a:lin ang="5400000" scaled="0"/>
                </a:gradFill>
              </a:rPr>
              <a:t> </a:t>
            </a:r>
            <a:r>
              <a:rPr lang="hu-HU" sz="1600" kern="1200" dirty="0">
                <a:gradFill>
                  <a:gsLst>
                    <a:gs pos="2917">
                      <a:schemeClr val="bg1"/>
                    </a:gs>
                    <a:gs pos="30000">
                      <a:schemeClr val="bg1"/>
                    </a:gs>
                  </a:gsLst>
                  <a:lin ang="5400000" scaled="0"/>
                </a:gradFill>
              </a:rPr>
              <a:t>/ Jenkins / AppVeyor / Travis CI</a:t>
            </a:r>
            <a:endParaRPr lang="en-US" sz="1600" kern="1200" dirty="0">
              <a:gradFill>
                <a:gsLst>
                  <a:gs pos="2917">
                    <a:schemeClr val="bg1"/>
                  </a:gs>
                  <a:gs pos="30000">
                    <a:schemeClr val="bg1"/>
                  </a:gs>
                </a:gsLst>
                <a:lin ang="5400000" scaled="0"/>
              </a:gradFill>
            </a:endParaRPr>
          </a:p>
        </p:txBody>
      </p:sp>
      <p:grpSp>
        <p:nvGrpSpPr>
          <p:cNvPr id="18" name="Group 17"/>
          <p:cNvGrpSpPr/>
          <p:nvPr/>
        </p:nvGrpSpPr>
        <p:grpSpPr>
          <a:xfrm>
            <a:off x="8129802" y="5678085"/>
            <a:ext cx="938190" cy="46909"/>
            <a:chOff x="7069625" y="5393793"/>
            <a:chExt cx="938190" cy="46909"/>
          </a:xfrm>
        </p:grpSpPr>
        <p:sp>
          <p:nvSpPr>
            <p:cNvPr id="22" name="Straight Connector 31"/>
            <p:cNvSpPr/>
            <p:nvPr/>
          </p:nvSpPr>
          <p:spPr>
            <a:xfrm rot="2142401">
              <a:off x="7069625" y="540391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32"/>
            <p:cNvSpPr/>
            <p:nvPr/>
          </p:nvSpPr>
          <p:spPr>
            <a:xfrm rot="2142401">
              <a:off x="7515265" y="5393793"/>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0" name="Rectangle 19"/>
          <p:cNvSpPr/>
          <p:nvPr/>
        </p:nvSpPr>
        <p:spPr>
          <a:xfrm>
            <a:off x="8979733" y="5499180"/>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34"/>
          <p:cNvSpPr/>
          <p:nvPr/>
        </p:nvSpPr>
        <p:spPr>
          <a:xfrm>
            <a:off x="9022653" y="5668806"/>
            <a:ext cx="2844964" cy="6130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hu-HU" sz="1600" kern="1200" dirty="0">
                <a:gradFill>
                  <a:gsLst>
                    <a:gs pos="2917">
                      <a:schemeClr val="bg1"/>
                    </a:gs>
                    <a:gs pos="30000">
                      <a:schemeClr val="bg1"/>
                    </a:gs>
                  </a:gsLst>
                  <a:lin ang="5400000" scaled="0"/>
                </a:gradFill>
              </a:rPr>
              <a:t>Docker Hub</a:t>
            </a:r>
            <a:endParaRPr lang="en-US" sz="1600" kern="1200" dirty="0">
              <a:gradFill>
                <a:gsLst>
                  <a:gs pos="2917">
                    <a:schemeClr val="bg1"/>
                  </a:gs>
                  <a:gs pos="30000">
                    <a:schemeClr val="bg1"/>
                  </a:gs>
                </a:gsLst>
                <a:lin ang="5400000" scaled="0"/>
              </a:gradFill>
            </a:endParaRPr>
          </a:p>
        </p:txBody>
      </p:sp>
      <p:grpSp>
        <p:nvGrpSpPr>
          <p:cNvPr id="7" name="Group 6"/>
          <p:cNvGrpSpPr/>
          <p:nvPr/>
        </p:nvGrpSpPr>
        <p:grpSpPr>
          <a:xfrm>
            <a:off x="636105" y="3856493"/>
            <a:ext cx="3868026" cy="952281"/>
            <a:chOff x="2586855" y="3572201"/>
            <a:chExt cx="1904563" cy="952281"/>
          </a:xfrm>
          <a:solidFill>
            <a:srgbClr val="00B050"/>
          </a:solidFill>
        </p:grpSpPr>
        <p:sp>
          <p:nvSpPr>
            <p:cNvPr id="44" name="Rounded Rectangle 43"/>
            <p:cNvSpPr/>
            <p:nvPr/>
          </p:nvSpPr>
          <p:spPr>
            <a:xfrm>
              <a:off x="2586855" y="3572201"/>
              <a:ext cx="1904563" cy="952281"/>
            </a:xfrm>
            <a:prstGeom prst="roundRect">
              <a:avLst>
                <a:gd name="adj" fmla="val 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ounded Rectangle 10"/>
            <p:cNvSpPr/>
            <p:nvPr/>
          </p:nvSpPr>
          <p:spPr>
            <a:xfrm>
              <a:off x="2614746" y="3600092"/>
              <a:ext cx="1848781" cy="896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rPr>
                <a:t>People, Process, Business Value, etc.</a:t>
              </a:r>
            </a:p>
          </p:txBody>
        </p:sp>
      </p:grpSp>
      <p:grpSp>
        <p:nvGrpSpPr>
          <p:cNvPr id="9" name="Group 8"/>
          <p:cNvGrpSpPr/>
          <p:nvPr/>
        </p:nvGrpSpPr>
        <p:grpSpPr>
          <a:xfrm>
            <a:off x="5265955" y="2761369"/>
            <a:ext cx="2935224" cy="952281"/>
            <a:chOff x="5253244" y="2477077"/>
            <a:chExt cx="1904563" cy="952281"/>
          </a:xfrm>
          <a:solidFill>
            <a:srgbClr val="00B050"/>
          </a:solidFill>
        </p:grpSpPr>
        <p:sp>
          <p:nvSpPr>
            <p:cNvPr id="40" name="Rounded Rectangle 39"/>
            <p:cNvSpPr/>
            <p:nvPr/>
          </p:nvSpPr>
          <p:spPr>
            <a:xfrm>
              <a:off x="5253244" y="2477077"/>
              <a:ext cx="1904563" cy="952281"/>
            </a:xfrm>
            <a:prstGeom prst="roundRect">
              <a:avLst>
                <a:gd name="adj" fmla="val 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14"/>
            <p:cNvSpPr/>
            <p:nvPr/>
          </p:nvSpPr>
          <p:spPr>
            <a:xfrm>
              <a:off x="5281135" y="2504968"/>
              <a:ext cx="1848781" cy="896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Infrastructure as Code</a:t>
              </a:r>
            </a:p>
          </p:txBody>
        </p:sp>
      </p:grpSp>
      <p:grpSp>
        <p:nvGrpSpPr>
          <p:cNvPr id="15" name="Group 14"/>
          <p:cNvGrpSpPr/>
          <p:nvPr/>
        </p:nvGrpSpPr>
        <p:grpSpPr>
          <a:xfrm>
            <a:off x="5265955" y="4951617"/>
            <a:ext cx="2935224" cy="952281"/>
            <a:chOff x="5253244" y="4667325"/>
            <a:chExt cx="1904563" cy="952281"/>
          </a:xfrm>
        </p:grpSpPr>
        <p:sp>
          <p:nvSpPr>
            <p:cNvPr id="28" name="Rounded Rectangle 27"/>
            <p:cNvSpPr/>
            <p:nvPr/>
          </p:nvSpPr>
          <p:spPr>
            <a:xfrm>
              <a:off x="5253244" y="4667325"/>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26"/>
            <p:cNvSpPr/>
            <p:nvPr/>
          </p:nvSpPr>
          <p:spPr>
            <a:xfrm>
              <a:off x="5281135" y="4695216"/>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Continuous Integration</a:t>
              </a:r>
            </a:p>
          </p:txBody>
        </p:sp>
      </p:grpSp>
    </p:spTree>
    <p:extLst>
      <p:ext uri="{BB962C8B-B14F-4D97-AF65-F5344CB8AC3E}">
        <p14:creationId xmlns:p14="http://schemas.microsoft.com/office/powerpoint/2010/main" val="39292257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7" y="2201862"/>
            <a:ext cx="9049348" cy="2435131"/>
          </a:xfrm>
        </p:spPr>
        <p:txBody>
          <a:bodyPr/>
          <a:lstStyle/>
          <a:p>
            <a:r>
              <a:rPr lang="en-US" sz="7200" dirty="0" err="1"/>
              <a:t>Imperat</a:t>
            </a:r>
            <a:r>
              <a:rPr lang="hu-HU" sz="7200" dirty="0"/>
              <a:t>ívtól </a:t>
            </a:r>
            <a:br>
              <a:rPr lang="hu-HU" sz="7200" dirty="0"/>
            </a:br>
            <a:r>
              <a:rPr lang="hu-HU" sz="7200" dirty="0"/>
              <a:t>a </a:t>
            </a:r>
            <a:r>
              <a:rPr lang="en-US" sz="7200" dirty="0"/>
              <a:t>de</a:t>
            </a:r>
            <a:r>
              <a:rPr lang="hu-HU" sz="7200" dirty="0"/>
              <a:t>klaratívig?</a:t>
            </a:r>
            <a:endParaRPr lang="en-US" sz="7200" dirty="0"/>
          </a:p>
        </p:txBody>
      </p:sp>
      <p:sp>
        <p:nvSpPr>
          <p:cNvPr id="4" name="TextBox 3"/>
          <p:cNvSpPr txBox="1"/>
          <p:nvPr/>
        </p:nvSpPr>
        <p:spPr>
          <a:xfrm>
            <a:off x="6142037" y="1364811"/>
            <a:ext cx="7848600" cy="114185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142037" y="3521205"/>
            <a:ext cx="12161837" cy="256685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a:latin typeface="Consolas" panose="020B0609020204030204" pitchFamily="49" charset="0"/>
                <a:cs typeface="Consolas" panose="020B0609020204030204" pitchFamily="49" charset="0"/>
              </a:rPr>
              <a:t>{</a:t>
            </a:r>
          </a:p>
          <a:p>
            <a:pPr marL="0" indent="0">
              <a:buFont typeface="Arial" pitchFamily="34" charset="0"/>
              <a:buNone/>
            </a:pPr>
            <a:r>
              <a:rPr lang="en-US" sz="1600" dirty="0">
                <a:latin typeface="Consolas" panose="020B0609020204030204" pitchFamily="49" charset="0"/>
                <a:cs typeface="Consolas" panose="020B0609020204030204" pitchFamily="49" charset="0"/>
              </a:rPr>
              <a:t> "$schema": "https://../</a:t>
            </a:r>
            <a:r>
              <a:rPr lang="en-US" sz="1600" dirty="0" err="1">
                <a:latin typeface="Consolas" panose="020B0609020204030204" pitchFamily="49" charset="0"/>
                <a:cs typeface="Consolas" panose="020B0609020204030204" pitchFamily="49" charset="0"/>
              </a:rPr>
              <a:t>deploymentTemplate.json</a:t>
            </a:r>
            <a:r>
              <a:rPr lang="en-US" sz="1600" dirty="0">
                <a:latin typeface="Consolas" panose="020B0609020204030204" pitchFamily="49" charset="0"/>
                <a:cs typeface="Consolas" panose="020B0609020204030204" pitchFamily="49" charset="0"/>
              </a:rPr>
              <a:t>#",</a:t>
            </a:r>
          </a:p>
          <a:p>
            <a:pPr marL="0" indent="0">
              <a:buFont typeface="Arial" pitchFamily="34" charse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contentVersion</a:t>
            </a:r>
            <a:r>
              <a:rPr lang="en-US" sz="1600" dirty="0">
                <a:latin typeface="Consolas" panose="020B0609020204030204" pitchFamily="49" charset="0"/>
                <a:cs typeface="Consolas" panose="020B0609020204030204" pitchFamily="49" charset="0"/>
              </a:rPr>
              <a:t>": "1.0.0.0",</a:t>
            </a:r>
          </a:p>
          <a:p>
            <a:pPr marL="0" indent="0">
              <a:buFont typeface="Arial" pitchFamily="34" charset="0"/>
              <a:buNone/>
            </a:pPr>
            <a:r>
              <a:rPr lang="en-US" sz="1600" dirty="0">
                <a:latin typeface="Consolas" panose="020B0609020204030204" pitchFamily="49" charset="0"/>
                <a:cs typeface="Consolas" panose="020B0609020204030204" pitchFamily="49" charset="0"/>
              </a:rPr>
              <a:t> "parameters": {},</a:t>
            </a:r>
          </a:p>
          <a:p>
            <a:pPr marL="0" indent="0">
              <a:buFont typeface="Arial" pitchFamily="34" charset="0"/>
              <a:buNone/>
            </a:pPr>
            <a:r>
              <a:rPr lang="en-US" sz="1600" dirty="0">
                <a:latin typeface="Consolas" panose="020B0609020204030204" pitchFamily="49" charset="0"/>
                <a:cs typeface="Consolas" panose="020B0609020204030204" pitchFamily="49" charset="0"/>
              </a:rPr>
              <a:t> "variables": {},</a:t>
            </a:r>
          </a:p>
          <a:p>
            <a:pPr marL="0" indent="0">
              <a:buFont typeface="Arial" pitchFamily="34" charset="0"/>
              <a:buNone/>
            </a:pPr>
            <a:r>
              <a:rPr lang="en-US" sz="1600" dirty="0">
                <a:latin typeface="Consolas" panose="020B0609020204030204" pitchFamily="49" charset="0"/>
                <a:cs typeface="Consolas" panose="020B0609020204030204" pitchFamily="49" charset="0"/>
              </a:rPr>
              <a:t> "resources": [],</a:t>
            </a:r>
          </a:p>
          <a:p>
            <a:pPr marL="0" indent="0">
              <a:buFont typeface="Arial" pitchFamily="34" charset="0"/>
              <a:buNone/>
            </a:pPr>
            <a:r>
              <a:rPr lang="en-US" sz="1600" dirty="0">
                <a:latin typeface="Consolas" panose="020B0609020204030204" pitchFamily="49" charset="0"/>
                <a:cs typeface="Consolas" panose="020B0609020204030204" pitchFamily="49" charset="0"/>
              </a:rPr>
              <a:t> "outputs": {}</a:t>
            </a:r>
          </a:p>
          <a:p>
            <a:pPr marL="0" indent="0">
              <a:buFont typeface="Arial" pitchFamily="34" charse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098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descr="EH 2015 PPT template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2" y="-1"/>
            <a:ext cx="12430394"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65141" y="1245631"/>
            <a:ext cx="4701875" cy="46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ChangeArrowheads="1"/>
          </p:cNvSpPr>
          <p:nvPr/>
        </p:nvSpPr>
        <p:spPr bwMode="auto">
          <a:xfrm>
            <a:off x="3221817" y="420967"/>
            <a:ext cx="6022803" cy="76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hu-HU" altLang="hu-HU" sz="4352" u="sng">
                <a:solidFill>
                  <a:srgbClr val="0563C1"/>
                </a:solidFill>
                <a:latin typeface="Segoe UI Black" panose="020B0A02040204020203" pitchFamily="34" charset="0"/>
                <a:hlinkClick r:id="rId5"/>
              </a:rPr>
              <a:t>http://spoke.at/FHLJ</a:t>
            </a:r>
            <a:endParaRPr lang="hu-HU" altLang="hu-HU" sz="4352">
              <a:latin typeface="Segoe UI Black" panose="020B0A02040204020203" pitchFamily="34" charset="0"/>
            </a:endParaRPr>
          </a:p>
        </p:txBody>
      </p:sp>
    </p:spTree>
    <p:extLst>
      <p:ext uri="{BB962C8B-B14F-4D97-AF65-F5344CB8AC3E}">
        <p14:creationId xmlns:p14="http://schemas.microsoft.com/office/powerpoint/2010/main" val="2584421502"/>
      </p:ext>
    </p:extLst>
  </p:cSld>
  <p:clrMapOvr>
    <a:masterClrMapping/>
  </p:clrMapOvr>
</p:sld>
</file>

<file path=ppt/theme/theme1.xml><?xml version="1.0" encoding="utf-8"?>
<a:theme xmlns:a="http://schemas.openxmlformats.org/drawingml/2006/main" name="Master">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Microsoft_Ignite_2015_Breakout_Template</Template>
  <TotalTime>0</TotalTime>
  <Words>372</Words>
  <Application>Microsoft Office PowerPoint</Application>
  <PresentationFormat>Custom</PresentationFormat>
  <Paragraphs>52</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ＭＳ Ｐゴシック</vt:lpstr>
      <vt:lpstr>Arial</vt:lpstr>
      <vt:lpstr>Calibri</vt:lpstr>
      <vt:lpstr>Consolas</vt:lpstr>
      <vt:lpstr>Segoe UI</vt:lpstr>
      <vt:lpstr>Segoe UI Black</vt:lpstr>
      <vt:lpstr>Segoe UI Light</vt:lpstr>
      <vt:lpstr>Wingdings</vt:lpstr>
      <vt:lpstr>Master</vt:lpstr>
      <vt:lpstr>Tradícionális fejlesztés és üzemeltetés</vt:lpstr>
      <vt:lpstr>A DevOps szíve-lelke: folyamatos fejlődés!</vt:lpstr>
      <vt:lpstr>DevOps</vt:lpstr>
      <vt:lpstr>Imperatívtól  a deklaratívig?</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2015-06-17T12:12:09Z</dcterms:created>
  <dcterms:modified xsi:type="dcterms:W3CDTF">2016-10-11T06:45:03Z</dcterms:modified>
</cp:coreProperties>
</file>