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2" r:id="rId5"/>
  </p:sldMasterIdLst>
  <p:notesMasterIdLst>
    <p:notesMasterId r:id="rId12"/>
  </p:notesMasterIdLst>
  <p:sldIdLst>
    <p:sldId id="289" r:id="rId6"/>
    <p:sldId id="290" r:id="rId7"/>
    <p:sldId id="291" r:id="rId8"/>
    <p:sldId id="294"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0" autoAdjust="0"/>
    <p:restoredTop sz="94660"/>
  </p:normalViewPr>
  <p:slideViewPr>
    <p:cSldViewPr snapToGrid="0">
      <p:cViewPr varScale="1">
        <p:scale>
          <a:sx n="120" d="100"/>
          <a:sy n="120" d="100"/>
        </p:scale>
        <p:origin x="464" y="76"/>
      </p:cViewPr>
      <p:guideLst/>
    </p:cSldViewPr>
  </p:slideViewPr>
  <p:notesTextViewPr>
    <p:cViewPr>
      <p:scale>
        <a:sx n="1" d="1"/>
        <a:sy n="1" d="1"/>
      </p:scale>
      <p:origin x="0" y="0"/>
    </p:cViewPr>
  </p:notesTextViewPr>
  <p:notesViewPr>
    <p:cSldViewPr snapToGrid="0">
      <p:cViewPr varScale="1">
        <p:scale>
          <a:sx n="85" d="100"/>
          <a:sy n="85" d="100"/>
        </p:scale>
        <p:origin x="3880"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AF915-D872-467E-B06B-AA030D28EC54}" type="datetimeFigureOut">
              <a:rPr lang="hu-HU" smtClean="0"/>
              <a:t>2016. 10. 11.</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6648-83FB-4750-98C9-599F63A059EB}" type="slidenum">
              <a:rPr lang="hu-HU" smtClean="0"/>
              <a:t>‹#›</a:t>
            </a:fld>
            <a:endParaRPr lang="hu-HU"/>
          </a:p>
        </p:txBody>
      </p:sp>
    </p:spTree>
    <p:extLst>
      <p:ext uri="{BB962C8B-B14F-4D97-AF65-F5344CB8AC3E}">
        <p14:creationId xmlns:p14="http://schemas.microsoft.com/office/powerpoint/2010/main" val="170165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b="1" dirty="0"/>
              <a:t>Windows Server Containers</a:t>
            </a:r>
            <a:r>
              <a:rPr lang="en-US" dirty="0"/>
              <a:t> – provide application isolation through process and namespace isolation technology. A Windows Server container shares a kernel with the container host and all containers running on the host.</a:t>
            </a:r>
          </a:p>
          <a:p>
            <a:r>
              <a:rPr lang="en-US" b="1" dirty="0"/>
              <a:t>Hyper-V Containers</a:t>
            </a:r>
            <a:r>
              <a:rPr lang="en-US" dirty="0"/>
              <a:t> – expand on the isolation provided by Windows Server Containers by running each container in a highly optimized virtual machine. In this configuration the kernel of the container host is not shared with the Hyper-V Containers.</a:t>
            </a:r>
          </a:p>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10/11/2016 8:43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6504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Docker</a:t>
            </a:r>
            <a:r>
              <a:rPr lang="hu-HU" dirty="0"/>
              <a:t>-</a:t>
            </a:r>
            <a:r>
              <a:rPr lang="hu-HU" dirty="0" err="1"/>
              <a:t>On</a:t>
            </a:r>
            <a:r>
              <a:rPr lang="hu-HU" dirty="0"/>
              <a:t>-Windows</a:t>
            </a:r>
          </a:p>
          <a:p>
            <a:r>
              <a:rPr lang="hu-HU" dirty="0"/>
              <a:t>https://docs.docker.com/engine/installation/windows/</a:t>
            </a:r>
          </a:p>
          <a:p>
            <a:r>
              <a:rPr lang="hu-HU" dirty="0"/>
              <a:t>Egy klasszikus </a:t>
            </a:r>
            <a:r>
              <a:rPr lang="hu-HU" dirty="0" err="1"/>
              <a:t>virtualizáció</a:t>
            </a:r>
            <a:r>
              <a:rPr lang="hu-HU" dirty="0"/>
              <a:t> kell, pl. </a:t>
            </a:r>
            <a:r>
              <a:rPr lang="hu-HU" dirty="0" err="1"/>
              <a:t>VirtualBox</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10/11/2016 8:42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10663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Oszlopok: konténer</a:t>
            </a:r>
            <a:r>
              <a:rPr lang="hu-HU" baseline="0" dirty="0"/>
              <a:t> rétegek – konténer technológiai lehetőségek – management opciók</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10/11/2016 8:42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64357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https://www.pluralsight.com/blog/it-ops/microsoft-nano-server-announced</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10/11/2016 8:42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07630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u-HU">
              <a:ea typeface="ＭＳ Ｐゴシック" panose="020B0600070205080204" pitchFamily="34" charset="-128"/>
            </a:endParaRPr>
          </a:p>
        </p:txBody>
      </p:sp>
      <p:sp>
        <p:nvSpPr>
          <p:cNvPr id="14340"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4136665-7F62-440F-91E6-EA84D32F76FA}" type="slidenum">
              <a:rPr lang="hu-HU" altLang="hu-HU"/>
              <a:pPr>
                <a:spcBef>
                  <a:spcPct val="0"/>
                </a:spcBef>
              </a:pPr>
              <a:t>6</a:t>
            </a:fld>
            <a:endParaRPr lang="hu-HU" altLang="hu-HU"/>
          </a:p>
        </p:txBody>
      </p:sp>
    </p:spTree>
    <p:extLst>
      <p:ext uri="{BB962C8B-B14F-4D97-AF65-F5344CB8AC3E}">
        <p14:creationId xmlns:p14="http://schemas.microsoft.com/office/powerpoint/2010/main" val="3908885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ál">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4" name="Tartalom helye 3"/>
          <p:cNvSpPr>
            <a:spLocks noGrp="1"/>
          </p:cNvSpPr>
          <p:nvPr>
            <p:ph sz="quarter" idx="10"/>
          </p:nvPr>
        </p:nvSpPr>
        <p:spPr>
          <a:xfrm>
            <a:off x="269241" y="1416424"/>
            <a:ext cx="11655840" cy="5271714"/>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24762457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ék cím">
    <p:spTree>
      <p:nvGrpSpPr>
        <p:cNvPr id="1" name=""/>
        <p:cNvGrpSpPr/>
        <p:nvPr/>
      </p:nvGrpSpPr>
      <p:grpSpPr>
        <a:xfrm>
          <a:off x="0" y="0"/>
          <a:ext cx="0" cy="0"/>
          <a:chOff x="0" y="0"/>
          <a:chExt cx="0" cy="0"/>
        </a:xfrm>
      </p:grpSpPr>
      <p:sp>
        <p:nvSpPr>
          <p:cNvPr id="3" name="Rectangle 16"/>
          <p:cNvSpPr/>
          <p:nvPr userDrawn="1"/>
        </p:nvSpPr>
        <p:spPr>
          <a:xfrm>
            <a:off x="3170" y="487"/>
            <a:ext cx="12191999" cy="889199"/>
          </a:xfrm>
          <a:prstGeom prst="rect">
            <a:avLst/>
          </a:prstGeom>
          <a:solidFill>
            <a:srgbClr val="0078E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1" tIns="137141" rIns="137141" bIns="137141" rtlCol="0" anchor="b"/>
          <a:lstStyle/>
          <a:p>
            <a:pPr defTabSz="685646">
              <a:spcBef>
                <a:spcPts val="224"/>
              </a:spcBef>
              <a:defRPr/>
            </a:pPr>
            <a:endParaRPr lang="en-US" sz="600" kern="0" dirty="0">
              <a:solidFill>
                <a:sysClr val="windowText" lastClr="00000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 name="Cím 1"/>
          <p:cNvSpPr>
            <a:spLocks noGrp="1"/>
          </p:cNvSpPr>
          <p:nvPr>
            <p:ph type="title"/>
          </p:nvPr>
        </p:nvSpPr>
        <p:spPr>
          <a:xfrm>
            <a:off x="633044" y="128739"/>
            <a:ext cx="10758257" cy="683947"/>
          </a:xfrm>
        </p:spPr>
        <p:txBody>
          <a:bodyPr/>
          <a:lstStyle>
            <a:lvl1pPr>
              <a:defRPr>
                <a:solidFill>
                  <a:schemeClr val="bg1"/>
                </a:solidFill>
              </a:defRPr>
            </a:lvl1pPr>
          </a:lstStyle>
          <a:p>
            <a:r>
              <a:rPr lang="hu-HU" dirty="0"/>
              <a:t>Mintacím szerkesztése</a:t>
            </a:r>
          </a:p>
        </p:txBody>
      </p:sp>
      <p:grpSp>
        <p:nvGrpSpPr>
          <p:cNvPr id="10" name="Group 230"/>
          <p:cNvGrpSpPr/>
          <p:nvPr userDrawn="1"/>
        </p:nvGrpSpPr>
        <p:grpSpPr bwMode="auto">
          <a:xfrm>
            <a:off x="11277731" y="178167"/>
            <a:ext cx="882298" cy="550952"/>
            <a:chOff x="10085391" y="7151688"/>
            <a:chExt cx="4700584" cy="2663825"/>
          </a:xfrm>
        </p:grpSpPr>
        <p:sp>
          <p:nvSpPr>
            <p:cNvPr id="14" name="Freeform 8"/>
            <p:cNvSpPr>
              <a:spLocks/>
            </p:cNvSpPr>
            <p:nvPr userDrawn="1"/>
          </p:nvSpPr>
          <p:spPr bwMode="auto">
            <a:xfrm>
              <a:off x="10085391" y="7580311"/>
              <a:ext cx="2109786" cy="2235202"/>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5"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5"/>
            <p:cNvSpPr>
              <a:spLocks noEditPoints="1"/>
            </p:cNvSpPr>
            <p:nvPr userDrawn="1"/>
          </p:nvSpPr>
          <p:spPr bwMode="auto">
            <a:xfrm>
              <a:off x="11945037" y="8018899"/>
              <a:ext cx="776288" cy="774699"/>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6"/>
            <p:cNvSpPr>
              <a:spLocks noEditPoints="1"/>
            </p:cNvSpPr>
            <p:nvPr userDrawn="1"/>
          </p:nvSpPr>
          <p:spPr bwMode="auto">
            <a:xfrm>
              <a:off x="11220428" y="8556826"/>
              <a:ext cx="1060449" cy="1062040"/>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3" name="Freeform 7"/>
            <p:cNvSpPr>
              <a:spLocks noEditPoints="1"/>
            </p:cNvSpPr>
            <p:nvPr userDrawn="1"/>
          </p:nvSpPr>
          <p:spPr bwMode="auto">
            <a:xfrm>
              <a:off x="12468065" y="8253012"/>
              <a:ext cx="1547813" cy="1550989"/>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Tree>
    <p:extLst>
      <p:ext uri="{BB962C8B-B14F-4D97-AF65-F5344CB8AC3E}">
        <p14:creationId xmlns:p14="http://schemas.microsoft.com/office/powerpoint/2010/main" val="3408904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iemelt állítás">
    <p:spTree>
      <p:nvGrpSpPr>
        <p:cNvPr id="1" name=""/>
        <p:cNvGrpSpPr/>
        <p:nvPr/>
      </p:nvGrpSpPr>
      <p:grpSpPr>
        <a:xfrm>
          <a:off x="0" y="0"/>
          <a:ext cx="0" cy="0"/>
          <a:chOff x="0" y="0"/>
          <a:chExt cx="0" cy="0"/>
        </a:xfrm>
      </p:grpSpPr>
      <p:sp>
        <p:nvSpPr>
          <p:cNvPr id="5" name="White Background"/>
          <p:cNvSpPr/>
          <p:nvPr userDrawn="1"/>
        </p:nvSpPr>
        <p:spPr bwMode="auto">
          <a:xfrm>
            <a:off x="1"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solidFill>
                  <a:schemeClr val="bg1"/>
                </a:solidFill>
              </a:defRPr>
            </a:lvl1pPr>
          </a:lstStyle>
          <a:p>
            <a:pPr algn="ctr"/>
            <a:r>
              <a:rPr lang="en-US" sz="7998" dirty="0"/>
              <a:t>Statement</a:t>
            </a:r>
          </a:p>
        </p:txBody>
      </p:sp>
    </p:spTree>
    <p:extLst>
      <p:ext uri="{BB962C8B-B14F-4D97-AF65-F5344CB8AC3E}">
        <p14:creationId xmlns:p14="http://schemas.microsoft.com/office/powerpoint/2010/main" val="16043570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déze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733383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9" name="Tartalom helye 7"/>
          <p:cNvSpPr>
            <a:spLocks noGrp="1"/>
          </p:cNvSpPr>
          <p:nvPr>
            <p:ph sz="quarter" idx="11"/>
          </p:nvPr>
        </p:nvSpPr>
        <p:spPr>
          <a:xfrm>
            <a:off x="3231035"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0" name="Tartalom helye 7"/>
          <p:cNvSpPr>
            <a:spLocks noGrp="1"/>
          </p:cNvSpPr>
          <p:nvPr>
            <p:ph sz="quarter" idx="12"/>
          </p:nvPr>
        </p:nvSpPr>
        <p:spPr>
          <a:xfrm>
            <a:off x="619601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1" name="Tartalom helye 7"/>
          <p:cNvSpPr>
            <a:spLocks noGrp="1"/>
          </p:cNvSpPr>
          <p:nvPr>
            <p:ph sz="quarter" idx="13"/>
          </p:nvPr>
        </p:nvSpPr>
        <p:spPr>
          <a:xfrm>
            <a:off x="9160985" y="2987427"/>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3" name="Szöveg helye 12"/>
          <p:cNvSpPr>
            <a:spLocks noGrp="1"/>
          </p:cNvSpPr>
          <p:nvPr>
            <p:ph type="body" sz="quarter" idx="14" hasCustomPrompt="1"/>
          </p:nvPr>
        </p:nvSpPr>
        <p:spPr>
          <a:xfrm>
            <a:off x="266700" y="1557338"/>
            <a:ext cx="11658600" cy="727700"/>
          </a:xfrm>
        </p:spPr>
        <p:txBody>
          <a:bodyPr/>
          <a:lstStyle>
            <a:lvl1pPr marL="0" indent="0">
              <a:buNone/>
              <a:defRPr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Tree>
    <p:extLst>
      <p:ext uri="{BB962C8B-B14F-4D97-AF65-F5344CB8AC3E}">
        <p14:creationId xmlns:p14="http://schemas.microsoft.com/office/powerpoint/2010/main" val="32057480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483767"/>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13" name="Szöveg helye 12"/>
          <p:cNvSpPr>
            <a:spLocks noGrp="1"/>
          </p:cNvSpPr>
          <p:nvPr>
            <p:ph type="body" sz="quarter" idx="14" hasCustomPrompt="1"/>
          </p:nvPr>
        </p:nvSpPr>
        <p:spPr>
          <a:xfrm>
            <a:off x="266700" y="1426709"/>
            <a:ext cx="11658600" cy="627864"/>
          </a:xfrm>
        </p:spPr>
        <p:txBody>
          <a:bodyPr/>
          <a:lstStyle>
            <a:lvl1pPr marL="0" indent="0">
              <a:buNone/>
              <a:defRPr sz="3200"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
        <p:nvSpPr>
          <p:cNvPr id="14" name="Tartalom helye 7"/>
          <p:cNvSpPr>
            <a:spLocks noGrp="1"/>
          </p:cNvSpPr>
          <p:nvPr>
            <p:ph sz="quarter" idx="15"/>
          </p:nvPr>
        </p:nvSpPr>
        <p:spPr>
          <a:xfrm>
            <a:off x="4223652" y="248376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5" name="Tartalom helye 7"/>
          <p:cNvSpPr>
            <a:spLocks noGrp="1"/>
          </p:cNvSpPr>
          <p:nvPr>
            <p:ph sz="quarter" idx="16"/>
          </p:nvPr>
        </p:nvSpPr>
        <p:spPr>
          <a:xfrm>
            <a:off x="8181244" y="248302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Tree>
    <p:extLst>
      <p:ext uri="{BB962C8B-B14F-4D97-AF65-F5344CB8AC3E}">
        <p14:creationId xmlns:p14="http://schemas.microsoft.com/office/powerpoint/2010/main" val="19203627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kiemelt elem (színes)">
    <p:spTree>
      <p:nvGrpSpPr>
        <p:cNvPr id="1" name=""/>
        <p:cNvGrpSpPr/>
        <p:nvPr/>
      </p:nvGrpSpPr>
      <p:grpSpPr>
        <a:xfrm>
          <a:off x="0" y="0"/>
          <a:ext cx="0" cy="0"/>
          <a:chOff x="0" y="0"/>
          <a:chExt cx="0" cy="0"/>
        </a:xfrm>
      </p:grpSpPr>
      <p:sp>
        <p:nvSpPr>
          <p:cNvPr id="9" name="Rectangle 57"/>
          <p:cNvSpPr/>
          <p:nvPr userDrawn="1"/>
        </p:nvSpPr>
        <p:spPr bwMode="auto">
          <a:xfrm>
            <a:off x="4339048" y="1439668"/>
            <a:ext cx="3760786" cy="49718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lvl="0" defTabSz="914102" fontAlgn="base">
              <a:spcBef>
                <a:spcPct val="0"/>
              </a:spcBef>
              <a:spcAft>
                <a:spcPts val="600"/>
              </a:spcAft>
            </a:pPr>
            <a:endParaRPr lang="en-US" sz="2000" dirty="0">
              <a:solidFill>
                <a:schemeClr val="bg1">
                  <a:lumMod val="95000"/>
                </a:schemeClr>
              </a:solidFill>
            </a:endParaRPr>
          </a:p>
        </p:txBody>
      </p:sp>
      <p:sp>
        <p:nvSpPr>
          <p:cNvPr id="7" name="Rectangle 5"/>
          <p:cNvSpPr/>
          <p:nvPr userDrawn="1"/>
        </p:nvSpPr>
        <p:spPr bwMode="auto">
          <a:xfrm>
            <a:off x="459607" y="1439668"/>
            <a:ext cx="3760786" cy="497189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4" name="Tartalom helye 3"/>
          <p:cNvSpPr>
            <a:spLocks noGrp="1"/>
          </p:cNvSpPr>
          <p:nvPr>
            <p:ph sz="quarter" idx="10" hasCustomPrompt="1"/>
          </p:nvPr>
        </p:nvSpPr>
        <p:spPr>
          <a:xfrm>
            <a:off x="680671" y="3585451"/>
            <a:ext cx="3378864" cy="2034403"/>
          </a:xfrm>
        </p:spPr>
        <p:txBody>
          <a:bodyPr/>
          <a:lstStyle>
            <a:lvl1pPr marL="0" indent="0">
              <a:buNone/>
              <a:defRPr sz="4000">
                <a:solidFill>
                  <a:schemeClr val="bg1"/>
                </a:solidFill>
              </a:defRPr>
            </a:lvl1pPr>
          </a:lstStyle>
          <a:p>
            <a:pPr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DX Azure Team</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Envisioning</a:t>
            </a:r>
            <a:r>
              <a:rPr lang="en-US" sz="2000" dirty="0">
                <a:solidFill>
                  <a:schemeClr val="bg1">
                    <a:lumMod val="95000"/>
                  </a:schemeClr>
                </a:solidFill>
                <a:latin typeface="+mj-lt"/>
                <a:ea typeface="Segoe UI" pitchFamily="34" charset="0"/>
                <a:cs typeface="Segoe UI" pitchFamily="34" charset="0"/>
              </a:rPr>
              <a:t> </a:t>
            </a:r>
            <a:r>
              <a:rPr lang="en-US" sz="2000" dirty="0">
                <a:solidFill>
                  <a:schemeClr val="bg1">
                    <a:lumMod val="95000"/>
                  </a:schemeClr>
                </a:solidFill>
              </a:rPr>
              <a:t>Sessions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Architecture &amp; Design</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POCs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Partner Investments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Go to Market Support</a:t>
            </a:r>
          </a:p>
        </p:txBody>
      </p:sp>
      <p:sp>
        <p:nvSpPr>
          <p:cNvPr id="2" name="Cím 1"/>
          <p:cNvSpPr>
            <a:spLocks noGrp="1"/>
          </p:cNvSpPr>
          <p:nvPr>
            <p:ph type="title"/>
          </p:nvPr>
        </p:nvSpPr>
        <p:spPr/>
        <p:txBody>
          <a:bodyPr/>
          <a:lstStyle/>
          <a:p>
            <a:r>
              <a:rPr lang="hu-HU" dirty="0"/>
              <a:t>Mintacím szerkesztése</a:t>
            </a:r>
          </a:p>
        </p:txBody>
      </p:sp>
      <p:sp>
        <p:nvSpPr>
          <p:cNvPr id="10" name="Rectangle 58"/>
          <p:cNvSpPr/>
          <p:nvPr userDrawn="1"/>
        </p:nvSpPr>
        <p:spPr bwMode="auto">
          <a:xfrm>
            <a:off x="8218489" y="1439668"/>
            <a:ext cx="3760786" cy="49718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12" name="Tartalom helye 3"/>
          <p:cNvSpPr>
            <a:spLocks noGrp="1"/>
          </p:cNvSpPr>
          <p:nvPr>
            <p:ph sz="quarter" idx="11" hasCustomPrompt="1"/>
          </p:nvPr>
        </p:nvSpPr>
        <p:spPr>
          <a:xfrm>
            <a:off x="4530009"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
        <p:nvSpPr>
          <p:cNvPr id="16" name="Tartalom helye 3"/>
          <p:cNvSpPr>
            <a:spLocks noGrp="1"/>
          </p:cNvSpPr>
          <p:nvPr>
            <p:ph sz="quarter" idx="12" hasCustomPrompt="1"/>
          </p:nvPr>
        </p:nvSpPr>
        <p:spPr>
          <a:xfrm>
            <a:off x="8409450"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Tree>
    <p:extLst>
      <p:ext uri="{BB962C8B-B14F-4D97-AF65-F5344CB8AC3E}">
        <p14:creationId xmlns:p14="http://schemas.microsoft.com/office/powerpoint/2010/main" val="1827962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péz kép + szöve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a:defRPr lang="en-US" sz="3528"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5"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149707247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péz képek (folyamat)">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8"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8"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609041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2" name="Téglalap 1"/>
          <p:cNvSpPr/>
          <p:nvPr userDrawn="1"/>
        </p:nvSpPr>
        <p:spPr bwMode="auto">
          <a:xfrm>
            <a:off x="10610335" y="222422"/>
            <a:ext cx="1276865" cy="75788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52086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jezetcím (főcímmel)">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727700"/>
          </a:xfrm>
          <a:prstGeom prst="rect">
            <a:avLst/>
          </a:prstGeom>
        </p:spPr>
        <p:txBody>
          <a:bodyPr/>
          <a:lstStyle>
            <a:lvl1pPr marL="0" indent="0">
              <a:buNone/>
              <a:defRPr>
                <a:solidFill>
                  <a:schemeClr val="bg1"/>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alcím</a:t>
            </a:r>
            <a:endParaRPr lang="en-US" dirty="0"/>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Subhead"/>
          <p:cNvSpPr>
            <a:spLocks noGrp="1"/>
          </p:cNvSpPr>
          <p:nvPr>
            <p:ph type="body" sz="quarter" idx="13" hasCustomPrompt="1"/>
          </p:nvPr>
        </p:nvSpPr>
        <p:spPr>
          <a:xfrm>
            <a:off x="274711" y="930350"/>
            <a:ext cx="9841353" cy="849463"/>
          </a:xfrm>
          <a:prstGeom prst="rect">
            <a:avLst/>
          </a:prstGeom>
        </p:spPr>
        <p:txBody>
          <a:bodyPr/>
          <a:lstStyle>
            <a:lvl1pPr marL="0" indent="0">
              <a:buNone/>
              <a:defRPr sz="4800">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Főcím</a:t>
            </a:r>
            <a:endParaRPr lang="en-US" dirty="0"/>
          </a:p>
        </p:txBody>
      </p:sp>
    </p:spTree>
    <p:extLst>
      <p:ext uri="{BB962C8B-B14F-4D97-AF65-F5344CB8AC3E}">
        <p14:creationId xmlns:p14="http://schemas.microsoft.com/office/powerpoint/2010/main" val="9326269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62528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jezetcím (szürk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858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jezetcím (világoské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559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jezetcím (ké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5180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jezetcím (sötétké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99109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Cím és tartalom">
    <p:spTree>
      <p:nvGrpSpPr>
        <p:cNvPr id="1" name=""/>
        <p:cNvGrpSpPr/>
        <p:nvPr/>
      </p:nvGrpSpPr>
      <p:grpSpPr>
        <a:xfrm>
          <a:off x="0" y="0"/>
          <a:ext cx="0" cy="0"/>
          <a:chOff x="0" y="0"/>
          <a:chExt cx="0" cy="0"/>
        </a:xfrm>
      </p:grpSpPr>
      <p:pic>
        <p:nvPicPr>
          <p:cNvPr id="4" name="Kép 6" descr="Kép1_vona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6167" y="1286934"/>
            <a:ext cx="3818467" cy="15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p:txBody>
          <a:bodyPr/>
          <a:lstStyle>
            <a:lvl1pPr algn="l">
              <a:defRPr>
                <a:solidFill>
                  <a:schemeClr val="tx1">
                    <a:lumMod val="95000"/>
                  </a:schemeClr>
                </a:solidFill>
              </a:defRPr>
            </a:lvl1pPr>
          </a:lstStyle>
          <a:p>
            <a:r>
              <a:rPr lang="hu-HU" dirty="0"/>
              <a:t>Mintacím szerkesztése</a:t>
            </a:r>
          </a:p>
        </p:txBody>
      </p:sp>
      <p:sp>
        <p:nvSpPr>
          <p:cNvPr id="3" name="Tartalom helye 2"/>
          <p:cNvSpPr>
            <a:spLocks noGrp="1"/>
          </p:cNvSpPr>
          <p:nvPr>
            <p:ph idx="1"/>
          </p:nvPr>
        </p:nvSpPr>
        <p:spPr/>
        <p:txBody>
          <a:bodyPr/>
          <a:lstStyle>
            <a:lvl1pPr>
              <a:defRPr>
                <a:solidFill>
                  <a:schemeClr val="tx1">
                    <a:lumMod val="95000"/>
                  </a:schemeClr>
                </a:solidFill>
              </a:defRPr>
            </a:lvl1pPr>
            <a:lvl2pPr>
              <a:defRPr>
                <a:solidFill>
                  <a:schemeClr val="tx1">
                    <a:lumMod val="95000"/>
                  </a:schemeClr>
                </a:solidFill>
              </a:defRPr>
            </a:lvl2pPr>
            <a:lvl3pPr>
              <a:defRPr>
                <a:solidFill>
                  <a:schemeClr val="tx1">
                    <a:lumMod val="95000"/>
                  </a:schemeClr>
                </a:solidFill>
              </a:defRPr>
            </a:lvl3pPr>
            <a:lvl4pPr>
              <a:defRPr>
                <a:solidFill>
                  <a:schemeClr val="tx1">
                    <a:lumMod val="95000"/>
                  </a:schemeClr>
                </a:solidFill>
              </a:defRPr>
            </a:lvl4pPr>
            <a:lvl5pPr>
              <a:defRPr>
                <a:solidFill>
                  <a:schemeClr val="tx1">
                    <a:lumMod val="95000"/>
                  </a:schemeClr>
                </a:solidFill>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796131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ím 1">
    <p:bg>
      <p:bgPr>
        <a:solidFill>
          <a:srgbClr val="0078D7"/>
        </a:solidFill>
        <a:effectLst/>
      </p:bgPr>
    </p:bg>
    <p:spTree>
      <p:nvGrpSpPr>
        <p:cNvPr id="1" name=""/>
        <p:cNvGrpSpPr/>
        <p:nvPr/>
      </p:nvGrpSpPr>
      <p:grpSpPr>
        <a:xfrm>
          <a:off x="0" y="0"/>
          <a:ext cx="0" cy="0"/>
          <a:chOff x="0" y="0"/>
          <a:chExt cx="0" cy="0"/>
        </a:xfrm>
      </p:grpSpPr>
      <p:sp>
        <p:nvSpPr>
          <p:cNvPr id="26" name="Szöveg helye 7"/>
          <p:cNvSpPr>
            <a:spLocks noGrp="1"/>
          </p:cNvSpPr>
          <p:nvPr>
            <p:ph type="body" sz="quarter" idx="16" hasCustomPrompt="1"/>
          </p:nvPr>
        </p:nvSpPr>
        <p:spPr>
          <a:xfrm>
            <a:off x="348295" y="3937114"/>
            <a:ext cx="5032626" cy="536915"/>
          </a:xfrm>
        </p:spPr>
        <p:txBody>
          <a:bodyPr>
            <a:normAutofit/>
          </a:bodyPr>
          <a:lstStyle>
            <a:lvl1pPr marL="0" indent="0">
              <a:buNone/>
              <a:defRPr sz="3140">
                <a:solidFill>
                  <a:schemeClr val="tx1"/>
                </a:solidFill>
                <a:latin typeface="+mn-lt"/>
              </a:defRPr>
            </a:lvl1pPr>
          </a:lstStyle>
          <a:p>
            <a:pPr lvl="0"/>
            <a:r>
              <a:rPr lang="hu-HU" dirty="0"/>
              <a:t>Alcím / előadó</a:t>
            </a:r>
          </a:p>
        </p:txBody>
      </p:sp>
      <p:grpSp>
        <p:nvGrpSpPr>
          <p:cNvPr id="13" name="Group 12"/>
          <p:cNvGrpSpPr/>
          <p:nvPr userDrawn="1"/>
        </p:nvGrpSpPr>
        <p:grpSpPr>
          <a:xfrm>
            <a:off x="5516880" y="2514600"/>
            <a:ext cx="4343400" cy="4343400"/>
            <a:chOff x="973969" y="893633"/>
            <a:chExt cx="4846320" cy="4846320"/>
          </a:xfrm>
        </p:grpSpPr>
        <p:sp>
          <p:nvSpPr>
            <p:cNvPr id="14" name="Rectangle 13"/>
            <p:cNvSpPr/>
            <p:nvPr/>
          </p:nvSpPr>
          <p:spPr bwMode="auto">
            <a:xfrm>
              <a:off x="973969" y="893633"/>
              <a:ext cx="4846320" cy="4846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grpSp>
          <p:nvGrpSpPr>
            <p:cNvPr id="15" name="Group 14"/>
            <p:cNvGrpSpPr/>
            <p:nvPr/>
          </p:nvGrpSpPr>
          <p:grpSpPr>
            <a:xfrm>
              <a:off x="1277373" y="1718452"/>
              <a:ext cx="4239513" cy="3196683"/>
              <a:chOff x="4195002" y="1782502"/>
              <a:chExt cx="4850738" cy="3657560"/>
            </a:xfrm>
          </p:grpSpPr>
          <p:sp>
            <p:nvSpPr>
              <p:cNvPr id="16" name="Freeform 15"/>
              <p:cNvSpPr>
                <a:spLocks noChangeAspect="1" noEditPoints="1"/>
              </p:cNvSpPr>
              <p:nvPr/>
            </p:nvSpPr>
            <p:spPr bwMode="black">
              <a:xfrm>
                <a:off x="4195002" y="1782502"/>
                <a:ext cx="4850738" cy="3021128"/>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algn="ctr"/>
                <a:endParaRPr lang="en-US" sz="1600" dirty="0">
                  <a:solidFill>
                    <a:schemeClr val="tx1"/>
                  </a:solidFill>
                </a:endParaRPr>
              </a:p>
            </p:txBody>
          </p:sp>
          <p:sp>
            <p:nvSpPr>
              <p:cNvPr id="17" name="Freeform 16"/>
              <p:cNvSpPr>
                <a:spLocks noChangeAspect="1"/>
              </p:cNvSpPr>
              <p:nvPr/>
            </p:nvSpPr>
            <p:spPr bwMode="auto">
              <a:xfrm>
                <a:off x="6892270" y="4166400"/>
                <a:ext cx="385007" cy="1084299"/>
              </a:xfrm>
              <a:custGeom>
                <a:avLst/>
                <a:gdLst>
                  <a:gd name="connsiteX0" fmla="*/ 0 w 457195"/>
                  <a:gd name="connsiteY0" fmla="*/ 0 h 1287604"/>
                  <a:gd name="connsiteX1" fmla="*/ 38344 w 457195"/>
                  <a:gd name="connsiteY1" fmla="*/ 11903 h 1287604"/>
                  <a:gd name="connsiteX2" fmla="*/ 457195 w 457195"/>
                  <a:gd name="connsiteY2" fmla="*/ 643802 h 1287604"/>
                  <a:gd name="connsiteX3" fmla="*/ 38344 w 457195"/>
                  <a:gd name="connsiteY3" fmla="*/ 1275701 h 1287604"/>
                  <a:gd name="connsiteX4" fmla="*/ 0 w 457195"/>
                  <a:gd name="connsiteY4" fmla="*/ 1287604 h 1287604"/>
                  <a:gd name="connsiteX5" fmla="*/ 0 w 457195"/>
                  <a:gd name="connsiteY5" fmla="*/ 1089080 h 1287604"/>
                  <a:gd name="connsiteX6" fmla="*/ 52444 w 457195"/>
                  <a:gd name="connsiteY6" fmla="*/ 1060614 h 1287604"/>
                  <a:gd name="connsiteX7" fmla="*/ 274061 w 457195"/>
                  <a:gd name="connsiteY7" fmla="*/ 643802 h 1287604"/>
                  <a:gd name="connsiteX8" fmla="*/ 52444 w 457195"/>
                  <a:gd name="connsiteY8" fmla="*/ 226990 h 1287604"/>
                  <a:gd name="connsiteX9" fmla="*/ 0 w 457195"/>
                  <a:gd name="connsiteY9" fmla="*/ 198525 h 12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95" h="1287604">
                    <a:moveTo>
                      <a:pt x="0" y="0"/>
                    </a:moveTo>
                    <a:lnTo>
                      <a:pt x="38344" y="11903"/>
                    </a:lnTo>
                    <a:cubicBezTo>
                      <a:pt x="284485" y="116012"/>
                      <a:pt x="457195" y="359738"/>
                      <a:pt x="457195" y="643802"/>
                    </a:cubicBezTo>
                    <a:cubicBezTo>
                      <a:pt x="457195" y="927866"/>
                      <a:pt x="284485" y="1171592"/>
                      <a:pt x="38344" y="1275701"/>
                    </a:cubicBezTo>
                    <a:lnTo>
                      <a:pt x="0" y="1287604"/>
                    </a:lnTo>
                    <a:lnTo>
                      <a:pt x="0" y="1089080"/>
                    </a:lnTo>
                    <a:lnTo>
                      <a:pt x="52444" y="1060614"/>
                    </a:lnTo>
                    <a:cubicBezTo>
                      <a:pt x="186152" y="970283"/>
                      <a:pt x="274061" y="817308"/>
                      <a:pt x="274061" y="643802"/>
                    </a:cubicBezTo>
                    <a:cubicBezTo>
                      <a:pt x="274061" y="470296"/>
                      <a:pt x="186152" y="317322"/>
                      <a:pt x="52444" y="226990"/>
                    </a:cubicBezTo>
                    <a:lnTo>
                      <a:pt x="0" y="198525"/>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8" name="Freeform 17"/>
              <p:cNvSpPr/>
              <p:nvPr/>
            </p:nvSpPr>
            <p:spPr bwMode="auto">
              <a:xfrm>
                <a:off x="6733272" y="3977037"/>
                <a:ext cx="731512" cy="1463025"/>
              </a:xfrm>
              <a:custGeom>
                <a:avLst/>
                <a:gdLst>
                  <a:gd name="connsiteX0" fmla="*/ 0 w 868670"/>
                  <a:gd name="connsiteY0" fmla="*/ 0 h 1737340"/>
                  <a:gd name="connsiteX1" fmla="*/ 868670 w 868670"/>
                  <a:gd name="connsiteY1" fmla="*/ 868670 h 1737340"/>
                  <a:gd name="connsiteX2" fmla="*/ 0 w 868670"/>
                  <a:gd name="connsiteY2" fmla="*/ 1737340 h 1737340"/>
                  <a:gd name="connsiteX3" fmla="*/ 0 w 868670"/>
                  <a:gd name="connsiteY3" fmla="*/ 1504571 h 1737340"/>
                  <a:gd name="connsiteX4" fmla="*/ 635901 w 868670"/>
                  <a:gd name="connsiteY4" fmla="*/ 868670 h 1737340"/>
                  <a:gd name="connsiteX5" fmla="*/ 0 w 868670"/>
                  <a:gd name="connsiteY5" fmla="*/ 232769 h 173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670" h="1737340">
                    <a:moveTo>
                      <a:pt x="0" y="0"/>
                    </a:moveTo>
                    <a:cubicBezTo>
                      <a:pt x="479753" y="0"/>
                      <a:pt x="868670" y="388917"/>
                      <a:pt x="868670" y="868670"/>
                    </a:cubicBezTo>
                    <a:cubicBezTo>
                      <a:pt x="868670" y="1348423"/>
                      <a:pt x="479753" y="1737340"/>
                      <a:pt x="0" y="1737340"/>
                    </a:cubicBezTo>
                    <a:lnTo>
                      <a:pt x="0" y="1504571"/>
                    </a:lnTo>
                    <a:cubicBezTo>
                      <a:pt x="351198" y="1504571"/>
                      <a:pt x="635901" y="1219868"/>
                      <a:pt x="635901" y="868670"/>
                    </a:cubicBezTo>
                    <a:cubicBezTo>
                      <a:pt x="635901" y="517472"/>
                      <a:pt x="351198" y="232769"/>
                      <a:pt x="0" y="23276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9" name="Oval 18"/>
              <p:cNvSpPr>
                <a:spLocks noChangeAspect="1"/>
              </p:cNvSpPr>
              <p:nvPr/>
            </p:nvSpPr>
            <p:spPr bwMode="auto">
              <a:xfrm>
                <a:off x="6285603" y="4285037"/>
                <a:ext cx="847024" cy="84702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sp>
        <p:nvSpPr>
          <p:cNvPr id="230" name="Freeform 229"/>
          <p:cNvSpPr>
            <a:spLocks/>
          </p:cNvSpPr>
          <p:nvPr userDrawn="1"/>
        </p:nvSpPr>
        <p:spPr bwMode="auto">
          <a:xfrm>
            <a:off x="10099224" y="1920989"/>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grpSp>
        <p:nvGrpSpPr>
          <p:cNvPr id="231" name="Group 230"/>
          <p:cNvGrpSpPr/>
          <p:nvPr userDrawn="1"/>
        </p:nvGrpSpPr>
        <p:grpSpPr bwMode="auto">
          <a:xfrm>
            <a:off x="6863825" y="1664770"/>
            <a:ext cx="2629271" cy="1038490"/>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238" name="Freeform 237"/>
          <p:cNvSpPr>
            <a:spLocks/>
          </p:cNvSpPr>
          <p:nvPr userDrawn="1"/>
        </p:nvSpPr>
        <p:spPr bwMode="auto">
          <a:xfrm flipH="1">
            <a:off x="5903395" y="1542100"/>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2" name="Cím 1"/>
          <p:cNvSpPr>
            <a:spLocks noGrp="1"/>
          </p:cNvSpPr>
          <p:nvPr>
            <p:ph type="title" hasCustomPrompt="1"/>
          </p:nvPr>
        </p:nvSpPr>
        <p:spPr>
          <a:xfrm>
            <a:off x="348295" y="2125192"/>
            <a:ext cx="6515529" cy="1554663"/>
          </a:xfrm>
        </p:spPr>
        <p:txBody>
          <a:bodyPr anchor="t">
            <a:normAutofit/>
          </a:bodyPr>
          <a:lstStyle>
            <a:lvl1pPr>
              <a:defRPr sz="5200">
                <a:solidFill>
                  <a:schemeClr val="tx1"/>
                </a:solidFill>
              </a:defRPr>
            </a:lvl1pPr>
          </a:lstStyle>
          <a:p>
            <a:r>
              <a:rPr lang="hu-HU" dirty="0"/>
              <a:t>Cím</a:t>
            </a:r>
          </a:p>
        </p:txBody>
      </p:sp>
    </p:spTree>
    <p:extLst>
      <p:ext uri="{BB962C8B-B14F-4D97-AF65-F5344CB8AC3E}">
        <p14:creationId xmlns:p14="http://schemas.microsoft.com/office/powerpoint/2010/main" val="2250259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ím 2">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hu-HU" dirty="0"/>
              <a:t>Cím</a:t>
            </a:r>
            <a:endParaRPr lang="en-US" dirty="0"/>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hu-HU" dirty="0"/>
              <a:t>Alcím / Előadó</a:t>
            </a:r>
            <a:endParaRPr lang="en-US" dirty="0"/>
          </a:p>
        </p:txBody>
      </p:sp>
    </p:spTree>
    <p:extLst>
      <p:ext uri="{BB962C8B-B14F-4D97-AF65-F5344CB8AC3E}">
        <p14:creationId xmlns:p14="http://schemas.microsoft.com/office/powerpoint/2010/main" val="32450735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ím 3">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2" name="Rectangle 1"/>
          <p:cNvSpPr/>
          <p:nvPr userDrawn="1"/>
        </p:nvSpPr>
        <p:spPr bwMode="auto">
          <a:xfrm>
            <a:off x="266063" y="2084186"/>
            <a:ext cx="6278150" cy="3586194"/>
          </a:xfrm>
          <a:prstGeom prst="rect">
            <a:avLst/>
          </a:prstGeom>
          <a:solidFill>
            <a:schemeClr val="tx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hu-HU" dirty="0"/>
              <a:t>Cím</a:t>
            </a:r>
            <a:endParaRPr lang="en-US" dirty="0"/>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hu-HU" dirty="0"/>
              <a:t>Alcím / előadó</a:t>
            </a:r>
            <a:endParaRPr lang="en-US" dirty="0"/>
          </a:p>
        </p:txBody>
      </p:sp>
    </p:spTree>
    <p:extLst>
      <p:ext uri="{BB962C8B-B14F-4D97-AF65-F5344CB8AC3E}">
        <p14:creationId xmlns:p14="http://schemas.microsoft.com/office/powerpoint/2010/main" val="12648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hu-HU" dirty="0" err="1"/>
              <a:t>Demo</a:t>
            </a:r>
            <a:r>
              <a:rPr lang="hu-HU" dirty="0"/>
              <a:t> címe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hu-HU" dirty="0"/>
              <a:t>Alcím, részletek</a:t>
            </a:r>
            <a:endParaRPr lang="en-US" dirty="0"/>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9210785" y="4774217"/>
            <a:ext cx="2714605" cy="1972396"/>
          </a:xfrm>
          <a:prstGeom prst="rect">
            <a:avLst/>
          </a:prstGeom>
        </p:spPr>
      </p:pic>
    </p:spTree>
    <p:extLst>
      <p:ext uri="{BB962C8B-B14F-4D97-AF65-F5344CB8AC3E}">
        <p14:creationId xmlns:p14="http://schemas.microsoft.com/office/powerpoint/2010/main" val="4061273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rtalomjegyzék">
    <p:spTree>
      <p:nvGrpSpPr>
        <p:cNvPr id="1" name=""/>
        <p:cNvGrpSpPr/>
        <p:nvPr/>
      </p:nvGrpSpPr>
      <p:grpSpPr>
        <a:xfrm>
          <a:off x="0" y="0"/>
          <a:ext cx="0" cy="0"/>
          <a:chOff x="0" y="0"/>
          <a:chExt cx="0" cy="0"/>
        </a:xfrm>
      </p:grpSpPr>
      <p:grpSp>
        <p:nvGrpSpPr>
          <p:cNvPr id="7" name="Group 230"/>
          <p:cNvGrpSpPr/>
          <p:nvPr userDrawn="1"/>
        </p:nvGrpSpPr>
        <p:grpSpPr bwMode="auto">
          <a:xfrm>
            <a:off x="8873857" y="387905"/>
            <a:ext cx="2629271" cy="1038490"/>
            <a:chOff x="8040688" y="7151688"/>
            <a:chExt cx="6745287" cy="2663825"/>
          </a:xfrm>
        </p:grpSpPr>
        <p:sp>
          <p:nvSpPr>
            <p:cNvPr id="8"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9"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0"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13" name="Szövegdoboz 12"/>
          <p:cNvSpPr txBox="1"/>
          <p:nvPr userDrawn="1"/>
        </p:nvSpPr>
        <p:spPr>
          <a:xfrm>
            <a:off x="838200" y="520074"/>
            <a:ext cx="2949269" cy="1015663"/>
          </a:xfrm>
          <a:prstGeom prst="rect">
            <a:avLst/>
          </a:prstGeom>
          <a:noFill/>
        </p:spPr>
        <p:txBody>
          <a:bodyPr wrap="none" rtlCol="0">
            <a:spAutoFit/>
          </a:bodyPr>
          <a:lstStyle/>
          <a:p>
            <a:r>
              <a:rPr lang="hu-HU" sz="6000" dirty="0">
                <a:solidFill>
                  <a:schemeClr val="bg1"/>
                </a:solidFill>
              </a:rPr>
              <a:t>Tartalom</a:t>
            </a:r>
          </a:p>
        </p:txBody>
      </p:sp>
      <p:sp>
        <p:nvSpPr>
          <p:cNvPr id="15" name="Szöveg helye 14"/>
          <p:cNvSpPr>
            <a:spLocks noGrp="1"/>
          </p:cNvSpPr>
          <p:nvPr>
            <p:ph type="body" sz="quarter" idx="10"/>
          </p:nvPr>
        </p:nvSpPr>
        <p:spPr>
          <a:xfrm>
            <a:off x="1071562" y="1854199"/>
            <a:ext cx="7907417" cy="4587789"/>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4200"/>
            </a:lvl1pPr>
          </a:lstStyle>
          <a:p>
            <a:pPr lvl="0"/>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lvl="0"/>
            <a:endParaRPr lang="hu-HU" dirty="0"/>
          </a:p>
        </p:txBody>
      </p:sp>
      <p:sp>
        <p:nvSpPr>
          <p:cNvPr id="16" name="Freeform 229"/>
          <p:cNvSpPr>
            <a:spLocks/>
          </p:cNvSpPr>
          <p:nvPr userDrawn="1"/>
        </p:nvSpPr>
        <p:spPr bwMode="auto">
          <a:xfrm>
            <a:off x="10337623" y="5710395"/>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17" name="Freeform 237"/>
          <p:cNvSpPr>
            <a:spLocks/>
          </p:cNvSpPr>
          <p:nvPr userDrawn="1"/>
        </p:nvSpPr>
        <p:spPr bwMode="auto">
          <a:xfrm flipH="1">
            <a:off x="9588744" y="3398296"/>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12762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asábos felsorolás">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1385888"/>
            <a:ext cx="5739653"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1385888"/>
            <a:ext cx="5503396"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112475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lt">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0995166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dirty="0">
                <a:solidFill>
                  <a:schemeClr val="bg1"/>
                </a:solidFill>
              </a:rPr>
              <a:t>Headline</a:t>
            </a:r>
          </a:p>
        </p:txBody>
      </p:sp>
    </p:spTree>
    <p:extLst>
      <p:ext uri="{BB962C8B-B14F-4D97-AF65-F5344CB8AC3E}">
        <p14:creationId xmlns:p14="http://schemas.microsoft.com/office/powerpoint/2010/main" val="30124649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Headline Only and Custom Content">
    <p:spTree>
      <p:nvGrpSpPr>
        <p:cNvPr id="1" name=""/>
        <p:cNvGrpSpPr/>
        <p:nvPr/>
      </p:nvGrpSpPr>
      <p:grpSpPr>
        <a:xfrm>
          <a:off x="0" y="0"/>
          <a:ext cx="0" cy="0"/>
          <a:chOff x="0" y="0"/>
          <a:chExt cx="0" cy="0"/>
        </a:xfrm>
      </p:grpSpPr>
      <p:grpSp>
        <p:nvGrpSpPr>
          <p:cNvPr id="2" name="Group 1"/>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13" name="Headline"/>
          <p:cNvSpPr>
            <a:spLocks noGrp="1"/>
          </p:cNvSpPr>
          <p:nvPr userDrawn="1">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5821741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dirty="0">
                <a:solidFill>
                  <a:srgbClr val="92D050"/>
                </a:solidFill>
              </a:rPr>
              <a:t>Headline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6220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2028394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5659479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1977912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pic>
        <p:nvPicPr>
          <p:cNvPr id="4" name="Azure Light" descr="MS-Azure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88910133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dirty="0">
                <a:solidFill>
                  <a:srgbClr val="0072C6"/>
                </a:solidFill>
                <a:latin typeface="Segoe UI Light" panose="020B0502040204020203" pitchFamily="34" charset="0"/>
              </a:rPr>
              <a:t>Headline</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40617890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asáb fejléccel">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2342358"/>
            <a:ext cx="5739653" cy="4336255"/>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2342358"/>
            <a:ext cx="5503396" cy="433625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artalom helye 3"/>
          <p:cNvSpPr>
            <a:spLocks noGrp="1"/>
          </p:cNvSpPr>
          <p:nvPr>
            <p:ph sz="quarter" idx="14"/>
          </p:nvPr>
        </p:nvSpPr>
        <p:spPr>
          <a:xfrm>
            <a:off x="269241" y="1362075"/>
            <a:ext cx="11655839" cy="807384"/>
          </a:xfrm>
        </p:spPr>
        <p:txBody>
          <a:bodyPr/>
          <a:lstStyle>
            <a:lvl1pPr marL="0" indent="0">
              <a:buNone/>
              <a:defRPr/>
            </a:lvl1pPr>
          </a:lstStyle>
          <a:p>
            <a:pPr lvl="0"/>
            <a:r>
              <a:rPr lang="hu-HU" dirty="0"/>
              <a:t>Mintaszöveg szerkesztése</a:t>
            </a:r>
          </a:p>
        </p:txBody>
      </p:sp>
    </p:spTree>
    <p:extLst>
      <p:ext uri="{BB962C8B-B14F-4D97-AF65-F5344CB8AC3E}">
        <p14:creationId xmlns:p14="http://schemas.microsoft.com/office/powerpoint/2010/main" val="8634979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hasáb: felsorolás + kód">
    <p:spTree>
      <p:nvGrpSpPr>
        <p:cNvPr id="1" name=""/>
        <p:cNvGrpSpPr/>
        <p:nvPr/>
      </p:nvGrpSpPr>
      <p:grpSpPr>
        <a:xfrm>
          <a:off x="0" y="0"/>
          <a:ext cx="0" cy="0"/>
          <a:chOff x="0" y="0"/>
          <a:chExt cx="0" cy="0"/>
        </a:xfrm>
      </p:grpSpPr>
      <p:sp>
        <p:nvSpPr>
          <p:cNvPr id="5" name="Tartalom helye 4"/>
          <p:cNvSpPr>
            <a:spLocks noGrp="1"/>
          </p:cNvSpPr>
          <p:nvPr>
            <p:ph sz="quarter" idx="12"/>
          </p:nvPr>
        </p:nvSpPr>
        <p:spPr>
          <a:xfrm>
            <a:off x="269875" y="1395364"/>
            <a:ext cx="5378450" cy="5221336"/>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4"/>
          <p:cNvSpPr>
            <a:spLocks noGrp="1"/>
          </p:cNvSpPr>
          <p:nvPr>
            <p:ph type="body" sz="quarter" idx="11"/>
          </p:nvPr>
        </p:nvSpPr>
        <p:spPr>
          <a:xfrm>
            <a:off x="5729879" y="1395364"/>
            <a:ext cx="6195201" cy="5220588"/>
          </a:xfrm>
        </p:spPr>
        <p:txBody>
          <a:bodyPr>
            <a:no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851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2468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áblázat helye 3"/>
          <p:cNvSpPr>
            <a:spLocks noGrp="1"/>
          </p:cNvSpPr>
          <p:nvPr>
            <p:ph type="tbl" sz="quarter" idx="10"/>
          </p:nvPr>
        </p:nvSpPr>
        <p:spPr>
          <a:xfrm>
            <a:off x="269875" y="1485900"/>
            <a:ext cx="11655425" cy="5159375"/>
          </a:xfrm>
        </p:spPr>
        <p:txBody>
          <a:bodyPr/>
          <a:lstStyle/>
          <a:p>
            <a:endParaRPr lang="hu-HU"/>
          </a:p>
        </p:txBody>
      </p:sp>
    </p:spTree>
    <p:extLst>
      <p:ext uri="{BB962C8B-B14F-4D97-AF65-F5344CB8AC3E}">
        <p14:creationId xmlns:p14="http://schemas.microsoft.com/office/powerpoint/2010/main" val="23040181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ó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353671"/>
            <a:ext cx="11653522" cy="5369858"/>
          </a:xfrm>
        </p:spPr>
        <p:txBody>
          <a:bodyPr>
            <a:norm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34183922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hasáb 1:2 arányban">
    <p:spTree>
      <p:nvGrpSpPr>
        <p:cNvPr id="1" name=""/>
        <p:cNvGrpSpPr/>
        <p:nvPr/>
      </p:nvGrpSpPr>
      <p:grpSpPr>
        <a:xfrm>
          <a:off x="0" y="0"/>
          <a:ext cx="0" cy="0"/>
          <a:chOff x="0" y="0"/>
          <a:chExt cx="0" cy="0"/>
        </a:xfrm>
      </p:grpSpPr>
      <p:sp>
        <p:nvSpPr>
          <p:cNvPr id="8" name="Tartalom helye 7"/>
          <p:cNvSpPr>
            <a:spLocks noGrp="1"/>
          </p:cNvSpPr>
          <p:nvPr>
            <p:ph sz="quarter" idx="13" hasCustomPrompt="1"/>
          </p:nvPr>
        </p:nvSpPr>
        <p:spPr>
          <a:xfrm>
            <a:off x="269875" y="1635125"/>
            <a:ext cx="2697163" cy="4932363"/>
          </a:xfrm>
        </p:spPr>
        <p:txBody>
          <a:bodyPr/>
          <a:lstStyle>
            <a:lvl1pPr marL="0" indent="0">
              <a:buNone/>
              <a:defRPr>
                <a:solidFill>
                  <a:schemeClr val="tx1"/>
                </a:solidFill>
              </a:defRPr>
            </a:lvl1pPr>
          </a:lstStyle>
          <a:p>
            <a:pPr lvl="0"/>
            <a:r>
              <a:rPr lang="hu-HU" dirty="0"/>
              <a:t>Első szint</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5" name="Tartalom helye 4"/>
          <p:cNvSpPr>
            <a:spLocks noGrp="1"/>
          </p:cNvSpPr>
          <p:nvPr>
            <p:ph sz="quarter" idx="12"/>
          </p:nvPr>
        </p:nvSpPr>
        <p:spPr>
          <a:xfrm>
            <a:off x="3317875" y="1635125"/>
            <a:ext cx="8604250" cy="49323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Title 5"/>
          <p:cNvSpPr>
            <a:spLocks noGrp="1"/>
          </p:cNvSpPr>
          <p:nvPr>
            <p:ph type="title"/>
          </p:nvPr>
        </p:nvSpPr>
        <p:spPr>
          <a:xfrm>
            <a:off x="269240" y="299559"/>
            <a:ext cx="11655840" cy="899665"/>
          </a:xfrm>
        </p:spPr>
        <p:txBody>
          <a:bodyPr/>
          <a:lstStyle/>
          <a:p>
            <a:r>
              <a:rPr lang="en-US"/>
              <a:t>Click to edit Master title style</a:t>
            </a:r>
          </a:p>
        </p:txBody>
      </p:sp>
    </p:spTree>
    <p:extLst>
      <p:ext uri="{BB962C8B-B14F-4D97-AF65-F5344CB8AC3E}">
        <p14:creationId xmlns:p14="http://schemas.microsoft.com/office/powerpoint/2010/main" val="24510066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2.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hu-HU" dirty="0"/>
              <a:t>Dia címe</a:t>
            </a:r>
            <a:endParaRPr lang="en-US" dirty="0"/>
          </a:p>
        </p:txBody>
      </p:sp>
      <p:sp>
        <p:nvSpPr>
          <p:cNvPr id="4" name="Text Placeholder 3"/>
          <p:cNvSpPr>
            <a:spLocks noGrp="1"/>
          </p:cNvSpPr>
          <p:nvPr>
            <p:ph type="body" idx="1"/>
          </p:nvPr>
        </p:nvSpPr>
        <p:spPr>
          <a:xfrm>
            <a:off x="269241" y="1380566"/>
            <a:ext cx="11653521" cy="5226422"/>
          </a:xfrm>
          <a:prstGeom prst="rect">
            <a:avLst/>
          </a:prstGeom>
        </p:spPr>
        <p:txBody>
          <a:bodyPr vert="horz" wrap="square" lIns="146304" tIns="91440" rIns="146304" bIns="91440" rtlCol="0">
            <a:normAutofit/>
          </a:bodyPr>
          <a:lstStyle/>
          <a:p>
            <a:pPr lvl="0"/>
            <a:r>
              <a:rPr lang="hu-HU" dirty="0" err="1"/>
              <a:t>First</a:t>
            </a:r>
            <a:r>
              <a:rPr lang="hu-HU" dirty="0"/>
              <a:t> </a:t>
            </a:r>
            <a:r>
              <a:rPr lang="hu-HU" dirty="0" err="1"/>
              <a:t>level</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229"/>
          <p:cNvSpPr>
            <a:spLocks/>
          </p:cNvSpPr>
          <p:nvPr userDrawn="1"/>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79580984"/>
      </p:ext>
    </p:extLst>
  </p:cSld>
  <p:clrMap bg1="lt1" tx1="dk1" bg2="lt2" tx2="dk2" accent1="accent1" accent2="accent2" accent3="accent3" accent4="accent4" accent5="accent5" accent6="accent6" hlink="hlink" folHlink="folHlink"/>
  <p:sldLayoutIdLst>
    <p:sldLayoutId id="2147483720" r:id="rId1"/>
    <p:sldLayoutId id="2147483685" r:id="rId2"/>
    <p:sldLayoutId id="2147483687" r:id="rId3"/>
    <p:sldLayoutId id="2147483721" r:id="rId4"/>
    <p:sldLayoutId id="2147483714" r:id="rId5"/>
    <p:sldLayoutId id="2147483689" r:id="rId6"/>
    <p:sldLayoutId id="2147483719" r:id="rId7"/>
    <p:sldLayoutId id="2147483700" r:id="rId8"/>
    <p:sldLayoutId id="2147483712" r:id="rId9"/>
    <p:sldLayoutId id="2147483717" r:id="rId10"/>
    <p:sldLayoutId id="2147483707" r:id="rId11"/>
    <p:sldLayoutId id="2147483706" r:id="rId12"/>
    <p:sldLayoutId id="2147483713" r:id="rId13"/>
    <p:sldLayoutId id="2147483715" r:id="rId14"/>
    <p:sldLayoutId id="2147483716" r:id="rId15"/>
    <p:sldLayoutId id="2147483711" r:id="rId16"/>
    <p:sldLayoutId id="2147483710" r:id="rId17"/>
    <p:sldLayoutId id="2147483696" r:id="rId18"/>
    <p:sldLayoutId id="2147483709" r:id="rId19"/>
    <p:sldLayoutId id="2147483693" r:id="rId20"/>
    <p:sldLayoutId id="2147483694" r:id="rId21"/>
    <p:sldLayoutId id="2147483677" r:id="rId22"/>
    <p:sldLayoutId id="2147483695" r:id="rId23"/>
    <p:sldLayoutId id="2147483731" r:id="rId24"/>
  </p:sldLayoutIdLst>
  <p:transition>
    <p:fade/>
  </p:transition>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rgbClr val="0078D7"/>
              </a:gs>
              <a:gs pos="100000">
                <a:srgbClr val="0078D7">
                  <a:alpha val="99000"/>
                </a:srgbClr>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ts val="600"/>
        </a:spcBef>
        <a:spcAft>
          <a:spcPts val="0"/>
        </a:spcAft>
        <a:buClrTx/>
        <a:buSzPct val="90000"/>
        <a:buFont typeface="Arial" pitchFamily="34" charset="0"/>
        <a:buChar char="•"/>
        <a:tabLst/>
        <a:defRPr sz="3921" kern="1200" spc="0" baseline="0">
          <a:solidFill>
            <a:schemeClr val="accent1"/>
          </a:solidFill>
          <a:latin typeface="+mj-lt"/>
          <a:ea typeface="+mn-ea"/>
          <a:cs typeface="+mn-cs"/>
        </a:defRPr>
      </a:lvl1pPr>
      <a:lvl2pPr marL="572691" marR="0" indent="-236546" algn="l" defTabSz="914367" rtl="0" eaLnBrk="1" fontAlgn="auto" latinLnBrk="0" hangingPunct="1">
        <a:lnSpc>
          <a:spcPct val="100000"/>
        </a:lnSpc>
        <a:spcBef>
          <a:spcPts val="600"/>
        </a:spcBef>
        <a:spcAft>
          <a:spcPts val="0"/>
        </a:spcAft>
        <a:buClrTx/>
        <a:buSzPct val="90000"/>
        <a:buFont typeface="Arial" pitchFamily="34" charset="0"/>
        <a:buChar char="•"/>
        <a:tabLst/>
        <a:defRPr sz="2600" kern="1200" spc="0" baseline="0">
          <a:solidFill>
            <a:schemeClr val="accent1"/>
          </a:solidFill>
          <a:latin typeface="+mn-lt"/>
          <a:ea typeface="+mn-ea"/>
          <a:cs typeface="+mn-cs"/>
        </a:defRPr>
      </a:lvl2pPr>
      <a:lvl3pPr marL="784338"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8E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endParaRPr lang="en-US"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extLst>
      <p:ext uri="{BB962C8B-B14F-4D97-AF65-F5344CB8AC3E}">
        <p14:creationId xmlns:p14="http://schemas.microsoft.com/office/powerpoint/2010/main" val="32593030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9" r:id="rId3"/>
    <p:sldLayoutId id="2147483664" r:id="rId4"/>
    <p:sldLayoutId id="2147483718"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hyperlink" Target="http://spoke.at/FHLJ"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a:t>Hol vagy, Windows</a:t>
            </a:r>
            <a:r>
              <a:rPr lang="en-US" dirty="0"/>
              <a:t>?</a:t>
            </a:r>
          </a:p>
        </p:txBody>
      </p:sp>
    </p:spTree>
    <p:extLst>
      <p:ext uri="{BB962C8B-B14F-4D97-AF65-F5344CB8AC3E}">
        <p14:creationId xmlns:p14="http://schemas.microsoft.com/office/powerpoint/2010/main" val="37516204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normAutofit fontScale="90000"/>
          </a:bodyPr>
          <a:lstStyle/>
          <a:p>
            <a:r>
              <a:rPr lang="hu-HU" sz="6600" dirty="0"/>
              <a:t>Konténerek Windows-</a:t>
            </a:r>
            <a:r>
              <a:rPr lang="hu-HU" sz="6600" dirty="0" err="1"/>
              <a:t>on</a:t>
            </a:r>
            <a:endParaRPr lang="hu-HU" sz="6600" dirty="0"/>
          </a:p>
        </p:txBody>
      </p:sp>
      <p:sp>
        <p:nvSpPr>
          <p:cNvPr id="4" name="Szöveg helye 3"/>
          <p:cNvSpPr>
            <a:spLocks noGrp="1"/>
          </p:cNvSpPr>
          <p:nvPr>
            <p:ph sz="quarter" idx="10"/>
          </p:nvPr>
        </p:nvSpPr>
        <p:spPr/>
        <p:txBody>
          <a:bodyPr>
            <a:normAutofit/>
          </a:bodyPr>
          <a:lstStyle/>
          <a:p>
            <a:r>
              <a:rPr lang="hu-HU" sz="5400" dirty="0" err="1"/>
              <a:t>Docker-on-windows</a:t>
            </a:r>
            <a:endParaRPr lang="hu-HU" sz="5400" dirty="0"/>
          </a:p>
          <a:p>
            <a:r>
              <a:rPr lang="hu-HU" sz="5400" dirty="0"/>
              <a:t>Windows Server </a:t>
            </a:r>
            <a:r>
              <a:rPr lang="hu-HU" sz="5400" dirty="0" err="1"/>
              <a:t>Containers</a:t>
            </a:r>
            <a:endParaRPr lang="hu-HU" sz="5400" dirty="0"/>
          </a:p>
          <a:p>
            <a:r>
              <a:rPr lang="hu-HU" sz="5400" dirty="0" err="1"/>
              <a:t>Hyper</a:t>
            </a:r>
            <a:r>
              <a:rPr lang="hu-HU" sz="5400" dirty="0"/>
              <a:t>-V </a:t>
            </a:r>
            <a:r>
              <a:rPr lang="hu-HU" sz="5400" dirty="0" err="1"/>
              <a:t>Containers</a:t>
            </a:r>
            <a:endParaRPr lang="hu-HU" sz="5400" dirty="0"/>
          </a:p>
        </p:txBody>
      </p:sp>
    </p:spTree>
    <p:extLst>
      <p:ext uri="{BB962C8B-B14F-4D97-AF65-F5344CB8AC3E}">
        <p14:creationId xmlns:p14="http://schemas.microsoft.com/office/powerpoint/2010/main" val="18350644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dirty="0" err="1"/>
              <a:t>DoW</a:t>
            </a:r>
            <a:endParaRPr lang="hu-HU" dirty="0"/>
          </a:p>
        </p:txBody>
      </p:sp>
      <p:pic>
        <p:nvPicPr>
          <p:cNvPr id="6" name="Tartalom helye 5"/>
          <p:cNvPicPr>
            <a:picLocks noGrp="1" noChangeAspect="1"/>
          </p:cNvPicPr>
          <p:nvPr>
            <p:ph sz="quarter" idx="4294967295"/>
          </p:nvPr>
        </p:nvPicPr>
        <p:blipFill>
          <a:blip r:embed="rId3"/>
          <a:stretch>
            <a:fillRect/>
          </a:stretch>
        </p:blipFill>
        <p:spPr>
          <a:xfrm>
            <a:off x="1046135" y="987426"/>
            <a:ext cx="3482975" cy="4421187"/>
          </a:xfrm>
        </p:spPr>
      </p:pic>
      <p:pic>
        <p:nvPicPr>
          <p:cNvPr id="8" name="Kép 7"/>
          <p:cNvPicPr>
            <a:picLocks noChangeAspect="1"/>
          </p:cNvPicPr>
          <p:nvPr/>
        </p:nvPicPr>
        <p:blipFill>
          <a:blip r:embed="rId4"/>
          <a:stretch>
            <a:fillRect/>
          </a:stretch>
        </p:blipFill>
        <p:spPr>
          <a:xfrm>
            <a:off x="7543799" y="901643"/>
            <a:ext cx="3481015" cy="4419600"/>
          </a:xfrm>
          <a:prstGeom prst="rect">
            <a:avLst/>
          </a:prstGeom>
        </p:spPr>
      </p:pic>
      <p:sp>
        <p:nvSpPr>
          <p:cNvPr id="9" name="Szövegdoboz 8"/>
          <p:cNvSpPr txBox="1"/>
          <p:nvPr/>
        </p:nvSpPr>
        <p:spPr>
          <a:xfrm>
            <a:off x="2030433" y="5583353"/>
            <a:ext cx="914400" cy="960263"/>
          </a:xfrm>
          <a:prstGeom prst="rect">
            <a:avLst/>
          </a:prstGeom>
          <a:noFill/>
        </p:spPr>
        <p:txBody>
          <a:bodyPr wrap="square" lIns="182880" tIns="146304" rIns="182880" bIns="146304" rtlCol="0">
            <a:spAutoFit/>
          </a:bodyPr>
          <a:lstStyle/>
          <a:p>
            <a:pPr>
              <a:lnSpc>
                <a:spcPct val="90000"/>
              </a:lnSpc>
              <a:spcAft>
                <a:spcPts val="600"/>
              </a:spcAft>
            </a:pPr>
            <a:r>
              <a:rPr lang="hu-HU" sz="4800" b="1" dirty="0">
                <a:solidFill>
                  <a:schemeClr val="accent1"/>
                </a:solidFill>
                <a:sym typeface="Wingdings" panose="05000000000000000000" pitchFamily="2" charset="2"/>
              </a:rPr>
              <a:t></a:t>
            </a:r>
            <a:endParaRPr lang="hu-HU" sz="4800" b="1" dirty="0">
              <a:solidFill>
                <a:schemeClr val="accent1"/>
              </a:solidFill>
            </a:endParaRPr>
          </a:p>
        </p:txBody>
      </p:sp>
      <p:sp>
        <p:nvSpPr>
          <p:cNvPr id="10" name="Szövegdoboz 9"/>
          <p:cNvSpPr txBox="1"/>
          <p:nvPr/>
        </p:nvSpPr>
        <p:spPr>
          <a:xfrm>
            <a:off x="9059582" y="5408613"/>
            <a:ext cx="914400" cy="960263"/>
          </a:xfrm>
          <a:prstGeom prst="rect">
            <a:avLst/>
          </a:prstGeom>
          <a:noFill/>
        </p:spPr>
        <p:txBody>
          <a:bodyPr wrap="square" lIns="182880" tIns="146304" rIns="182880" bIns="146304" rtlCol="0">
            <a:spAutoFit/>
          </a:bodyPr>
          <a:lstStyle/>
          <a:p>
            <a:pPr>
              <a:lnSpc>
                <a:spcPct val="90000"/>
              </a:lnSpc>
              <a:spcAft>
                <a:spcPts val="600"/>
              </a:spcAft>
            </a:pPr>
            <a:r>
              <a:rPr lang="hu-HU" sz="4800" b="1" dirty="0">
                <a:solidFill>
                  <a:schemeClr val="accent1"/>
                </a:solidFill>
                <a:sym typeface="Wingdings" panose="05000000000000000000" pitchFamily="2" charset="2"/>
              </a:rPr>
              <a:t></a:t>
            </a:r>
            <a:endParaRPr lang="hu-HU" sz="4800" b="1" dirty="0">
              <a:solidFill>
                <a:schemeClr val="accent1"/>
              </a:solidFill>
            </a:endParaRPr>
          </a:p>
        </p:txBody>
      </p:sp>
    </p:spTree>
    <p:extLst>
      <p:ext uri="{BB962C8B-B14F-4D97-AF65-F5344CB8AC3E}">
        <p14:creationId xmlns:p14="http://schemas.microsoft.com/office/powerpoint/2010/main" val="19859457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sz="3200" dirty="0"/>
              <a:t>Windows Server / </a:t>
            </a:r>
            <a:r>
              <a:rPr lang="hu-HU" sz="3200" dirty="0" err="1"/>
              <a:t>Hyper</a:t>
            </a:r>
            <a:r>
              <a:rPr lang="hu-HU" sz="3200" dirty="0"/>
              <a:t>-V Konténerek</a:t>
            </a:r>
          </a:p>
        </p:txBody>
      </p:sp>
      <p:pic>
        <p:nvPicPr>
          <p:cNvPr id="3" name="Tartalom helye 2"/>
          <p:cNvPicPr>
            <a:picLocks noGrp="1" noChangeAspect="1"/>
          </p:cNvPicPr>
          <p:nvPr>
            <p:ph sz="quarter" idx="4294967295"/>
          </p:nvPr>
        </p:nvPicPr>
        <p:blipFill>
          <a:blip r:embed="rId3"/>
          <a:stretch>
            <a:fillRect/>
          </a:stretch>
        </p:blipFill>
        <p:spPr>
          <a:xfrm>
            <a:off x="2456102" y="2040747"/>
            <a:ext cx="7112140" cy="3387174"/>
          </a:xfrm>
          <a:prstGeom prst="rect">
            <a:avLst/>
          </a:prstGeom>
        </p:spPr>
      </p:pic>
    </p:spTree>
    <p:extLst>
      <p:ext uri="{BB962C8B-B14F-4D97-AF65-F5344CB8AC3E}">
        <p14:creationId xmlns:p14="http://schemas.microsoft.com/office/powerpoint/2010/main" val="37000596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a:t>Windows </a:t>
            </a:r>
            <a:r>
              <a:rPr lang="hu-HU" dirty="0" err="1"/>
              <a:t>Nano</a:t>
            </a:r>
            <a:r>
              <a:rPr lang="hu-HU" dirty="0"/>
              <a:t> Server</a:t>
            </a:r>
          </a:p>
        </p:txBody>
      </p:sp>
      <p:sp>
        <p:nvSpPr>
          <p:cNvPr id="5" name="Tartalom helye 4"/>
          <p:cNvSpPr>
            <a:spLocks noGrp="1"/>
          </p:cNvSpPr>
          <p:nvPr>
            <p:ph sz="quarter" idx="10"/>
          </p:nvPr>
        </p:nvSpPr>
        <p:spPr/>
        <p:txBody>
          <a:bodyPr/>
          <a:lstStyle/>
          <a:p>
            <a:r>
              <a:rPr lang="hu-HU" sz="2400" dirty="0"/>
              <a:t>A Windows Server 2016 egyik telepítési módja (standard, </a:t>
            </a:r>
            <a:r>
              <a:rPr lang="hu-HU" sz="2400" dirty="0" err="1"/>
              <a:t>core</a:t>
            </a:r>
            <a:r>
              <a:rPr lang="hu-HU" sz="2400" dirty="0"/>
              <a:t> mellett)</a:t>
            </a:r>
          </a:p>
          <a:p>
            <a:r>
              <a:rPr lang="hu-HU" sz="2400" dirty="0"/>
              <a:t>A Core-hoz képest is kisebb méret (400-500 MB) és erőforrásigény a tipikus felhasználásokra kihegyezve, mint például:</a:t>
            </a:r>
          </a:p>
          <a:p>
            <a:pPr lvl="1"/>
            <a:r>
              <a:rPr lang="hu-HU" sz="2400" dirty="0"/>
              <a:t>Klaszter építés</a:t>
            </a:r>
          </a:p>
          <a:p>
            <a:pPr lvl="1"/>
            <a:r>
              <a:rPr lang="hu-HU" sz="2400" dirty="0"/>
              <a:t>Konténerek futtatása</a:t>
            </a:r>
          </a:p>
          <a:p>
            <a:pPr lvl="1"/>
            <a:r>
              <a:rPr lang="hu-HU" sz="2400" dirty="0" err="1"/>
              <a:t>CoreCLR</a:t>
            </a:r>
            <a:r>
              <a:rPr lang="hu-HU" sz="2400" dirty="0"/>
              <a:t>, ASP.NET </a:t>
            </a:r>
            <a:r>
              <a:rPr lang="hu-HU" sz="2400" dirty="0" err="1"/>
              <a:t>Core</a:t>
            </a:r>
            <a:r>
              <a:rPr lang="hu-HU" sz="2400" dirty="0"/>
              <a:t> alkalmazások futtatása</a:t>
            </a:r>
          </a:p>
          <a:p>
            <a:r>
              <a:rPr lang="hu-HU" sz="2400" dirty="0"/>
              <a:t>„</a:t>
            </a:r>
            <a:r>
              <a:rPr lang="hu-HU" sz="2400" dirty="0" err="1"/>
              <a:t>Headless</a:t>
            </a:r>
            <a:r>
              <a:rPr lang="hu-HU" sz="2400" dirty="0"/>
              <a:t>” – nincs lokális kezelőfelület!, helyette</a:t>
            </a:r>
          </a:p>
          <a:p>
            <a:pPr lvl="1"/>
            <a:r>
              <a:rPr lang="hu-HU" sz="2400" dirty="0"/>
              <a:t>Web (Server management </a:t>
            </a:r>
            <a:r>
              <a:rPr lang="hu-HU" sz="2400" dirty="0" err="1"/>
              <a:t>tool</a:t>
            </a:r>
            <a:r>
              <a:rPr lang="hu-HU" sz="2400" dirty="0"/>
              <a:t>)</a:t>
            </a:r>
          </a:p>
          <a:p>
            <a:pPr lvl="1"/>
            <a:r>
              <a:rPr lang="hu-HU" sz="2400" dirty="0"/>
              <a:t>PowerShell</a:t>
            </a:r>
          </a:p>
          <a:p>
            <a:pPr lvl="1"/>
            <a:endParaRPr lang="hu-HU" dirty="0"/>
          </a:p>
          <a:p>
            <a:endParaRPr lang="hu-HU" dirty="0"/>
          </a:p>
        </p:txBody>
      </p:sp>
    </p:spTree>
    <p:extLst>
      <p:ext uri="{BB962C8B-B14F-4D97-AF65-F5344CB8AC3E}">
        <p14:creationId xmlns:p14="http://schemas.microsoft.com/office/powerpoint/2010/main" val="36712486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descr="EH 2015 PPT template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8834" y="1221318"/>
            <a:ext cx="4610100" cy="4607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p:cNvSpPr>
            <a:spLocks noChangeArrowheads="1"/>
          </p:cNvSpPr>
          <p:nvPr/>
        </p:nvSpPr>
        <p:spPr bwMode="auto">
          <a:xfrm>
            <a:off x="3158067" y="412751"/>
            <a:ext cx="591219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hu-HU" altLang="hu-HU" sz="4267" u="sng">
                <a:solidFill>
                  <a:srgbClr val="0563C1"/>
                </a:solidFill>
                <a:latin typeface="Segoe UI Black" panose="020B0A02040204020203" pitchFamily="34" charset="0"/>
                <a:hlinkClick r:id="rId5"/>
              </a:rPr>
              <a:t>http://spoke.at/FHLJ</a:t>
            </a:r>
            <a:endParaRPr lang="hu-HU" altLang="hu-HU" sz="4267">
              <a:latin typeface="Segoe UI Black" panose="020B0A02040204020203" pitchFamily="34" charset="0"/>
            </a:endParaRPr>
          </a:p>
        </p:txBody>
      </p:sp>
    </p:spTree>
    <p:extLst>
      <p:ext uri="{BB962C8B-B14F-4D97-AF65-F5344CB8AC3E}">
        <p14:creationId xmlns:p14="http://schemas.microsoft.com/office/powerpoint/2010/main" val="3410796937"/>
      </p:ext>
    </p:extLst>
  </p:cSld>
  <p:clrMapOvr>
    <a:masterClrMapping/>
  </p:clrMapOvr>
</p:sld>
</file>

<file path=ppt/theme/theme1.xml><?xml version="1.0" encoding="utf-8"?>
<a:theme xmlns:a="http://schemas.openxmlformats.org/drawingml/2006/main" name="WHITE TEMPLATE">
  <a:themeElements>
    <a:clrScheme name="Microsoft tananyag">
      <a:dk1>
        <a:srgbClr val="0078E1"/>
      </a:dk1>
      <a:lt1>
        <a:srgbClr val="FFFFFF"/>
      </a:lt1>
      <a:dk2>
        <a:srgbClr val="0078E1"/>
      </a:dk2>
      <a:lt2>
        <a:srgbClr val="FFFFFF"/>
      </a:lt2>
      <a:accent1>
        <a:srgbClr val="4F4651"/>
      </a:accent1>
      <a:accent2>
        <a:srgbClr val="629DD1"/>
      </a:accent2>
      <a:accent3>
        <a:srgbClr val="003C6C"/>
      </a:accent3>
      <a:accent4>
        <a:srgbClr val="7F8FA9"/>
      </a:accent4>
      <a:accent5>
        <a:srgbClr val="107C10"/>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2.xml><?xml version="1.0" encoding="utf-8"?>
<a:theme xmlns:a="http://schemas.openxmlformats.org/drawingml/2006/main" name="Cím diák">
  <a:themeElements>
    <a:clrScheme name="Microsoft tananyag">
      <a:dk1>
        <a:srgbClr val="0078E1"/>
      </a:dk1>
      <a:lt1>
        <a:srgbClr val="FFFFFF"/>
      </a:lt1>
      <a:dk2>
        <a:srgbClr val="0078E1"/>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um" ma:contentTypeID="0x010100400E1B0CB386DA41897B1C91E2EAB4DB" ma:contentTypeVersion="2" ma:contentTypeDescription="Új dokumentum létrehozása." ma:contentTypeScope="" ma:versionID="bda83db1e486606077fcaef580d9e1a2">
  <xsd:schema xmlns:xsd="http://www.w3.org/2001/XMLSchema" xmlns:xs="http://www.w3.org/2001/XMLSchema" xmlns:p="http://schemas.microsoft.com/office/2006/metadata/properties" xmlns:ns2="8e1ec9f0-dab9-457a-8152-2c84045392d8" targetNamespace="http://schemas.microsoft.com/office/2006/metadata/properties" ma:root="true" ma:fieldsID="619101252d1ddd1affb5fc5a258bc718" ns2:_="">
    <xsd:import namespace="8e1ec9f0-dab9-457a-8152-2c84045392d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1ec9f0-dab9-457a-8152-2c84045392d8"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50FFFF-4C43-4091-92A4-42212B5B7212}">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e1ec9f0-dab9-457a-8152-2c84045392d8"/>
    <ds:schemaRef ds:uri="http://www.w3.org/XML/1998/namespace"/>
  </ds:schemaRefs>
</ds:datastoreItem>
</file>

<file path=customXml/itemProps2.xml><?xml version="1.0" encoding="utf-8"?>
<ds:datastoreItem xmlns:ds="http://schemas.openxmlformats.org/officeDocument/2006/customXml" ds:itemID="{827A870F-6503-4245-BAFB-99317218B176}">
  <ds:schemaRefs>
    <ds:schemaRef ds:uri="http://schemas.microsoft.com/sharepoint/v3/contenttype/forms"/>
  </ds:schemaRefs>
</ds:datastoreItem>
</file>

<file path=customXml/itemProps3.xml><?xml version="1.0" encoding="utf-8"?>
<ds:datastoreItem xmlns:ds="http://schemas.openxmlformats.org/officeDocument/2006/customXml" ds:itemID="{A182D35C-F3A1-404D-9122-8FB946A37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1ec9f0-dab9-457a-8152-2c84045392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6285</TotalTime>
  <Words>663</Words>
  <Application>Microsoft Office PowerPoint</Application>
  <PresentationFormat>Widescreen</PresentationFormat>
  <Paragraphs>39</Paragraphs>
  <Slides>6</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ＭＳ Ｐゴシック</vt:lpstr>
      <vt:lpstr>Arial</vt:lpstr>
      <vt:lpstr>Avenir LT Pro 45 Book</vt:lpstr>
      <vt:lpstr>Calibri</vt:lpstr>
      <vt:lpstr>Calibri Light</vt:lpstr>
      <vt:lpstr>Consolas</vt:lpstr>
      <vt:lpstr>Segoe UI</vt:lpstr>
      <vt:lpstr>Segoe UI Black</vt:lpstr>
      <vt:lpstr>Segoe UI Light</vt:lpstr>
      <vt:lpstr>Wingdings</vt:lpstr>
      <vt:lpstr>WHITE TEMPLATE</vt:lpstr>
      <vt:lpstr>Cím diák</vt:lpstr>
      <vt:lpstr>Hol vagy, Windows?</vt:lpstr>
      <vt:lpstr>Konténerek Windows-on</vt:lpstr>
      <vt:lpstr>DoW</vt:lpstr>
      <vt:lpstr>Windows Server / Hyper-V Konténerek</vt:lpstr>
      <vt:lpstr>Windows Nano Server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Bence Kővári</dc:creator>
  <cp:lastModifiedBy>Attila Ersek (Prohuman)</cp:lastModifiedBy>
  <cp:revision>109</cp:revision>
  <dcterms:created xsi:type="dcterms:W3CDTF">2016-02-25T09:31:21Z</dcterms:created>
  <dcterms:modified xsi:type="dcterms:W3CDTF">2016-10-11T06:44:37Z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0x010100400E1B0CB386DA41897B1C91E2EAB4DB</vt:lpwstr>
  </property>
</Properties>
</file>