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2" r:id="rId4"/>
    <p:sldId id="261" r:id="rId5"/>
    <p:sldId id="263" r:id="rId6"/>
    <p:sldId id="267" r:id="rId7"/>
    <p:sldId id="268" r:id="rId8"/>
    <p:sldId id="269" r:id="rId9"/>
    <p:sldId id="266" r:id="rId10"/>
    <p:sldId id="258" r:id="rId11"/>
    <p:sldId id="265" r:id="rId12"/>
    <p:sldId id="27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防災圖資與基本圖資分類重新編排" id="{34FADF5D-F141-4731-B80E-234362FC4385}">
          <p14:sldIdLst>
            <p14:sldId id="259"/>
            <p14:sldId id="260"/>
            <p14:sldId id="262"/>
          </p14:sldIdLst>
        </p14:section>
        <p14:section name="新增圖資" id="{65021C87-7347-419C-B997-6E6587F7DEC1}">
          <p14:sldIdLst>
            <p14:sldId id="261"/>
            <p14:sldId id="263"/>
            <p14:sldId id="267"/>
            <p14:sldId id="268"/>
          </p14:sldIdLst>
        </p14:section>
        <p14:section name="kml可自行調整樣式" id="{D5E10902-00E3-43C1-9EFF-9E816619D253}">
          <p14:sldIdLst>
            <p14:sldId id="269"/>
          </p14:sldIdLst>
        </p14:section>
        <p14:section name="比例尺近似值顯示指定" id="{A70251E6-1C93-45A3-9471-D74499C6F6C7}">
          <p14:sldIdLst>
            <p14:sldId id="266"/>
          </p14:sldIdLst>
        </p14:section>
        <p14:section name="增加動態圖例框框" id="{117CF1DA-FE28-4F9C-BF48-06B1DAA679BE}">
          <p14:sldIdLst>
            <p14:sldId id="258"/>
          </p14:sldIdLst>
        </p14:section>
        <p14:section name="截圖增加指北針比例尺圖例" id="{35F2CA1C-615D-401C-8073-203E60F93471}">
          <p14:sldIdLst>
            <p14:sldId id="265"/>
          </p14:sldIdLst>
        </p14:section>
        <p14:section name="圖資增加來源說明按鈕" id="{31D015E3-F8D6-45BE-BDD8-4D3F33123B9A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83EF0-E2B9-48D4-B7E2-D3B5C327640D}" v="1" dt="2022-08-16T02:46:27.301"/>
    <p1510:client id="{75C5D921-4135-4AFF-B6C8-8336BE34B65B}" v="57" dt="2022-08-16T02:32:09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洪 翊甯" userId="36046fdf-2666-492c-9aad-d64cc0760c89" providerId="ADAL" clId="{2DF83EF0-E2B9-48D4-B7E2-D3B5C327640D}"/>
    <pc:docChg chg="modSld">
      <pc:chgData name="洪 翊甯" userId="36046fdf-2666-492c-9aad-d64cc0760c89" providerId="ADAL" clId="{2DF83EF0-E2B9-48D4-B7E2-D3B5C327640D}" dt="2022-08-16T02:46:27.301" v="15"/>
      <pc:docMkLst>
        <pc:docMk/>
      </pc:docMkLst>
      <pc:sldChg chg="modSp mod">
        <pc:chgData name="洪 翊甯" userId="36046fdf-2666-492c-9aad-d64cc0760c89" providerId="ADAL" clId="{2DF83EF0-E2B9-48D4-B7E2-D3B5C327640D}" dt="2022-08-16T02:46:27.301" v="15"/>
        <pc:sldMkLst>
          <pc:docMk/>
          <pc:sldMk cId="1196541256" sldId="260"/>
        </pc:sldMkLst>
        <pc:graphicFrameChg chg="mod modGraphic">
          <ac:chgData name="洪 翊甯" userId="36046fdf-2666-492c-9aad-d64cc0760c89" providerId="ADAL" clId="{2DF83EF0-E2B9-48D4-B7E2-D3B5C327640D}" dt="2022-08-16T02:46:27.301" v="15"/>
          <ac:graphicFrameMkLst>
            <pc:docMk/>
            <pc:sldMk cId="1196541256" sldId="260"/>
            <ac:graphicFrameMk id="4" creationId="{C9931155-CB65-EDCC-68C3-28AEC66740F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3FF71-614A-4879-828D-1DA5B8F59814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98E04-18BF-4B8E-A7B5-15005F0F4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1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98E04-18BF-4B8E-A7B5-15005F0F4B8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53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98E04-18BF-4B8E-A7B5-15005F0F4B8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0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5199A-2410-C668-613C-16CB8DDB7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F540E3-5880-EA70-FB24-6233A8BCA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186AC-FB88-55D0-5D5F-40F5E188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ADE20-BCB7-CC79-F206-CB4985DC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5EA38-5321-2614-A3C6-EAF82FF0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5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B2450-8BEB-2B57-6E44-0E339917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2450FF-7E47-66B3-3FA5-420D5D851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54DA0-9395-FC84-177F-0ACC14B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BECDF-9797-8D1E-BE5F-21F6BABA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D9148D-10E8-39B6-EBB6-8B5AC655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BA921-4826-E0DD-1234-E80EBF54F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3856-8727-A989-CD22-2100DF7A3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8094E-C443-055E-BE35-77F90B17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DF0E6A-9039-C9D5-4DCB-70D7C67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F6484-1DF7-6997-7144-55FA8932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77F18-4E5C-49A6-6D40-1C6B396E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A57FA-FFB4-5792-9122-213B0F4D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4D787-F302-F208-86D6-E994B553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996F5D-05E9-D09E-75D6-66EEA7A8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643968-225A-67A9-B526-52F0DF3A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32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8EA6-BF96-532A-A487-8D071D3C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26AA7F-EF1E-0413-2E2E-462D4910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9EBA1-8CB6-45C4-ADB9-EA178B7B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E1597-CAED-F153-05EB-2285A2C3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61B42D-09B5-B819-70A5-EF8BD80D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16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380E7-E4E7-2441-308A-004120B2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63B34-6CA9-313C-B4F7-455683FEB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E51441-1B43-6C17-41D4-2860377F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D7BB73-B0A6-D44E-CEF7-25A831B6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22EF9D-AD3E-FFF8-E70B-130E3E50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F19E66-6CE3-C459-B39E-AF51211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48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988F2-5BD0-8701-2F35-AB675FFA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BF5FA5-737D-DB0D-CEE2-B7781AEC2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183FF1-BA5F-1E26-9836-39F484B0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239C0B-EBC8-7C87-6F09-DB528769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DC1738-8F63-92B5-D372-6450257C5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6D3F06-51DB-4690-667E-71242BB6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4D55EF-3232-19B4-391A-BB4051B2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7F1111-2B13-3A30-C371-56C8EFA2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7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2B9BB-106A-83F6-B958-51D3C24A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891C99-3E5C-9314-1EAA-8918F430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B31737-BFBA-A313-C64A-766EB9F0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46AB1F-FF6B-2DB9-F922-824B1E51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30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3D6429-6D4A-E4FF-5DF5-1A2D3C90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5A16B7-6266-4B1C-5BAF-106A5745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E1B219-C3B1-DED5-C348-62C14458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71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9D693-68ED-1EF5-E7C0-192C4A7D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B3AFCF-B7CE-77EC-142C-B8D57123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612FD3-9A06-ED33-054A-212560501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1A38A1-719D-5558-1F51-478BBAA3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3CDAD6-7E09-B3E8-A6A6-BEB9DD5E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B74F89-D097-7A12-4F7B-E9463651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43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1862C-6E4A-AA3F-A172-609515E2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59CAC8-F491-1F9D-3188-FC63D1EB5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AE9920-66D9-4BE5-616B-EC272A19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CB8705-9115-1198-8CD8-36BEBE9D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A49B5A-129D-3B56-2355-CADABE40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52C584-760D-F955-237F-E875E482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2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A9912D-90F8-9460-ECDD-A297585B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EE587-ADDA-A26C-AF55-B1E43006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F789F3-E338-32CD-9CA1-080E41B18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1686-A68D-48A2-9E07-2BD3D5DF9633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C5229-C8EB-6D9C-B51C-8174D8C76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1EF54-2BF2-FFF5-52F7-946772BD2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7763-5F40-4CB0-956F-6FCDF8EB0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wra.gov.tw/arcgis/services/WMS/GIC_WMS/MapServer/WMSServer?REQUEST=GetMap&amp;SERVICE=WMS&amp;VERSION=1.1.1&amp;LAYERS=RIVERLIN&amp;STYLES=&amp;FORMAT=image/png&amp;SRS=EPSG:102443&amp;BBox=143476,2426736,360482,2810118&amp;WIDTH=150&amp;HEIGHT=200" TargetMode="External"/><Relationship Id="rId2" Type="http://schemas.openxmlformats.org/officeDocument/2006/relationships/hyperlink" Target="https://maps.wra.gov.tw/arcgis/services/WMS/GIC_WMS/MapServer/WMSServer?REQUEST=GetMap&amp;SERVICE=WMS&amp;VERSION=1.1.1&amp;LAYERS=RIVERPOLY&amp;STYLES=&amp;FORMAT=image/png&amp;SRS=EPSG:102443&amp;BBox=143476,2426736,360482,2810118&amp;WIDTH=150&amp;HEIGHT=2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.forest.gov.tw/arcgis/rest/services/WMS/FHWMS/MapServer/6" TargetMode="External"/><Relationship Id="rId4" Type="http://schemas.openxmlformats.org/officeDocument/2006/relationships/hyperlink" Target="https://wmts.nlsc.gov.tw/wmts/R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logycloud.tw/api/v1/zh-tw/Fold?t=.json" TargetMode="External"/><Relationship Id="rId7" Type="http://schemas.openxmlformats.org/officeDocument/2006/relationships/hyperlink" Target="https://www.geologycloud.tw/api/v1/zh-tw/MapZone?t=.json" TargetMode="External"/><Relationship Id="rId2" Type="http://schemas.openxmlformats.org/officeDocument/2006/relationships/hyperlink" Target="https://www.geologycloud.tw/api/v1/zh-tw/Stratum?t=.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ologycloud.tw/api/v1/zh-tw/CoalSeam?t=.json" TargetMode="External"/><Relationship Id="rId5" Type="http://schemas.openxmlformats.org/officeDocument/2006/relationships/hyperlink" Target="https://www.geologycloud.tw/api/v1/zh-tw/Fault?t=.json" TargetMode="External"/><Relationship Id="rId4" Type="http://schemas.openxmlformats.org/officeDocument/2006/relationships/hyperlink" Target="https://www.geologycloud.tw/api/v1/zh-tw/Attitude?t=.js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85704D-144E-90EF-4C24-8D7A65D1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90"/>
            <a:ext cx="12192000" cy="66386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240207-FA71-FA32-34A1-9ED9579F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091" y="521949"/>
            <a:ext cx="1504950" cy="1514475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529151D-9C5B-80CC-A0A4-DA009EEA3D26}"/>
              </a:ext>
            </a:extLst>
          </p:cNvPr>
          <p:cNvCxnSpPr/>
          <p:nvPr/>
        </p:nvCxnSpPr>
        <p:spPr>
          <a:xfrm flipH="1" flipV="1">
            <a:off x="7473244" y="440267"/>
            <a:ext cx="2957847" cy="120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EBA5F9-477F-5C70-B4A1-79464A77550E}"/>
              </a:ext>
            </a:extLst>
          </p:cNvPr>
          <p:cNvSpPr txBox="1"/>
          <p:nvPr/>
        </p:nvSpPr>
        <p:spPr>
          <a:xfrm>
            <a:off x="8207022" y="203642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改到這邊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彙整成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基本圖資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54556C-23A8-F253-8A06-04CC0D0371F1}"/>
              </a:ext>
            </a:extLst>
          </p:cNvPr>
          <p:cNvSpPr txBox="1"/>
          <p:nvPr/>
        </p:nvSpPr>
        <p:spPr>
          <a:xfrm>
            <a:off x="6953955" y="163268"/>
            <a:ext cx="12530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基本圖資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85ADC0-8626-C72C-7ECB-E6E576566BA1}"/>
              </a:ext>
            </a:extLst>
          </p:cNvPr>
          <p:cNvSpPr txBox="1"/>
          <p:nvPr/>
        </p:nvSpPr>
        <p:spPr>
          <a:xfrm>
            <a:off x="2853900" y="18840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一開始預設不展開</a:t>
            </a:r>
          </a:p>
        </p:txBody>
      </p:sp>
    </p:spTree>
    <p:extLst>
      <p:ext uri="{BB962C8B-B14F-4D97-AF65-F5344CB8AC3E}">
        <p14:creationId xmlns:p14="http://schemas.microsoft.com/office/powerpoint/2010/main" val="48788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BE35867-F8CD-1E45-0054-C5428207151C}"/>
              </a:ext>
            </a:extLst>
          </p:cNvPr>
          <p:cNvSpPr txBox="1"/>
          <p:nvPr/>
        </p:nvSpPr>
        <p:spPr>
          <a:xfrm>
            <a:off x="181467" y="21560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請參考圖例資料夾中的文件，圖例皆有與名稱對應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839AC1-9967-E9CF-0F06-C6C7A9B1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6942"/>
            <a:ext cx="12192000" cy="600055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C840497-7A2F-DB67-3868-26C5A5700A21}"/>
              </a:ext>
            </a:extLst>
          </p:cNvPr>
          <p:cNvSpPr txBox="1"/>
          <p:nvPr/>
        </p:nvSpPr>
        <p:spPr>
          <a:xfrm>
            <a:off x="2530812" y="3463669"/>
            <a:ext cx="609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土石流潛勢溪流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88E3481-4951-E83B-4E07-5BC940E5E29E}"/>
              </a:ext>
            </a:extLst>
          </p:cNvPr>
          <p:cNvGrpSpPr/>
          <p:nvPr/>
        </p:nvGrpSpPr>
        <p:grpSpPr>
          <a:xfrm>
            <a:off x="1676698" y="2965230"/>
            <a:ext cx="3237391" cy="2803272"/>
            <a:chOff x="1676698" y="2965230"/>
            <a:chExt cx="3237391" cy="28032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5CED8-CBAF-FC4C-FDF1-1106E59D6BE8}"/>
                </a:ext>
              </a:extLst>
            </p:cNvPr>
            <p:cNvSpPr/>
            <p:nvPr/>
          </p:nvSpPr>
          <p:spPr>
            <a:xfrm>
              <a:off x="1676698" y="2965230"/>
              <a:ext cx="2383277" cy="2803272"/>
            </a:xfrm>
            <a:prstGeom prst="rect">
              <a:avLst/>
            </a:prstGeom>
            <a:solidFill>
              <a:srgbClr val="6464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494EF97-AA3E-73C8-9140-8934CECF1B0D}"/>
                </a:ext>
              </a:extLst>
            </p:cNvPr>
            <p:cNvSpPr txBox="1"/>
            <p:nvPr/>
          </p:nvSpPr>
          <p:spPr>
            <a:xfrm>
              <a:off x="2530812" y="3107780"/>
              <a:ext cx="2383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</a:rPr>
                <a:t>原住民族部落</a:t>
              </a:r>
              <a:r>
                <a:rPr lang="en-US" altLang="zh-TW" sz="1400" dirty="0">
                  <a:solidFill>
                    <a:schemeClr val="bg1"/>
                  </a:solidFill>
                </a:rPr>
                <a:t>(</a:t>
              </a:r>
              <a:r>
                <a:rPr lang="zh-TW" altLang="en-US" sz="1400" dirty="0">
                  <a:solidFill>
                    <a:schemeClr val="bg1"/>
                  </a:solidFill>
                </a:rPr>
                <a:t>面</a:t>
              </a:r>
              <a:r>
                <a:rPr lang="en-US" altLang="zh-TW" sz="1400" dirty="0">
                  <a:solidFill>
                    <a:schemeClr val="bg1"/>
                  </a:solidFill>
                </a:rPr>
                <a:t>)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8" name="圖片 7" descr="一張含有 廣場 的圖片&#10;&#10;自動產生的描述">
              <a:extLst>
                <a:ext uri="{FF2B5EF4-FFF2-40B4-BE49-F238E27FC236}">
                  <a16:creationId xmlns:a16="http://schemas.microsoft.com/office/drawing/2014/main" id="{82830F6D-061C-19A3-4F0D-5C68777A9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195" y="3196946"/>
              <a:ext cx="266723" cy="266723"/>
            </a:xfrm>
            <a:prstGeom prst="rect">
              <a:avLst/>
            </a:prstGeom>
          </p:spPr>
        </p:pic>
        <p:pic>
          <p:nvPicPr>
            <p:cNvPr id="18" name="圖片 17" descr="一張含有 裝置 的圖片&#10;&#10;自動產生的描述">
              <a:extLst>
                <a:ext uri="{FF2B5EF4-FFF2-40B4-BE49-F238E27FC236}">
                  <a16:creationId xmlns:a16="http://schemas.microsoft.com/office/drawing/2014/main" id="{43D572DC-1C25-B464-163F-AD7B92922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969" y="3337010"/>
              <a:ext cx="666843" cy="657317"/>
            </a:xfrm>
            <a:prstGeom prst="rect">
              <a:avLst/>
            </a:prstGeom>
          </p:spPr>
        </p:pic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5B14C7C-9848-2C18-4063-B7DC7CFFC303}"/>
              </a:ext>
            </a:extLst>
          </p:cNvPr>
          <p:cNvSpPr txBox="1"/>
          <p:nvPr/>
        </p:nvSpPr>
        <p:spPr>
          <a:xfrm>
            <a:off x="4059975" y="4916859"/>
            <a:ext cx="3557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開啟圖層即會顯示於圖例的框框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4AFC39-8891-A5F1-ED9C-9EB3FDC15030}"/>
              </a:ext>
            </a:extLst>
          </p:cNvPr>
          <p:cNvSpPr txBox="1"/>
          <p:nvPr/>
        </p:nvSpPr>
        <p:spPr>
          <a:xfrm>
            <a:off x="2530812" y="3479440"/>
            <a:ext cx="609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土石流潛勢溪流</a:t>
            </a:r>
          </a:p>
        </p:txBody>
      </p:sp>
    </p:spTree>
    <p:extLst>
      <p:ext uri="{BB962C8B-B14F-4D97-AF65-F5344CB8AC3E}">
        <p14:creationId xmlns:p14="http://schemas.microsoft.com/office/powerpoint/2010/main" val="388195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35E8F3A-AA98-CAED-ABEA-68335AF3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82" y="73811"/>
            <a:ext cx="12192000" cy="540574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6EDF02-EABB-7C93-1D72-B3D2CF4A2392}"/>
              </a:ext>
            </a:extLst>
          </p:cNvPr>
          <p:cNvSpPr txBox="1"/>
          <p:nvPr/>
        </p:nvSpPr>
        <p:spPr>
          <a:xfrm>
            <a:off x="0" y="1398522"/>
            <a:ext cx="3557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截圖後會顯示指北針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DB7689-1964-0C1F-C6C8-F518541E929C}"/>
              </a:ext>
            </a:extLst>
          </p:cNvPr>
          <p:cNvSpPr txBox="1"/>
          <p:nvPr/>
        </p:nvSpPr>
        <p:spPr>
          <a:xfrm>
            <a:off x="8863095" y="5545973"/>
            <a:ext cx="3557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截圖後會顯示比例尺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303F1A-1053-B470-A2FE-CCF6ADA62D13}"/>
              </a:ext>
            </a:extLst>
          </p:cNvPr>
          <p:cNvSpPr txBox="1"/>
          <p:nvPr/>
        </p:nvSpPr>
        <p:spPr>
          <a:xfrm>
            <a:off x="7646509" y="4308533"/>
            <a:ext cx="3557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截圖會顯示圖例框框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03E3681-6D5C-FE4D-F80B-D1FB983F5054}"/>
              </a:ext>
            </a:extLst>
          </p:cNvPr>
          <p:cNvSpPr txBox="1"/>
          <p:nvPr/>
        </p:nvSpPr>
        <p:spPr>
          <a:xfrm>
            <a:off x="6057418" y="5709876"/>
            <a:ext cx="3557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目前截圖旁邊會有黑邊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需確認如何處理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55001AB-790D-E0C2-290F-D67BBB45C92F}"/>
              </a:ext>
            </a:extLst>
          </p:cNvPr>
          <p:cNvGrpSpPr/>
          <p:nvPr/>
        </p:nvGrpSpPr>
        <p:grpSpPr>
          <a:xfrm>
            <a:off x="9916604" y="2024705"/>
            <a:ext cx="6716455" cy="2803272"/>
            <a:chOff x="12392933" y="2926980"/>
            <a:chExt cx="6785397" cy="280327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1C1A394-32D3-7763-283B-07E415054C91}"/>
                </a:ext>
              </a:extLst>
            </p:cNvPr>
            <p:cNvGrpSpPr/>
            <p:nvPr/>
          </p:nvGrpSpPr>
          <p:grpSpPr>
            <a:xfrm>
              <a:off x="12392933" y="2926980"/>
              <a:ext cx="3074296" cy="2803272"/>
              <a:chOff x="449500" y="2889816"/>
              <a:chExt cx="3074296" cy="280327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65CED8-CBAF-FC4C-FDF1-1106E59D6BE8}"/>
                  </a:ext>
                </a:extLst>
              </p:cNvPr>
              <p:cNvSpPr/>
              <p:nvPr/>
            </p:nvSpPr>
            <p:spPr>
              <a:xfrm>
                <a:off x="449500" y="2889816"/>
                <a:ext cx="2216080" cy="28032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494EF97-AA3E-73C8-9140-8934CECF1B0D}"/>
                  </a:ext>
                </a:extLst>
              </p:cNvPr>
              <p:cNvSpPr txBox="1"/>
              <p:nvPr/>
            </p:nvSpPr>
            <p:spPr>
              <a:xfrm>
                <a:off x="1140519" y="3079252"/>
                <a:ext cx="2383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/>
                  <a:t>原住民族部落</a:t>
                </a:r>
                <a:r>
                  <a:rPr lang="en-US" altLang="zh-TW" sz="1400" dirty="0"/>
                  <a:t>(</a:t>
                </a:r>
                <a:r>
                  <a:rPr lang="zh-TW" altLang="en-US" sz="1400" dirty="0"/>
                  <a:t>面</a:t>
                </a:r>
                <a:r>
                  <a:rPr lang="en-US" altLang="zh-TW" sz="1400" dirty="0"/>
                  <a:t>)</a:t>
                </a:r>
                <a:endParaRPr lang="zh-TW" altLang="en-US" sz="1400" dirty="0"/>
              </a:p>
            </p:txBody>
          </p:sp>
          <p:pic>
            <p:nvPicPr>
              <p:cNvPr id="8" name="圖片 7" descr="一張含有 廣場 的圖片&#10;&#10;自動產生的描述">
                <a:extLst>
                  <a:ext uri="{FF2B5EF4-FFF2-40B4-BE49-F238E27FC236}">
                    <a16:creationId xmlns:a16="http://schemas.microsoft.com/office/drawing/2014/main" id="{82830F6D-061C-19A3-4F0D-5C68777A9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101" y="3077792"/>
                <a:ext cx="266723" cy="266723"/>
              </a:xfrm>
              <a:prstGeom prst="rect">
                <a:avLst/>
              </a:prstGeom>
            </p:spPr>
          </p:pic>
          <p:pic>
            <p:nvPicPr>
              <p:cNvPr id="18" name="圖片 17" descr="一張含有 裝置 的圖片&#10;&#10;自動產生的描述">
                <a:extLst>
                  <a:ext uri="{FF2B5EF4-FFF2-40B4-BE49-F238E27FC236}">
                    <a16:creationId xmlns:a16="http://schemas.microsoft.com/office/drawing/2014/main" id="{43D572DC-1C25-B464-163F-AD7B92922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500" y="3223893"/>
                <a:ext cx="666843" cy="657317"/>
              </a:xfrm>
              <a:prstGeom prst="rect">
                <a:avLst/>
              </a:prstGeom>
            </p:spPr>
          </p:pic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9C662DE-F648-9CE6-F79B-A52FE7B8F94C}"/>
                </a:ext>
              </a:extLst>
            </p:cNvPr>
            <p:cNvSpPr txBox="1"/>
            <p:nvPr/>
          </p:nvSpPr>
          <p:spPr>
            <a:xfrm>
              <a:off x="13083952" y="3396943"/>
              <a:ext cx="6094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zh-TW" altLang="en-US" dirty="0">
                  <a:solidFill>
                    <a:schemeClr val="tx1"/>
                  </a:solidFill>
                </a:rPr>
                <a:t>土石流潛勢溪流</a:t>
              </a:r>
            </a:p>
          </p:txBody>
        </p:sp>
      </p:grpSp>
      <p:pic>
        <p:nvPicPr>
          <p:cNvPr id="1026" name="Picture 2" descr="4,099,873 北部图片、库存照片和矢量图| Shutterstock">
            <a:extLst>
              <a:ext uri="{FF2B5EF4-FFF2-40B4-BE49-F238E27FC236}">
                <a16:creationId xmlns:a16="http://schemas.microsoft.com/office/drawing/2014/main" id="{B1DFFA05-DB63-9DAA-6522-87B348BAA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4" t="19341" r="27091" b="23956"/>
          <a:stretch/>
        </p:blipFill>
        <p:spPr bwMode="auto">
          <a:xfrm>
            <a:off x="-38582" y="42118"/>
            <a:ext cx="1160585" cy="15122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B1348F3-80E9-EDC3-D16B-93BC718AC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181" y="4978089"/>
            <a:ext cx="1736544" cy="5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6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821B3D1-C94E-F423-FC8A-3D75EA01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90"/>
            <a:ext cx="12192000" cy="66386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8381B78-E298-5F53-883F-26D8364B5EAF}"/>
              </a:ext>
            </a:extLst>
          </p:cNvPr>
          <p:cNvSpPr txBox="1"/>
          <p:nvPr/>
        </p:nvSpPr>
        <p:spPr>
          <a:xfrm>
            <a:off x="3143710" y="1899878"/>
            <a:ext cx="334740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在圖資後面加一個 資訊</a:t>
            </a:r>
            <a:r>
              <a:rPr lang="en-US" altLang="zh-TW" dirty="0">
                <a:solidFill>
                  <a:srgbClr val="FF0000"/>
                </a:solidFill>
              </a:rPr>
              <a:t>icon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滑鼠</a:t>
            </a:r>
            <a:r>
              <a:rPr lang="en-US" altLang="zh-TW" dirty="0">
                <a:solidFill>
                  <a:srgbClr val="FF0000"/>
                </a:solidFill>
              </a:rPr>
              <a:t>click</a:t>
            </a:r>
            <a:r>
              <a:rPr lang="zh-TW" altLang="en-US" dirty="0">
                <a:solidFill>
                  <a:srgbClr val="FF0000"/>
                </a:solidFill>
              </a:rPr>
              <a:t>會跳出說明資訊的視窗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8BA745-FAB2-7880-7E09-06D6B715B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6" y="1251171"/>
            <a:ext cx="153559" cy="1535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1AF7461-464B-3768-5EE8-D458212C184A}"/>
              </a:ext>
            </a:extLst>
          </p:cNvPr>
          <p:cNvSpPr/>
          <p:nvPr/>
        </p:nvSpPr>
        <p:spPr>
          <a:xfrm>
            <a:off x="3143710" y="1004784"/>
            <a:ext cx="181554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本圖資參考部落事典數化繪製</a:t>
            </a:r>
          </a:p>
        </p:txBody>
      </p:sp>
    </p:spTree>
    <p:extLst>
      <p:ext uri="{BB962C8B-B14F-4D97-AF65-F5344CB8AC3E}">
        <p14:creationId xmlns:p14="http://schemas.microsoft.com/office/powerpoint/2010/main" val="155737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9931155-CB65-EDCC-68C3-28AEC6674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3016"/>
              </p:ext>
            </p:extLst>
          </p:nvPr>
        </p:nvGraphicFramePr>
        <p:xfrm>
          <a:off x="240904" y="191764"/>
          <a:ext cx="7266207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98">
                  <a:extLst>
                    <a:ext uri="{9D8B030D-6E8A-4147-A177-3AD203B41FA5}">
                      <a16:colId xmlns:a16="http://schemas.microsoft.com/office/drawing/2014/main" val="865000257"/>
                    </a:ext>
                  </a:extLst>
                </a:gridCol>
                <a:gridCol w="1367103">
                  <a:extLst>
                    <a:ext uri="{9D8B030D-6E8A-4147-A177-3AD203B41FA5}">
                      <a16:colId xmlns:a16="http://schemas.microsoft.com/office/drawing/2014/main" val="1761486854"/>
                    </a:ext>
                  </a:extLst>
                </a:gridCol>
                <a:gridCol w="2377003">
                  <a:extLst>
                    <a:ext uri="{9D8B030D-6E8A-4147-A177-3AD203B41FA5}">
                      <a16:colId xmlns:a16="http://schemas.microsoft.com/office/drawing/2014/main" val="1704304560"/>
                    </a:ext>
                  </a:extLst>
                </a:gridCol>
                <a:gridCol w="2377003">
                  <a:extLst>
                    <a:ext uri="{9D8B030D-6E8A-4147-A177-3AD203B41FA5}">
                      <a16:colId xmlns:a16="http://schemas.microsoft.com/office/drawing/2014/main" val="3958132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更新圖資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60187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基本圖資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部落圖資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原住民族部落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1585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原住民族部落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面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79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zh-TW" altLang="en-US" dirty="0"/>
                        <a:t>基本圖資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行政與土地區界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縣市界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264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鄉鎮界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47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村里界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01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段籍圖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34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公有土地地籍圖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6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特定水土保持區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年度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區特定水土保持區範圍圖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kmz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9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山坡地範圍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5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原住民保留地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69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D8AE29A-CA65-CCE5-9A59-F80B80766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19774"/>
              </p:ext>
            </p:extLst>
          </p:nvPr>
        </p:nvGraphicFramePr>
        <p:xfrm>
          <a:off x="454378" y="0"/>
          <a:ext cx="5506155" cy="65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390924771"/>
                    </a:ext>
                  </a:extLst>
                </a:gridCol>
                <a:gridCol w="1512711">
                  <a:extLst>
                    <a:ext uri="{9D8B030D-6E8A-4147-A177-3AD203B41FA5}">
                      <a16:colId xmlns:a16="http://schemas.microsoft.com/office/drawing/2014/main" val="3659959203"/>
                    </a:ext>
                  </a:extLst>
                </a:gridCol>
                <a:gridCol w="3104444">
                  <a:extLst>
                    <a:ext uri="{9D8B030D-6E8A-4147-A177-3AD203B41FA5}">
                      <a16:colId xmlns:a16="http://schemas.microsoft.com/office/drawing/2014/main" val="2141949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96177"/>
                  </a:ext>
                </a:extLst>
              </a:tr>
              <a:tr h="370840">
                <a:tc rowSpan="1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基本圖資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土石流潛勢溪流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土石流潛勢溪流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19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土石流潛勢溪流影響範圍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410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大規模崩塌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大規模崩塌潛勢區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54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大規模崩塌影響範圍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78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107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年司馬庫斯崩塌地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745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鎮西堡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司馬庫斯歷史崩塌地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457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防災圖資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地質災害潛勢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土壤液化潛勢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48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土壤液化潛勢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初級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38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地質敏感區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933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地質敏感區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山崩與地滑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1795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全台順向坡分布圖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15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全台土石流流動區分布圖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184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土壤液化潛勢範圍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6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雨量資訊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雨量站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FHY_API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318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防減災資源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避難收容處所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17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AED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位置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9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9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13B8FB-A62E-65C6-E6FD-E02D12668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27081"/>
              </p:ext>
            </p:extLst>
          </p:nvPr>
        </p:nvGraphicFramePr>
        <p:xfrm>
          <a:off x="248354" y="173025"/>
          <a:ext cx="10397068" cy="777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553">
                  <a:extLst>
                    <a:ext uri="{9D8B030D-6E8A-4147-A177-3AD203B41FA5}">
                      <a16:colId xmlns:a16="http://schemas.microsoft.com/office/drawing/2014/main" val="3446755252"/>
                    </a:ext>
                  </a:extLst>
                </a:gridCol>
                <a:gridCol w="1805553">
                  <a:extLst>
                    <a:ext uri="{9D8B030D-6E8A-4147-A177-3AD203B41FA5}">
                      <a16:colId xmlns:a16="http://schemas.microsoft.com/office/drawing/2014/main" val="2322910902"/>
                    </a:ext>
                  </a:extLst>
                </a:gridCol>
                <a:gridCol w="2606811">
                  <a:extLst>
                    <a:ext uri="{9D8B030D-6E8A-4147-A177-3AD203B41FA5}">
                      <a16:colId xmlns:a16="http://schemas.microsoft.com/office/drawing/2014/main" val="2627817373"/>
                    </a:ext>
                  </a:extLst>
                </a:gridCol>
                <a:gridCol w="4179151">
                  <a:extLst>
                    <a:ext uri="{9D8B030D-6E8A-4147-A177-3AD203B41FA5}">
                      <a16:colId xmlns:a16="http://schemas.microsoft.com/office/drawing/2014/main" val="3957514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新增圖資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97832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基本圖資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TW" altLang="en-US" dirty="0"/>
                        <a:t>行政與土地區界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河川水系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WMS</a:t>
                      </a:r>
                    </a:p>
                    <a:p>
                      <a:r>
                        <a:rPr lang="en-US" altLang="zh-TW" dirty="0">
                          <a:hlinkClick r:id="rId2"/>
                        </a:rPr>
                        <a:t>https://maps.wra.gov.tw/arcgis/services/WMS/GIC_WMS/MapServer/WMSServer?REQUEST=GetMap&amp;SERVICE=WMS&amp;VERSION=1.1.1&amp;LAYERS=RIVERPOLY&amp;STYLES=&amp;FORMAT=image/png&amp;SRS=EPSG:102443&amp;BBox=143476,2426736,360482,2810118&amp;WIDTH=150&amp;HEIGHT=200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34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河川支流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https://maps.wra.gov.tw/arcgis/services/WMS/GIC_WMS/MapServer/WMSServer?REQUEST=GetMap&amp;SERVICE=WMS&amp;VERSION=1.1.1&amp;LAYERS=RIVERLIN&amp;STYLES=&amp;FORMAT=image/png&amp;SRS=EPSG:102443&amp;BBox=143476,2426736,360482,2810118&amp;WIDTH=150&amp;HEIGHT=200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219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道路路網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WMTS</a:t>
                      </a:r>
                    </a:p>
                    <a:p>
                      <a:r>
                        <a:rPr lang="en-US" altLang="zh-TW" dirty="0">
                          <a:hlinkClick r:id="rId4"/>
                        </a:rPr>
                        <a:t>https://wmts.nlsc.gov.tw/wmts/ROAD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14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國有林班地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WMS</a:t>
                      </a:r>
                    </a:p>
                    <a:p>
                      <a:r>
                        <a:rPr lang="en-US" altLang="zh-TW" dirty="0">
                          <a:hlinkClick r:id="rId5"/>
                        </a:rPr>
                        <a:t>https://gis.forest.gov.tw/arcgis/rest/services/WMS/FHWMS/MapServer/6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11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保安林地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WMS</a:t>
                      </a:r>
                    </a:p>
                    <a:p>
                      <a:r>
                        <a:rPr lang="en-US" altLang="zh-TW" dirty="0"/>
                        <a:t>https://gis.forest.gov.tw/arcgis/rest/services/WMS/FHWMS/MapServer/12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159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工程與地質資料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工程地質鑽探點位分布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https://www.geologycloud.tw/api/v1/zh-tw/Drill?t=.json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0350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8BDE2369-F853-EA0D-622B-0DB35C3FF621}"/>
              </a:ext>
            </a:extLst>
          </p:cNvPr>
          <p:cNvSpPr txBox="1"/>
          <p:nvPr/>
        </p:nvSpPr>
        <p:spPr>
          <a:xfrm>
            <a:off x="10422684" y="48134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https://wmts.nlsc.gov.tw/wmts/ROAD/{Style}/{TileMatrixSet}/{TileMatrix}/{TileRow}/{TileCol}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3A48AB-E06B-D853-3FE6-F19871B8A8C4}"/>
              </a:ext>
            </a:extLst>
          </p:cNvPr>
          <p:cNvSpPr txBox="1"/>
          <p:nvPr/>
        </p:nvSpPr>
        <p:spPr>
          <a:xfrm>
            <a:off x="10422684" y="53332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https://wmts.nlsc.gov.tw/wmts/ROAD/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Lucida Grande"/>
              </a:rPr>
              <a:t>default/</a:t>
            </a:r>
            <a:r>
              <a:rPr lang="en-US" altLang="zh-TW" b="0" i="0" dirty="0" err="1">
                <a:solidFill>
                  <a:srgbClr val="666666"/>
                </a:solidFill>
                <a:effectLst/>
                <a:latin typeface="Lucida Grande"/>
              </a:rPr>
              <a:t>GoogleMapsCompatible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Lucida Grande"/>
              </a:rPr>
              <a:t>/15/14127/27366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01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32965B8-61A0-36D0-BAD8-EB24E1C27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12313"/>
              </p:ext>
            </p:extLst>
          </p:nvPr>
        </p:nvGraphicFramePr>
        <p:xfrm>
          <a:off x="772212" y="326763"/>
          <a:ext cx="10397068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553">
                  <a:extLst>
                    <a:ext uri="{9D8B030D-6E8A-4147-A177-3AD203B41FA5}">
                      <a16:colId xmlns:a16="http://schemas.microsoft.com/office/drawing/2014/main" val="1245313320"/>
                    </a:ext>
                  </a:extLst>
                </a:gridCol>
                <a:gridCol w="1805553">
                  <a:extLst>
                    <a:ext uri="{9D8B030D-6E8A-4147-A177-3AD203B41FA5}">
                      <a16:colId xmlns:a16="http://schemas.microsoft.com/office/drawing/2014/main" val="2419338751"/>
                    </a:ext>
                  </a:extLst>
                </a:gridCol>
                <a:gridCol w="2606811">
                  <a:extLst>
                    <a:ext uri="{9D8B030D-6E8A-4147-A177-3AD203B41FA5}">
                      <a16:colId xmlns:a16="http://schemas.microsoft.com/office/drawing/2014/main" val="13977892"/>
                    </a:ext>
                  </a:extLst>
                </a:gridCol>
                <a:gridCol w="4179151">
                  <a:extLst>
                    <a:ext uri="{9D8B030D-6E8A-4147-A177-3AD203B41FA5}">
                      <a16:colId xmlns:a16="http://schemas.microsoft.com/office/drawing/2014/main" val="158932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新增圖資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8973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基本圖資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TW" altLang="en-US" dirty="0"/>
                        <a:t>地質災害潛勢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崖錐堆積區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山崩雲</a:t>
                      </a:r>
                      <a:r>
                        <a:rPr lang="en-US" altLang="zh-TW" dirty="0"/>
                        <a:t>WMTS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curl -X GET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"https://landslide.geologycloud.tw/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jlwmts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jetlink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/EVGM_G01/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GoogleMapsCompatible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/13/6842/3549"</a:t>
                      </a:r>
                      <a:r>
                        <a:rPr lang="en-US" altLang="zh-TW" dirty="0">
                          <a:effectLst/>
                        </a:rPr>
                        <a:t> -H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"accept: image/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21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地質遺跡地質敏感區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地質遺跡</a:t>
                      </a:r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kmz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69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地下水補注地質敏感區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地下水補注地質敏感區</a:t>
                      </a:r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kmz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269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活動斷層地質敏感區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活動斷層</a:t>
                      </a:r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kmz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043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河岸與向源侵蝕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WMTS</a:t>
                      </a:r>
                    </a:p>
                    <a:p>
                      <a:r>
                        <a:rPr lang="en-US" altLang="zh-TW" dirty="0">
                          <a:effectLst/>
                        </a:rPr>
                        <a:t>curl -X GET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"https://landslide.geologycloud.tw/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jlwmts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jetlink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/EVGM_H09/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GoogleMapsCompatible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/13/6842/3549"</a:t>
                      </a:r>
                      <a:r>
                        <a:rPr lang="en-US" altLang="zh-TW" dirty="0">
                          <a:effectLst/>
                        </a:rPr>
                        <a:t> -H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"accept: image/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63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歷年重大土石災例分布圖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歷年重大土石災例分布圖</a:t>
                      </a:r>
                      <a:r>
                        <a:rPr lang="en-US" altLang="zh-TW" dirty="0"/>
                        <a:t>.</a:t>
                      </a:r>
                      <a:r>
                        <a:rPr lang="en-US" altLang="zh-TW" dirty="0" err="1"/>
                        <a:t>kmz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1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3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32965B8-61A0-36D0-BAD8-EB24E1C27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508926"/>
              </p:ext>
            </p:extLst>
          </p:nvPr>
        </p:nvGraphicFramePr>
        <p:xfrm>
          <a:off x="-1" y="0"/>
          <a:ext cx="13241868" cy="978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89">
                  <a:extLst>
                    <a:ext uri="{9D8B030D-6E8A-4147-A177-3AD203B41FA5}">
                      <a16:colId xmlns:a16="http://schemas.microsoft.com/office/drawing/2014/main" val="1245313320"/>
                    </a:ext>
                  </a:extLst>
                </a:gridCol>
                <a:gridCol w="406647">
                  <a:extLst>
                    <a:ext uri="{9D8B030D-6E8A-4147-A177-3AD203B41FA5}">
                      <a16:colId xmlns:a16="http://schemas.microsoft.com/office/drawing/2014/main" val="2419338751"/>
                    </a:ext>
                  </a:extLst>
                </a:gridCol>
                <a:gridCol w="1330847">
                  <a:extLst>
                    <a:ext uri="{9D8B030D-6E8A-4147-A177-3AD203B41FA5}">
                      <a16:colId xmlns:a16="http://schemas.microsoft.com/office/drawing/2014/main" val="13977892"/>
                    </a:ext>
                  </a:extLst>
                </a:gridCol>
                <a:gridCol w="10979485">
                  <a:extLst>
                    <a:ext uri="{9D8B030D-6E8A-4147-A177-3AD203B41FA5}">
                      <a16:colId xmlns:a16="http://schemas.microsoft.com/office/drawing/2014/main" val="158932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新增圖資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8973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r>
                        <a:rPr lang="zh-TW" altLang="en-US" dirty="0"/>
                        <a:t>基本圖資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zh-TW" altLang="en-US" dirty="0"/>
                        <a:t>淹水潛勢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6hr150mm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https://maps.wra.gov.tw/arcgis/services/WMS/GIC_WMS/MapServer/WMSServer?REQUEST=GetMap&amp;SERVICE=WMS&amp;VERSION=1.1.1&amp;LAYERS=flood_150mm_6hr&amp;STYLES=&amp;FORMAT=image/png&amp;SRS=EPSG:102443&amp;BBox=143476,2426736,360482,2810118&amp;WIDTH=150&amp;HEIGHT=200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567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6hr250mm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https://maps.wra.gov.tw/arcgis/services/WMS/GIC_WMS/MapServer/WMSServer?REQUEST=GetMap&amp;SERVICE=WMS&amp;VERSION=1.1.1&amp;LAYERS=flood_250mm_6hr&amp;STYLES=&amp;FORMAT=image/png&amp;SRS=EPSG:102443&amp;BBox=143476,2426736,360482,2810118&amp;WIDTH=150&amp;HEIGHT=200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201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6hr350mm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https://maps.wra.gov.tw/arcgis/services/WMS/GIC_WMS/MapServer/WMSServer?REQUEST=GetMap&amp;SERVICE=WMS&amp;VERSION=1.1.1&amp;LAYERS=flood_350mm_6hr&amp;STYLES=&amp;FORMAT=image/png&amp;SRS=EPSG:102443&amp;BBox=143476,2426736,360482,2810118&amp;WIDTH=150&amp;HEIGHT=200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271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12hr200mm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https://maps.wra.gov.tw/arcgis/services/WMS/GIC_WMS/MapServer/WMSServer?REQUEST=GetMap&amp;SERVICE=WMS&amp;VERSION=1.1.1&amp;LAYERS=flood_200mm_12hr&amp;STYLES=&amp;FORMAT=image/png&amp;SRS=EPSG:102443&amp;BBox=143476,2426736,360482,2810118&amp;WIDTH=150&amp;HEIGHT=200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950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12hr300mm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https://maps.wra.gov.tw/arcgis/services/WMS/GIC_WMS/MapServer/WMSServer?REQUEST=GetMap&amp;SERVICE=WMS&amp;VERSION=1.1.1&amp;LAYERS=flood_300mm_12hr&amp;STYLES=&amp;FORMAT=image/png&amp;SRS=EPSG:102443&amp;BBox=143476,2426736,360482,2810118&amp;WIDTH=150&amp;HEIGHT=200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33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12hr400mm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https://maps.wra.gov.tw/arcgis/services/WMS/GIC_WMS/MapServer/WMSServer?REQUEST=GetMap&amp;SERVICE=WMS&amp;VERSION=1.1.1&amp;LAYERS=flood_400mm_12hr&amp;STYLES=&amp;FORMAT=image/png&amp;SRS=EPSG:102443&amp;BBox=143476,2426736,360482,2810118&amp;WIDTH=150&amp;HEIGHT=200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49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24hr200mm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https://maps.wra.gov.tw/arcgis/services/WMS/GIC_WMS/MapServer/WMSServer?REQUEST=GetMap&amp;SERVICE=WMS&amp;VERSION=1.1.1&amp;LAYERS=flood_200mm_24hr&amp;STYLES=&amp;FORMAT=image/png&amp;SRS=EPSG:102443&amp;BBox=143476,2426736,360482,2810118&amp;WIDTH=150&amp;HEIGHT=200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10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24hr350mm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https://maps.wra.gov.tw/arcgis/services/WMS/GIC_WMS/MapServer/WMSServer?REQUEST=GetMap&amp;SERVICE=WMS&amp;VERSION=1.1.1&amp;LAYERS=flood_350mm_24hr&amp;STYLES=&amp;FORMAT=image/png&amp;SRS=EPSG:102443&amp;BBox=143476,2426736,360482,2810118&amp;WIDTH=150&amp;HEIGHT=200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68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24hr500mm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https://maps.wra.gov.tw/arcgis/services/WMS/GIC_WMS/MapServer/WMSServer?REQUEST=GetMap&amp;SERVICE=WMS&amp;VERSION=1.1.1&amp;LAYERS=flood_500mm_24hr&amp;STYLES=&amp;FORMAT=image/png&amp;SRS=EPSG:102443&amp;BBox=143476,2426736,360482,2810118&amp;WIDTH=150&amp;HEIGHT=200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413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24hr650mm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https://maps.wra.gov.tw/arcgis/services/WMS/GIC_WMS/MapServer/WMSServer?REQUEST=GetMap&amp;SERVICE=WMS&amp;VERSION=1.1.1&amp;LAYERS=flood_650mm_24hr&amp;STYLES=&amp;FORMAT=image/png&amp;SRS=EPSG:102443&amp;BBox=143476,2426736,360482,2810118&amp;WIDTH=150&amp;HEIGHT=200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4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3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32965B8-61A0-36D0-BAD8-EB24E1C27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913574"/>
              </p:ext>
            </p:extLst>
          </p:nvPr>
        </p:nvGraphicFramePr>
        <p:xfrm>
          <a:off x="772212" y="326763"/>
          <a:ext cx="10397068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553">
                  <a:extLst>
                    <a:ext uri="{9D8B030D-6E8A-4147-A177-3AD203B41FA5}">
                      <a16:colId xmlns:a16="http://schemas.microsoft.com/office/drawing/2014/main" val="1245313320"/>
                    </a:ext>
                  </a:extLst>
                </a:gridCol>
                <a:gridCol w="1805553">
                  <a:extLst>
                    <a:ext uri="{9D8B030D-6E8A-4147-A177-3AD203B41FA5}">
                      <a16:colId xmlns:a16="http://schemas.microsoft.com/office/drawing/2014/main" val="2419338751"/>
                    </a:ext>
                  </a:extLst>
                </a:gridCol>
                <a:gridCol w="2606811">
                  <a:extLst>
                    <a:ext uri="{9D8B030D-6E8A-4147-A177-3AD203B41FA5}">
                      <a16:colId xmlns:a16="http://schemas.microsoft.com/office/drawing/2014/main" val="13977892"/>
                    </a:ext>
                  </a:extLst>
                </a:gridCol>
                <a:gridCol w="4179151">
                  <a:extLst>
                    <a:ext uri="{9D8B030D-6E8A-4147-A177-3AD203B41FA5}">
                      <a16:colId xmlns:a16="http://schemas.microsoft.com/office/drawing/2014/main" val="158932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新增圖資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8973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TW" altLang="en-US" dirty="0"/>
                        <a:t>基本圖資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區域地質圖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萬分之</a:t>
                      </a:r>
                      <a:r>
                        <a:rPr lang="en-US" altLang="zh-TW" dirty="0"/>
                        <a:t>1-</a:t>
                      </a:r>
                      <a:r>
                        <a:rPr lang="zh-TW" altLang="en-US" dirty="0"/>
                        <a:t>地層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kern="1200" dirty="0" err="1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Geojson</a:t>
                      </a:r>
                      <a:endParaRPr lang="en-US" altLang="zh-TW" sz="1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US" altLang="zh-TW" sz="1800" kern="1200" dirty="0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https://www.geologycloud.tw/api/v1/zh-tw/Stratum?t=.json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來源與全臺土石流流動分布區相同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567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萬分之</a:t>
                      </a:r>
                      <a:r>
                        <a:rPr lang="en-US" altLang="zh-TW" dirty="0"/>
                        <a:t>1-</a:t>
                      </a:r>
                      <a:r>
                        <a:rPr lang="zh-TW" altLang="en-US" dirty="0"/>
                        <a:t>皺褶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https://www.geologycloud.tw/api/v1/zh-tw/Fold?t=.json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49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萬分之</a:t>
                      </a:r>
                      <a:r>
                        <a:rPr lang="en-US" altLang="zh-TW" dirty="0"/>
                        <a:t>1-</a:t>
                      </a:r>
                      <a:r>
                        <a:rPr lang="zh-TW" altLang="en-US" dirty="0"/>
                        <a:t>位態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https://www.geologycloud.tw/api/v1/zh-tw/Attitude?t=.json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48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萬分之</a:t>
                      </a:r>
                      <a:r>
                        <a:rPr lang="en-US" altLang="zh-TW" dirty="0"/>
                        <a:t>1-</a:t>
                      </a:r>
                      <a:r>
                        <a:rPr lang="zh-TW" altLang="en-US" dirty="0"/>
                        <a:t>斷層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hlinkClick r:id="rId5"/>
                        </a:rPr>
                        <a:t>https://www.geologycloud.tw/api/v1/zh-tw/Fault?t=.json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970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萬分之</a:t>
                      </a:r>
                      <a:r>
                        <a:rPr lang="en-US" altLang="zh-TW" dirty="0"/>
                        <a:t>1-</a:t>
                      </a:r>
                      <a:r>
                        <a:rPr lang="zh-TW" altLang="en-US" dirty="0"/>
                        <a:t>煤層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hlinkClick r:id="rId6"/>
                        </a:rPr>
                        <a:t>https://www.geologycloud.tw/api/v1/zh-tw/CoalSeam?t=.json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399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萬分之</a:t>
                      </a:r>
                      <a:r>
                        <a:rPr lang="en-US" altLang="zh-TW" dirty="0"/>
                        <a:t>1-</a:t>
                      </a:r>
                      <a:r>
                        <a:rPr lang="zh-TW" altLang="en-US" dirty="0"/>
                        <a:t>圖幅框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hlinkClick r:id="rId7"/>
                        </a:rPr>
                        <a:t>https://www.geologycloud.tw/api/v1/zh-tw/MapZone?t=.json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42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37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395A951-C3F9-BC5F-590C-292D554C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66"/>
            <a:ext cx="12192000" cy="59688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E08B04-FF48-D6CC-01B9-01FE8821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" y="1884745"/>
            <a:ext cx="2092368" cy="70522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EDF75E-1460-C52C-1282-9C52809D6E73}"/>
              </a:ext>
            </a:extLst>
          </p:cNvPr>
          <p:cNvSpPr txBox="1"/>
          <p:nvPr/>
        </p:nvSpPr>
        <p:spPr>
          <a:xfrm>
            <a:off x="701322" y="3017499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kmz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檔可自行調整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線段顏色、填滿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粗細</a:t>
            </a:r>
          </a:p>
        </p:txBody>
      </p:sp>
    </p:spTree>
    <p:extLst>
      <p:ext uri="{BB962C8B-B14F-4D97-AF65-F5344CB8AC3E}">
        <p14:creationId xmlns:p14="http://schemas.microsoft.com/office/powerpoint/2010/main" val="54048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AAAFED-09F9-D7EF-8D20-97BEB33F702E}"/>
              </a:ext>
            </a:extLst>
          </p:cNvPr>
          <p:cNvSpPr txBox="1"/>
          <p:nvPr/>
        </p:nvSpPr>
        <p:spPr>
          <a:xfrm>
            <a:off x="986419" y="1017054"/>
            <a:ext cx="22060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1/4500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1/9000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1/18000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1/36000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1/72000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1/145000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1/290000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1/580000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1/1150000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1/2300000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1/4600000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1/9200000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1/18500000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1/37000000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1/74000000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1/150000000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1/300000000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D9278A-DB30-6CF9-ED32-A48F8D343674}"/>
              </a:ext>
            </a:extLst>
          </p:cNvPr>
          <p:cNvSpPr txBox="1"/>
          <p:nvPr/>
        </p:nvSpPr>
        <p:spPr>
          <a:xfrm>
            <a:off x="181467" y="21560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右下角比例尺顯示的數字調整</a:t>
            </a:r>
            <a:r>
              <a:rPr lang="en-US" altLang="zh-TW" dirty="0">
                <a:solidFill>
                  <a:srgbClr val="FF0000"/>
                </a:solidFill>
              </a:rPr>
              <a:t>~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2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1728</Words>
  <Application>Microsoft Office PowerPoint</Application>
  <PresentationFormat>寬螢幕</PresentationFormat>
  <Paragraphs>178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Lucida Grande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 翊甯</dc:creator>
  <cp:lastModifiedBy>洪 翊甯</cp:lastModifiedBy>
  <cp:revision>2</cp:revision>
  <dcterms:created xsi:type="dcterms:W3CDTF">2022-05-31T01:52:39Z</dcterms:created>
  <dcterms:modified xsi:type="dcterms:W3CDTF">2022-08-16T02:46:28Z</dcterms:modified>
</cp:coreProperties>
</file>