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75" r:id="rId3"/>
    <p:sldId id="264" r:id="rId4"/>
    <p:sldId id="276" r:id="rId5"/>
    <p:sldId id="277" r:id="rId6"/>
    <p:sldId id="269" r:id="rId7"/>
    <p:sldId id="270" r:id="rId8"/>
    <p:sldId id="271" r:id="rId9"/>
    <p:sldId id="266" r:id="rId10"/>
    <p:sldId id="267" r:id="rId11"/>
    <p:sldId id="272" r:id="rId12"/>
    <p:sldId id="273" r:id="rId13"/>
    <p:sldId id="274" r:id="rId14"/>
    <p:sldId id="261" r:id="rId15"/>
    <p:sldId id="260" r:id="rId16"/>
  </p:sldIdLst>
  <p:sldSz cx="14762163" cy="7921625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>
          <p15:clr>
            <a:srgbClr val="A4A3A4"/>
          </p15:clr>
        </p15:guide>
        <p15:guide id="2" pos="46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AF2"/>
    <a:srgbClr val="FC7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 autoAdjust="0"/>
    <p:restoredTop sz="94145" autoAdjust="0"/>
  </p:normalViewPr>
  <p:slideViewPr>
    <p:cSldViewPr snapToGrid="0">
      <p:cViewPr varScale="1">
        <p:scale>
          <a:sx n="74" d="100"/>
          <a:sy n="74" d="100"/>
        </p:scale>
        <p:origin x="571" y="77"/>
      </p:cViewPr>
      <p:guideLst>
        <p:guide orient="horz" pos="2495"/>
        <p:guide pos="46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徐忠寶(Jongpao Hsu)" userId="4685cf37-9db9-453f-8529-4c2cb85bbdd0" providerId="ADAL" clId="{8EFCE1B0-CBF5-4AC1-BA7D-4CCDD686116D}"/>
    <pc:docChg chg="modSld">
      <pc:chgData name="徐忠寶(Jongpao Hsu)" userId="4685cf37-9db9-453f-8529-4c2cb85bbdd0" providerId="ADAL" clId="{8EFCE1B0-CBF5-4AC1-BA7D-4CCDD686116D}" dt="2021-05-17T08:33:03.670" v="0" actId="1076"/>
      <pc:docMkLst>
        <pc:docMk/>
      </pc:docMkLst>
      <pc:sldChg chg="modSp mod">
        <pc:chgData name="徐忠寶(Jongpao Hsu)" userId="4685cf37-9db9-453f-8529-4c2cb85bbdd0" providerId="ADAL" clId="{8EFCE1B0-CBF5-4AC1-BA7D-4CCDD686116D}" dt="2021-05-17T08:33:03.670" v="0" actId="1076"/>
        <pc:sldMkLst>
          <pc:docMk/>
          <pc:sldMk cId="1333640283" sldId="258"/>
        </pc:sldMkLst>
        <pc:spChg chg="mod">
          <ac:chgData name="徐忠寶(Jongpao Hsu)" userId="4685cf37-9db9-453f-8529-4c2cb85bbdd0" providerId="ADAL" clId="{8EFCE1B0-CBF5-4AC1-BA7D-4CCDD686116D}" dt="2021-05-17T08:33:03.670" v="0" actId="1076"/>
          <ac:spMkLst>
            <pc:docMk/>
            <pc:sldMk cId="1333640283" sldId="258"/>
            <ac:spMk id="107" creationId="{D68D0D46-1EFC-48E8-8392-46886ACF30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FFCB7-04C6-402A-B61E-B9DCC13346C6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3363" y="685800"/>
            <a:ext cx="6391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D37CA-11BE-46CA-945D-87C11C365C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37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33363" y="685800"/>
            <a:ext cx="639127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D37CA-11BE-46CA-945D-87C11C365C3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344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106B9-A894-43DB-910F-C82AA24D1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272" y="1296434"/>
            <a:ext cx="11071622" cy="275789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EB146A-E6D5-474F-8E64-7A6E18CE4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272" y="4160688"/>
            <a:ext cx="11071622" cy="191255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37A6D9-1DB2-46C5-BD50-21BE412A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F899-2C10-47F3-8866-A467205A959E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EA1CC7-E813-4538-95F6-D06006B5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AEFC19-695B-4B51-A3BC-FD297AB1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5064-6C92-405C-91FD-3D1F2310E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76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6D87F-8A8B-4039-97F2-C59E33C7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72F615-642A-4009-9021-B2428B8B9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82FFC8-9B11-4065-BC38-5E441971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F899-2C10-47F3-8866-A467205A959E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46CDDF-0B70-47FD-857E-64D93293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031D69-0704-4614-9A1A-C2063EB6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5064-6C92-405C-91FD-3D1F2310E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7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FEB7F7C-ED70-4ED4-86B3-81853CA80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564173" y="421754"/>
            <a:ext cx="3183091" cy="671321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84BDD4-4757-4B72-AEC2-03E351721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14901" y="421754"/>
            <a:ext cx="9364747" cy="671321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AE4BF8-A535-40E4-9A14-89F0C933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F899-2C10-47F3-8866-A467205A959E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07C93F-D535-4264-BEF8-A3A43838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C1207E-78DA-447B-90B7-AA11F6F6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5064-6C92-405C-91FD-3D1F2310E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86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81A8C-86B7-49D3-A778-A9DD6C77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BA1ED-A82C-42C4-A4F5-AF43FBBC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A8D7D7-E9B1-4889-BB32-5027F19C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F899-2C10-47F3-8866-A467205A959E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9EFECA-A749-40CC-988E-E4D830EB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47468B-79A2-4A9F-BABF-6853E01E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5064-6C92-405C-91FD-3D1F2310E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87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9D3130-85F8-43E4-B523-B615028D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12" y="1974912"/>
            <a:ext cx="12732366" cy="32951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DE5C59-14E9-4E56-8109-FDFA44612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212" y="5301261"/>
            <a:ext cx="12732366" cy="173285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E6E54F-8A3F-467D-B006-675F3BC9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F899-2C10-47F3-8866-A467205A959E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D0EC52-3C6F-4861-A795-E5FEC41C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B89C66-CEBF-4851-BAE1-8EADA00C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5064-6C92-405C-91FD-3D1F2310E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6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63DA8-4AAF-4AF7-ADB9-B8E6CE50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6754C7-608A-41BF-A0A1-C64CD1741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4901" y="2108766"/>
            <a:ext cx="6273919" cy="50261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6C2D8D-DEC9-4513-BE03-79BD1450F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73347" y="2108766"/>
            <a:ext cx="6273919" cy="50261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E2E3BA-9692-480C-8A5B-4AA6DEA1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F899-2C10-47F3-8866-A467205A959E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7CEC60-1FA0-476D-858A-ED64A8DD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7CD9F0-E7E3-46F0-B922-9BF2A6E0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5064-6C92-405C-91FD-3D1F2310E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1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3EA741-34B8-4929-B3C7-33BA9EB19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23" y="421758"/>
            <a:ext cx="12732366" cy="153114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7813F1-2A2B-4A4E-8566-F18C48BA1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825" y="1941900"/>
            <a:ext cx="6245086" cy="951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5416F0-1BFE-4C91-B34B-A2E474726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6825" y="2893594"/>
            <a:ext cx="6245086" cy="425604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9C32CD-FD44-4311-BDA3-D2EBA87C0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73345" y="1941900"/>
            <a:ext cx="6275842" cy="951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17DCEDD-1C11-418C-A488-C4702231A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73345" y="2893594"/>
            <a:ext cx="6275842" cy="425604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C018DC-A1BF-43A8-A021-CA4D47F9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F899-2C10-47F3-8866-A467205A959E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ACD4E26-2A67-4843-BC0A-A7C82258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18DAAE7-3B0D-4815-A549-9AB44833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5064-6C92-405C-91FD-3D1F2310E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96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0C8951-E0B1-48CB-9473-C52FC6F1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8A19C5-C9DC-4B44-87A2-FB342AB2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F899-2C10-47F3-8866-A467205A959E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3DF0C4F-7EA2-4347-A65B-8800E6EC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6C58A70-866E-4635-A20F-2388D7D0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5064-6C92-405C-91FD-3D1F2310E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46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585EE9B-C2E7-4A8F-9C65-88ADBC4E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F899-2C10-47F3-8866-A467205A959E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7AD1451-7FF8-43F9-BA3D-FDFC2313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85463D-BDE7-4799-ABBC-44DF8E8A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5064-6C92-405C-91FD-3D1F2310E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95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66451-54B9-4A58-B4F9-734B2F97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23" y="528109"/>
            <a:ext cx="4761181" cy="184837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7D4FC8-1484-4D71-90D8-C27E903B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843" y="1140573"/>
            <a:ext cx="7473345" cy="56294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A95777-9AD0-4188-8061-C77CAB083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6823" y="2376489"/>
            <a:ext cx="4761181" cy="44027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D35154-1E6B-45FB-9DB8-3B168E4B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F899-2C10-47F3-8866-A467205A959E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39961D-FD1B-4702-BF82-E180FE0B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298A2B-77BE-4C1B-B9A7-CD4CDE28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5064-6C92-405C-91FD-3D1F2310E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91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0318B7-FBE4-4412-A2D1-D3A13203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23" y="528109"/>
            <a:ext cx="4761181" cy="184837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D8D1F58-9609-448A-87ED-9B96E006A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5843" y="1140573"/>
            <a:ext cx="7473345" cy="5629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0A94A3-CDA4-474C-8CFA-3125470F7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6823" y="2376489"/>
            <a:ext cx="4761181" cy="44027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2BA054-313B-4A5E-A384-0DE8D9EC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F899-2C10-47F3-8866-A467205A959E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E101AC-0FC4-47A4-A755-5E3BF787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E7D18D-B235-4B93-9396-A2DBFA76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5064-6C92-405C-91FD-3D1F2310E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15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EE762CE-FED5-427A-B3C2-C6031DA3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02" y="421758"/>
            <a:ext cx="12732366" cy="153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AADE87-4354-42E8-92B0-F98A9CB6A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02" y="2108766"/>
            <a:ext cx="12732366" cy="502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4FE95C-9B88-42F2-B6AF-7289165AF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4899" y="7342179"/>
            <a:ext cx="3321487" cy="421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7F899-2C10-47F3-8866-A467205A959E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32C706-1278-47A7-885F-6896400CE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89967" y="7342179"/>
            <a:ext cx="4982231" cy="421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3418C8-A1A6-49E7-8CCE-62D0E2C26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5778" y="7342179"/>
            <a:ext cx="3321487" cy="421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C5064-6C92-405C-91FD-3D1F2310E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54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25.png"/><Relationship Id="rId17" Type="http://schemas.openxmlformats.org/officeDocument/2006/relationships/image" Target="../media/image31.png"/><Relationship Id="rId2" Type="http://schemas.openxmlformats.org/officeDocument/2006/relationships/image" Target="../media/image15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5" Type="http://schemas.openxmlformats.org/officeDocument/2006/relationships/image" Target="../media/image28.jpeg"/><Relationship Id="rId15" Type="http://schemas.openxmlformats.org/officeDocument/2006/relationships/image" Target="../media/image29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21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2.jpeg"/><Relationship Id="rId5" Type="http://schemas.openxmlformats.org/officeDocument/2006/relationships/image" Target="../media/image5.png"/><Relationship Id="rId10" Type="http://schemas.openxmlformats.org/officeDocument/2006/relationships/image" Target="../media/image14.jpe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2.jpeg"/><Relationship Id="rId5" Type="http://schemas.openxmlformats.org/officeDocument/2006/relationships/image" Target="../media/image5.png"/><Relationship Id="rId10" Type="http://schemas.openxmlformats.org/officeDocument/2006/relationships/image" Target="../media/image14.jpe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2.jpeg"/><Relationship Id="rId5" Type="http://schemas.openxmlformats.org/officeDocument/2006/relationships/image" Target="../media/image5.png"/><Relationship Id="rId10" Type="http://schemas.openxmlformats.org/officeDocument/2006/relationships/image" Target="../media/image14.jpe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jpeg"/><Relationship Id="rId5" Type="http://schemas.openxmlformats.org/officeDocument/2006/relationships/image" Target="../media/image5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jpe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矩形 121">
            <a:extLst>
              <a:ext uri="{FF2B5EF4-FFF2-40B4-BE49-F238E27FC236}">
                <a16:creationId xmlns:a16="http://schemas.microsoft.com/office/drawing/2014/main" id="{B3BF296A-94BE-4915-A1DC-805D23A9AFB3}"/>
              </a:ext>
            </a:extLst>
          </p:cNvPr>
          <p:cNvSpPr/>
          <p:nvPr/>
        </p:nvSpPr>
        <p:spPr>
          <a:xfrm>
            <a:off x="4340276" y="1508493"/>
            <a:ext cx="244218" cy="50347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外部系統整合</a:t>
            </a: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GW</a:t>
            </a:r>
            <a:endParaRPr lang="zh-TW" altLang="en-US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3" name="圓角矩形 82"/>
          <p:cNvSpPr/>
          <p:nvPr/>
        </p:nvSpPr>
        <p:spPr>
          <a:xfrm>
            <a:off x="4631090" y="1513383"/>
            <a:ext cx="8576141" cy="531675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395435" y="1472604"/>
            <a:ext cx="3880613" cy="527086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14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9DF587-C894-4081-B28F-490639140B38}"/>
              </a:ext>
            </a:extLst>
          </p:cNvPr>
          <p:cNvSpPr/>
          <p:nvPr/>
        </p:nvSpPr>
        <p:spPr>
          <a:xfrm>
            <a:off x="8899465" y="2053064"/>
            <a:ext cx="1144698" cy="3038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人員管理模組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5DC88C-CA02-44FA-B1F2-3D0F9BB96D3E}"/>
              </a:ext>
            </a:extLst>
          </p:cNvPr>
          <p:cNvSpPr/>
          <p:nvPr/>
        </p:nvSpPr>
        <p:spPr>
          <a:xfrm>
            <a:off x="521734" y="1824270"/>
            <a:ext cx="1144698" cy="736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無人機管理系統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2FAF8B-D6C4-4D7B-8308-91BD7FF050A7}"/>
              </a:ext>
            </a:extLst>
          </p:cNvPr>
          <p:cNvSpPr/>
          <p:nvPr/>
        </p:nvSpPr>
        <p:spPr>
          <a:xfrm>
            <a:off x="521734" y="5224620"/>
            <a:ext cx="1144698" cy="9475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頭盔管理系統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22CACF-35F0-46BF-BB30-A2C0FB67FB82}"/>
              </a:ext>
            </a:extLst>
          </p:cNvPr>
          <p:cNvSpPr/>
          <p:nvPr/>
        </p:nvSpPr>
        <p:spPr>
          <a:xfrm>
            <a:off x="521734" y="3773035"/>
            <a:ext cx="1144698" cy="736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無線電整合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3D7646-E819-4431-B00A-974340986925}"/>
              </a:ext>
            </a:extLst>
          </p:cNvPr>
          <p:cNvSpPr/>
          <p:nvPr/>
        </p:nvSpPr>
        <p:spPr>
          <a:xfrm>
            <a:off x="5051336" y="4975901"/>
            <a:ext cx="1144698" cy="523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影音辨識模組</a:t>
            </a:r>
            <a:endParaRPr lang="en-US" altLang="zh-TW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0B0167-45A8-4004-A5C6-6CCD8855D430}"/>
              </a:ext>
            </a:extLst>
          </p:cNvPr>
          <p:cNvSpPr/>
          <p:nvPr/>
        </p:nvSpPr>
        <p:spPr>
          <a:xfrm>
            <a:off x="4840540" y="2819229"/>
            <a:ext cx="1144698" cy="736444"/>
          </a:xfrm>
          <a:prstGeom prst="rect">
            <a:avLst/>
          </a:prstGeom>
          <a:solidFill>
            <a:srgbClr val="98DA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3D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建模影像模組</a:t>
            </a:r>
            <a:endParaRPr lang="en-US" altLang="zh-TW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精度</a:t>
            </a: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50cm</a:t>
            </a:r>
          </a:p>
          <a:p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速度</a:t>
            </a: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公頃</a:t>
            </a: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/hr.</a:t>
            </a:r>
            <a:endParaRPr lang="zh-TW" altLang="en-US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510451-71D8-4323-8A46-685144EE5965}"/>
              </a:ext>
            </a:extLst>
          </p:cNvPr>
          <p:cNvSpPr/>
          <p:nvPr/>
        </p:nvSpPr>
        <p:spPr>
          <a:xfrm>
            <a:off x="2971394" y="3435319"/>
            <a:ext cx="1144698" cy="736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串流系統</a:t>
            </a:r>
            <a:endParaRPr lang="en-US" altLang="zh-TW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indent="-228600" algn="ctr">
              <a:buAutoNum type="arabicPeriod"/>
            </a:pP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無人機影像</a:t>
            </a:r>
            <a:endParaRPr lang="en-US" altLang="zh-TW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indent="-228600" algn="ctr">
              <a:buAutoNum type="arabicPeriod"/>
            </a:pP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頭盔影像</a:t>
            </a:r>
            <a:endParaRPr lang="en-US" altLang="zh-TW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D4F64BC-1318-461C-AFF3-630C21CA6E79}"/>
              </a:ext>
            </a:extLst>
          </p:cNvPr>
          <p:cNvSpPr/>
          <p:nvPr/>
        </p:nvSpPr>
        <p:spPr>
          <a:xfrm>
            <a:off x="2986332" y="1824270"/>
            <a:ext cx="1144698" cy="736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定位系統</a:t>
            </a:r>
            <a:endParaRPr lang="en-US" altLang="zh-TW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indent="-228600">
              <a:buAutoNum type="arabicPeriod"/>
            </a:pP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頭盔</a:t>
            </a:r>
            <a:endParaRPr lang="en-US" altLang="zh-TW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412108-74DC-456C-9309-43970297503E}"/>
              </a:ext>
            </a:extLst>
          </p:cNvPr>
          <p:cNvSpPr/>
          <p:nvPr/>
        </p:nvSpPr>
        <p:spPr>
          <a:xfrm>
            <a:off x="2188459" y="1549445"/>
            <a:ext cx="294566" cy="512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2B7C1C5F-67DE-4C43-AF57-D97AB8C2380D}"/>
              </a:ext>
            </a:extLst>
          </p:cNvPr>
          <p:cNvSpPr/>
          <p:nvPr/>
        </p:nvSpPr>
        <p:spPr>
          <a:xfrm>
            <a:off x="1693854" y="2151353"/>
            <a:ext cx="458779" cy="2131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影像</a:t>
            </a:r>
            <a:r>
              <a:rPr lang="en-US" altLang="zh-TW" sz="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定位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DDEB34BD-0D88-41C4-998D-8F576DF6D24D}"/>
              </a:ext>
            </a:extLst>
          </p:cNvPr>
          <p:cNvSpPr/>
          <p:nvPr/>
        </p:nvSpPr>
        <p:spPr>
          <a:xfrm>
            <a:off x="1693854" y="5362829"/>
            <a:ext cx="458779" cy="2131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影音</a:t>
            </a:r>
            <a:r>
              <a:rPr lang="en-US" altLang="zh-TW" sz="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定位</a:t>
            </a: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1059E246-CA86-4F69-A696-11DEAA49D523}"/>
              </a:ext>
            </a:extLst>
          </p:cNvPr>
          <p:cNvSpPr/>
          <p:nvPr/>
        </p:nvSpPr>
        <p:spPr>
          <a:xfrm>
            <a:off x="1693854" y="4034665"/>
            <a:ext cx="458779" cy="2131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聲音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75765C4-2302-4A07-8F00-102906FDB6D7}"/>
              </a:ext>
            </a:extLst>
          </p:cNvPr>
          <p:cNvSpPr/>
          <p:nvPr/>
        </p:nvSpPr>
        <p:spPr>
          <a:xfrm>
            <a:off x="6314605" y="1783129"/>
            <a:ext cx="1144698" cy="736444"/>
          </a:xfrm>
          <a:prstGeom prst="rect">
            <a:avLst/>
          </a:prstGeom>
          <a:solidFill>
            <a:srgbClr val="98DA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GIS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圖台模組</a:t>
            </a:r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ACEBC40F-8F24-465B-8836-78F3CA7C9FED}"/>
              </a:ext>
            </a:extLst>
          </p:cNvPr>
          <p:cNvSpPr/>
          <p:nvPr/>
        </p:nvSpPr>
        <p:spPr>
          <a:xfrm>
            <a:off x="2483025" y="2107211"/>
            <a:ext cx="503307" cy="17056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定位</a:t>
            </a:r>
            <a:endParaRPr lang="en-US" altLang="zh-TW" sz="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資訊</a:t>
            </a: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91A6C07A-798E-465D-8D38-1C76B0E52BC4}"/>
              </a:ext>
            </a:extLst>
          </p:cNvPr>
          <p:cNvSpPr/>
          <p:nvPr/>
        </p:nvSpPr>
        <p:spPr>
          <a:xfrm>
            <a:off x="2483025" y="3555673"/>
            <a:ext cx="470618" cy="170562"/>
          </a:xfrm>
          <a:prstGeom prst="rightArrow">
            <a:avLst>
              <a:gd name="adj1" fmla="val 50000"/>
              <a:gd name="adj2" fmla="val 3510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影音</a:t>
            </a:r>
            <a:endParaRPr lang="en-US" altLang="zh-TW" sz="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C139FAE-AE93-4977-90C4-6C04EE57EB52}"/>
              </a:ext>
            </a:extLst>
          </p:cNvPr>
          <p:cNvSpPr/>
          <p:nvPr/>
        </p:nvSpPr>
        <p:spPr>
          <a:xfrm>
            <a:off x="6314606" y="3400086"/>
            <a:ext cx="1144698" cy="522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資訊整合看板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A6FC7D7-7735-42FE-A32A-39407813EEFC}"/>
              </a:ext>
            </a:extLst>
          </p:cNvPr>
          <p:cNvSpPr/>
          <p:nvPr/>
        </p:nvSpPr>
        <p:spPr>
          <a:xfrm>
            <a:off x="8885479" y="2747976"/>
            <a:ext cx="1144698" cy="4020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裝備物品管理模組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2C56D28-58A9-48A6-91CF-2BCF4B6863F7}"/>
              </a:ext>
            </a:extLst>
          </p:cNvPr>
          <p:cNvSpPr/>
          <p:nvPr/>
        </p:nvSpPr>
        <p:spPr>
          <a:xfrm>
            <a:off x="8899465" y="4342510"/>
            <a:ext cx="1144698" cy="4772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INSARAG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表單模組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55BF9890-42BC-4E5A-AA40-30A36497F659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7457770" y="3596640"/>
            <a:ext cx="778159" cy="65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7DCB8DB-7092-420B-BE0A-1489EE5AC599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4131030" y="2151351"/>
            <a:ext cx="2183575" cy="4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CFC1488C-3ED0-48BC-AB97-3961F3FBA420}"/>
              </a:ext>
            </a:extLst>
          </p:cNvPr>
          <p:cNvSpPr/>
          <p:nvPr/>
        </p:nvSpPr>
        <p:spPr>
          <a:xfrm>
            <a:off x="6314605" y="6021224"/>
            <a:ext cx="1144698" cy="5219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專案封包管理模組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B0FB73A-E227-439B-8D08-894110EFF096}"/>
              </a:ext>
            </a:extLst>
          </p:cNvPr>
          <p:cNvSpPr/>
          <p:nvPr/>
        </p:nvSpPr>
        <p:spPr>
          <a:xfrm>
            <a:off x="8769170" y="1824270"/>
            <a:ext cx="1405285" cy="3151632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A75B1E4-74DE-47B1-BEBC-CFB6C284298A}"/>
              </a:ext>
            </a:extLst>
          </p:cNvPr>
          <p:cNvCxnSpPr>
            <a:cxnSpLocks/>
            <a:stCxn id="33" idx="2"/>
            <a:endCxn id="31" idx="3"/>
          </p:cNvCxnSpPr>
          <p:nvPr/>
        </p:nvCxnSpPr>
        <p:spPr>
          <a:xfrm flipH="1">
            <a:off x="7459303" y="4975902"/>
            <a:ext cx="2012510" cy="130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79DF587-C894-4081-B28F-490639140B38}"/>
              </a:ext>
            </a:extLst>
          </p:cNvPr>
          <p:cNvSpPr/>
          <p:nvPr/>
        </p:nvSpPr>
        <p:spPr>
          <a:xfrm>
            <a:off x="11694945" y="1962277"/>
            <a:ext cx="1374057" cy="4604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特搜隊</a:t>
            </a: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特搜隊員</a:t>
            </a: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搜救犬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79DF587-C894-4081-B28F-490639140B38}"/>
              </a:ext>
            </a:extLst>
          </p:cNvPr>
          <p:cNvSpPr/>
          <p:nvPr/>
        </p:nvSpPr>
        <p:spPr>
          <a:xfrm>
            <a:off x="10309251" y="1974760"/>
            <a:ext cx="1162132" cy="4604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受訓記錄</a:t>
            </a: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證照</a:t>
            </a: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簽證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9DF587-C894-4081-B28F-490639140B38}"/>
              </a:ext>
            </a:extLst>
          </p:cNvPr>
          <p:cNvSpPr/>
          <p:nvPr/>
        </p:nvSpPr>
        <p:spPr>
          <a:xfrm>
            <a:off x="10309252" y="2716117"/>
            <a:ext cx="1144698" cy="10165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二維條碼</a:t>
            </a: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/QRCODE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掃描系統</a:t>
            </a:r>
            <a:endParaRPr lang="en-US" altLang="zh-TW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條碼列印機</a:t>
            </a: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條碼掃描器</a:t>
            </a: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標籤印表機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79DF587-C894-4081-B28F-490639140B38}"/>
              </a:ext>
            </a:extLst>
          </p:cNvPr>
          <p:cNvSpPr/>
          <p:nvPr/>
        </p:nvSpPr>
        <p:spPr>
          <a:xfrm>
            <a:off x="11694946" y="2691068"/>
            <a:ext cx="1374055" cy="4604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&gt;2000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項裝備</a:t>
            </a:r>
            <a:b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項明細資料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79DF587-C894-4081-B28F-490639140B38}"/>
              </a:ext>
            </a:extLst>
          </p:cNvPr>
          <p:cNvSpPr/>
          <p:nvPr/>
        </p:nvSpPr>
        <p:spPr>
          <a:xfrm>
            <a:off x="11674753" y="3732643"/>
            <a:ext cx="1394249" cy="4604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列印標籤</a:t>
            </a:r>
            <a:b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庫存分析</a:t>
            </a: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警示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C3D7646-E819-4431-B00A-974340986925}"/>
              </a:ext>
            </a:extLst>
          </p:cNvPr>
          <p:cNvSpPr/>
          <p:nvPr/>
        </p:nvSpPr>
        <p:spPr>
          <a:xfrm>
            <a:off x="10349179" y="4337048"/>
            <a:ext cx="1090784" cy="639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語音辨識輸入</a:t>
            </a: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(SPEECH2TXT)</a:t>
            </a:r>
          </a:p>
          <a:p>
            <a:pPr algn="ctr"/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&gt;70%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辨識率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79DF587-C894-4081-B28F-490639140B38}"/>
              </a:ext>
            </a:extLst>
          </p:cNvPr>
          <p:cNvSpPr/>
          <p:nvPr/>
        </p:nvSpPr>
        <p:spPr>
          <a:xfrm>
            <a:off x="11660767" y="4337050"/>
            <a:ext cx="1408234" cy="19451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受災區域資訊表  </a:t>
            </a:r>
            <a:endParaRPr lang="en-US" altLang="zh-TW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搜救隊概況表 </a:t>
            </a:r>
            <a:endParaRPr lang="en-US" altLang="zh-TW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工作場地報告表 </a:t>
            </a:r>
            <a:endParaRPr lang="en-US" altLang="zh-TW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廣域評估報告表 </a:t>
            </a:r>
            <a:endParaRPr lang="en-US" altLang="zh-TW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分區評估報告摽 </a:t>
            </a:r>
            <a:endParaRPr lang="en-US" altLang="zh-TW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工作場地優先選擇表 </a:t>
            </a:r>
            <a:endParaRPr lang="en-US" altLang="zh-TW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壓埋人員解救報告表 </a:t>
            </a:r>
            <a:endParaRPr lang="en-US" altLang="zh-TW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8.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復原撤離報告表 </a:t>
            </a:r>
            <a:endParaRPr lang="en-US" altLang="zh-TW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9.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事件狀況報告表 </a:t>
            </a:r>
            <a:endParaRPr lang="en-US" altLang="zh-TW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任務總結報告表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79DF587-C894-4081-B28F-490639140B38}"/>
              </a:ext>
            </a:extLst>
          </p:cNvPr>
          <p:cNvSpPr/>
          <p:nvPr/>
        </p:nvSpPr>
        <p:spPr>
          <a:xfrm>
            <a:off x="7860298" y="3132196"/>
            <a:ext cx="751261" cy="464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派遣統計</a:t>
            </a:r>
            <a:endParaRPr lang="en-US" altLang="zh-TW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傷亡統計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79DF587-C894-4081-B28F-490639140B38}"/>
              </a:ext>
            </a:extLst>
          </p:cNvPr>
          <p:cNvSpPr/>
          <p:nvPr/>
        </p:nvSpPr>
        <p:spPr>
          <a:xfrm>
            <a:off x="6970309" y="7126132"/>
            <a:ext cx="800425" cy="4604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現地主機</a:t>
            </a: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/DB</a:t>
            </a:r>
            <a:endParaRPr lang="zh-TW" altLang="en-US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79DF587-C894-4081-B28F-490639140B38}"/>
              </a:ext>
            </a:extLst>
          </p:cNvPr>
          <p:cNvSpPr/>
          <p:nvPr/>
        </p:nvSpPr>
        <p:spPr>
          <a:xfrm>
            <a:off x="7858766" y="1783129"/>
            <a:ext cx="720537" cy="599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1.TGOS</a:t>
            </a:r>
          </a:p>
          <a:p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2.OSM</a:t>
            </a:r>
          </a:p>
          <a:p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3.ICMS</a:t>
            </a:r>
            <a:endParaRPr lang="zh-TW" altLang="en-US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55BF9890-42BC-4E5A-AA40-30A36497F659}"/>
              </a:ext>
            </a:extLst>
          </p:cNvPr>
          <p:cNvCxnSpPr>
            <a:cxnSpLocks/>
            <a:stCxn id="46" idx="1"/>
            <a:endCxn id="24" idx="3"/>
          </p:cNvCxnSpPr>
          <p:nvPr/>
        </p:nvCxnSpPr>
        <p:spPr>
          <a:xfrm flipH="1">
            <a:off x="7459304" y="3364418"/>
            <a:ext cx="400994" cy="29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3C139FAE-AE93-4977-90C4-6C04EE57EB52}"/>
              </a:ext>
            </a:extLst>
          </p:cNvPr>
          <p:cNvSpPr/>
          <p:nvPr/>
        </p:nvSpPr>
        <p:spPr>
          <a:xfrm>
            <a:off x="6313075" y="4247848"/>
            <a:ext cx="1144698" cy="489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報表統計模組</a:t>
            </a: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55BF9890-42BC-4E5A-AA40-30A36497F659}"/>
              </a:ext>
            </a:extLst>
          </p:cNvPr>
          <p:cNvCxnSpPr>
            <a:cxnSpLocks/>
            <a:stCxn id="26" idx="1"/>
            <a:endCxn id="67" idx="3"/>
          </p:cNvCxnSpPr>
          <p:nvPr/>
        </p:nvCxnSpPr>
        <p:spPr>
          <a:xfrm flipH="1" flipV="1">
            <a:off x="7457773" y="4492503"/>
            <a:ext cx="1441692" cy="8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3C139FAE-AE93-4977-90C4-6C04EE57EB52}"/>
              </a:ext>
            </a:extLst>
          </p:cNvPr>
          <p:cNvSpPr/>
          <p:nvPr/>
        </p:nvSpPr>
        <p:spPr>
          <a:xfrm>
            <a:off x="6314605" y="4997673"/>
            <a:ext cx="1144698" cy="5422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數據分析模組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79DF587-C894-4081-B28F-490639140B38}"/>
              </a:ext>
            </a:extLst>
          </p:cNvPr>
          <p:cNvSpPr/>
          <p:nvPr/>
        </p:nvSpPr>
        <p:spPr>
          <a:xfrm>
            <a:off x="7818822" y="4849198"/>
            <a:ext cx="800425" cy="4604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歷史出勤記錄紙本</a:t>
            </a:r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55BF9890-42BC-4E5A-AA40-30A36497F659}"/>
              </a:ext>
            </a:extLst>
          </p:cNvPr>
          <p:cNvCxnSpPr>
            <a:cxnSpLocks/>
            <a:stCxn id="76" idx="1"/>
            <a:endCxn id="72" idx="3"/>
          </p:cNvCxnSpPr>
          <p:nvPr/>
        </p:nvCxnSpPr>
        <p:spPr>
          <a:xfrm flipH="1">
            <a:off x="7459301" y="5079416"/>
            <a:ext cx="359520" cy="18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55BF9890-42BC-4E5A-AA40-30A36497F659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6886953" y="4742541"/>
            <a:ext cx="0" cy="25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57510451-71D8-4323-8A46-685144EE5965}"/>
              </a:ext>
            </a:extLst>
          </p:cNvPr>
          <p:cNvSpPr/>
          <p:nvPr/>
        </p:nvSpPr>
        <p:spPr>
          <a:xfrm>
            <a:off x="2986332" y="5649074"/>
            <a:ext cx="1144698" cy="736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頭盔溝通系統</a:t>
            </a:r>
            <a:endParaRPr lang="en-US" altLang="zh-TW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7" name="向左箭號 136"/>
          <p:cNvSpPr/>
          <p:nvPr/>
        </p:nvSpPr>
        <p:spPr>
          <a:xfrm>
            <a:off x="2506695" y="5805949"/>
            <a:ext cx="458779" cy="227343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文字圖片影像聲音</a:t>
            </a:r>
          </a:p>
          <a:p>
            <a:pPr algn="ctr"/>
            <a:endParaRPr lang="zh-TW" altLang="en-US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55BF9890-42BC-4E5A-AA40-30A36497F659}"/>
              </a:ext>
            </a:extLst>
          </p:cNvPr>
          <p:cNvCxnSpPr>
            <a:cxnSpLocks/>
          </p:cNvCxnSpPr>
          <p:nvPr/>
        </p:nvCxnSpPr>
        <p:spPr>
          <a:xfrm flipH="1">
            <a:off x="7457770" y="2110660"/>
            <a:ext cx="4009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55BF9890-42BC-4E5A-AA40-30A36497F659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11439962" y="2911176"/>
            <a:ext cx="254984" cy="1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55BF9890-42BC-4E5A-AA40-30A36497F659}"/>
              </a:ext>
            </a:extLst>
          </p:cNvPr>
          <p:cNvCxnSpPr>
            <a:cxnSpLocks/>
          </p:cNvCxnSpPr>
          <p:nvPr/>
        </p:nvCxnSpPr>
        <p:spPr>
          <a:xfrm flipH="1" flipV="1">
            <a:off x="11434589" y="4648450"/>
            <a:ext cx="230222" cy="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55BF9890-42BC-4E5A-AA40-30A36497F659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10032124" y="2204977"/>
            <a:ext cx="277128" cy="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55BF9890-42BC-4E5A-AA40-30A36497F659}"/>
              </a:ext>
            </a:extLst>
          </p:cNvPr>
          <p:cNvCxnSpPr>
            <a:cxnSpLocks/>
          </p:cNvCxnSpPr>
          <p:nvPr/>
        </p:nvCxnSpPr>
        <p:spPr>
          <a:xfrm flipH="1">
            <a:off x="10026730" y="2948986"/>
            <a:ext cx="312394" cy="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55BF9890-42BC-4E5A-AA40-30A36497F659}"/>
              </a:ext>
            </a:extLst>
          </p:cNvPr>
          <p:cNvCxnSpPr>
            <a:cxnSpLocks/>
            <a:stCxn id="44" idx="1"/>
            <a:endCxn id="26" idx="3"/>
          </p:cNvCxnSpPr>
          <p:nvPr/>
        </p:nvCxnSpPr>
        <p:spPr>
          <a:xfrm flipH="1" flipV="1">
            <a:off x="10044163" y="4581113"/>
            <a:ext cx="305014" cy="7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579DF587-C894-4081-B28F-490639140B38}"/>
              </a:ext>
            </a:extLst>
          </p:cNvPr>
          <p:cNvSpPr/>
          <p:nvPr/>
        </p:nvSpPr>
        <p:spPr>
          <a:xfrm>
            <a:off x="9774243" y="7143465"/>
            <a:ext cx="800425" cy="4604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平台主系統主機</a:t>
            </a:r>
          </a:p>
        </p:txBody>
      </p:sp>
      <p:sp>
        <p:nvSpPr>
          <p:cNvPr id="206" name="文字方塊 205"/>
          <p:cNvSpPr txBox="1"/>
          <p:nvPr/>
        </p:nvSpPr>
        <p:spPr>
          <a:xfrm>
            <a:off x="912511" y="100414"/>
            <a:ext cx="4441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專案系統架構圖</a:t>
            </a:r>
          </a:p>
        </p:txBody>
      </p:sp>
      <p:cxnSp>
        <p:nvCxnSpPr>
          <p:cNvPr id="216" name="肘形接點 215"/>
          <p:cNvCxnSpPr>
            <a:stCxn id="25" idx="2"/>
            <a:endCxn id="40" idx="1"/>
          </p:cNvCxnSpPr>
          <p:nvPr/>
        </p:nvCxnSpPr>
        <p:spPr>
          <a:xfrm rot="16200000" flipH="1">
            <a:off x="10159860" y="2447967"/>
            <a:ext cx="812859" cy="2216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單箭頭接點 221">
            <a:extLst>
              <a:ext uri="{FF2B5EF4-FFF2-40B4-BE49-F238E27FC236}">
                <a16:creationId xmlns:a16="http://schemas.microsoft.com/office/drawing/2014/main" id="{55BF9890-42BC-4E5A-AA40-30A36497F659}"/>
              </a:ext>
            </a:extLst>
          </p:cNvPr>
          <p:cNvCxnSpPr>
            <a:cxnSpLocks/>
          </p:cNvCxnSpPr>
          <p:nvPr/>
        </p:nvCxnSpPr>
        <p:spPr>
          <a:xfrm flipH="1" flipV="1">
            <a:off x="11453950" y="2213080"/>
            <a:ext cx="230222" cy="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776850" y="1117580"/>
            <a:ext cx="199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中華電信</a:t>
            </a:r>
          </a:p>
        </p:txBody>
      </p:sp>
      <p:sp>
        <p:nvSpPr>
          <p:cNvPr id="85" name="文字方塊 84"/>
          <p:cNvSpPr txBox="1"/>
          <p:nvPr/>
        </p:nvSpPr>
        <p:spPr>
          <a:xfrm>
            <a:off x="8231416" y="1103272"/>
            <a:ext cx="199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資拓宏宇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0C3D7646-E819-4431-B00A-974340986925}"/>
              </a:ext>
            </a:extLst>
          </p:cNvPr>
          <p:cNvSpPr/>
          <p:nvPr/>
        </p:nvSpPr>
        <p:spPr>
          <a:xfrm>
            <a:off x="2965474" y="4644600"/>
            <a:ext cx="1144698" cy="736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影音辨識系統</a:t>
            </a: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(SPEECH2TXT)</a:t>
            </a:r>
          </a:p>
          <a:p>
            <a:pPr algn="ctr"/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多路</a:t>
            </a: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頭盔聲音</a:t>
            </a:r>
          </a:p>
          <a:p>
            <a:pPr algn="ctr"/>
            <a:endParaRPr lang="zh-TW" altLang="en-US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8F2EAA68-F421-4270-B315-B92F04A8B79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563395" y="5237655"/>
            <a:ext cx="487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8F2EAA68-F421-4270-B315-B92F04A8B79F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3537823" y="4171762"/>
            <a:ext cx="7307" cy="4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接點 81"/>
          <p:cNvCxnSpPr/>
          <p:nvPr/>
        </p:nvCxnSpPr>
        <p:spPr>
          <a:xfrm flipV="1">
            <a:off x="5390816" y="2356888"/>
            <a:ext cx="923789" cy="479777"/>
          </a:xfrm>
          <a:prstGeom prst="bentConnector3">
            <a:avLst>
              <a:gd name="adj1" fmla="val -14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接點 116"/>
          <p:cNvCxnSpPr>
            <a:cxnSpLocks/>
            <a:endCxn id="24" idx="1"/>
          </p:cNvCxnSpPr>
          <p:nvPr/>
        </p:nvCxnSpPr>
        <p:spPr>
          <a:xfrm flipV="1">
            <a:off x="4584494" y="3661165"/>
            <a:ext cx="1730112" cy="1423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cxnSpLocks/>
          </p:cNvCxnSpPr>
          <p:nvPr/>
        </p:nvCxnSpPr>
        <p:spPr>
          <a:xfrm rot="16200000" flipH="1">
            <a:off x="4177983" y="4282372"/>
            <a:ext cx="2838207" cy="1435048"/>
          </a:xfrm>
          <a:prstGeom prst="bentConnector3">
            <a:avLst>
              <a:gd name="adj1" fmla="val 102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125"/>
          <p:cNvCxnSpPr>
            <a:stCxn id="10" idx="2"/>
            <a:endCxn id="31" idx="1"/>
          </p:cNvCxnSpPr>
          <p:nvPr/>
        </p:nvCxnSpPr>
        <p:spPr>
          <a:xfrm rot="16200000" flipH="1">
            <a:off x="5577744" y="5545351"/>
            <a:ext cx="782803" cy="690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接點 130"/>
          <p:cNvCxnSpPr>
            <a:cxnSpLocks/>
            <a:stCxn id="12" idx="0"/>
            <a:endCxn id="11" idx="1"/>
          </p:cNvCxnSpPr>
          <p:nvPr/>
        </p:nvCxnSpPr>
        <p:spPr>
          <a:xfrm rot="5400000" flipH="1" flipV="1">
            <a:off x="4068207" y="2662987"/>
            <a:ext cx="247868" cy="12967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向左箭號 141"/>
          <p:cNvSpPr/>
          <p:nvPr/>
        </p:nvSpPr>
        <p:spPr>
          <a:xfrm>
            <a:off x="1666430" y="5844896"/>
            <a:ext cx="458779" cy="227343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文字圖片影像聲音</a:t>
            </a:r>
          </a:p>
          <a:p>
            <a:pPr algn="ctr"/>
            <a:endParaRPr lang="zh-TW" altLang="en-US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55BF9890-42BC-4E5A-AA40-30A36497F659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6692496" y="7356349"/>
            <a:ext cx="277814" cy="17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5BF9890-42BC-4E5A-AA40-30A36497F659}"/>
              </a:ext>
            </a:extLst>
          </p:cNvPr>
          <p:cNvCxnSpPr>
            <a:cxnSpLocks/>
          </p:cNvCxnSpPr>
          <p:nvPr/>
        </p:nvCxnSpPr>
        <p:spPr>
          <a:xfrm flipH="1">
            <a:off x="10566289" y="7360337"/>
            <a:ext cx="277814" cy="17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579DF587-C894-4081-B28F-490639140B38}"/>
              </a:ext>
            </a:extLst>
          </p:cNvPr>
          <p:cNvSpPr/>
          <p:nvPr/>
        </p:nvSpPr>
        <p:spPr>
          <a:xfrm>
            <a:off x="9058919" y="7147453"/>
            <a:ext cx="715323" cy="4604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平台主系統</a:t>
            </a: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DB</a:t>
            </a:r>
            <a:endParaRPr lang="zh-TW" altLang="en-US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左-右雙向箭號 47"/>
          <p:cNvSpPr/>
          <p:nvPr/>
        </p:nvSpPr>
        <p:spPr>
          <a:xfrm>
            <a:off x="7855788" y="7147452"/>
            <a:ext cx="1135674" cy="439112"/>
          </a:xfrm>
          <a:prstGeom prst="left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同步</a:t>
            </a:r>
          </a:p>
        </p:txBody>
      </p:sp>
      <p:sp>
        <p:nvSpPr>
          <p:cNvPr id="49" name="雲朵形圖說文字 48"/>
          <p:cNvSpPr/>
          <p:nvPr/>
        </p:nvSpPr>
        <p:spPr>
          <a:xfrm>
            <a:off x="5589003" y="6956958"/>
            <a:ext cx="1069488" cy="868111"/>
          </a:xfrm>
          <a:prstGeom prst="cloudCallout">
            <a:avLst>
              <a:gd name="adj1" fmla="val -73659"/>
              <a:gd name="adj2" fmla="val -6458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LAN</a:t>
            </a:r>
            <a:endParaRPr lang="zh-TW" altLang="en-US" dirty="0"/>
          </a:p>
        </p:txBody>
      </p:sp>
      <p:sp>
        <p:nvSpPr>
          <p:cNvPr id="101" name="雲朵形圖說文字 100"/>
          <p:cNvSpPr/>
          <p:nvPr/>
        </p:nvSpPr>
        <p:spPr>
          <a:xfrm>
            <a:off x="10844103" y="6943614"/>
            <a:ext cx="1069488" cy="868111"/>
          </a:xfrm>
          <a:prstGeom prst="cloudCallout">
            <a:avLst>
              <a:gd name="adj1" fmla="val 82222"/>
              <a:gd name="adj2" fmla="val -6458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5G</a:t>
            </a:r>
          </a:p>
          <a:p>
            <a:pPr algn="ctr"/>
            <a:r>
              <a:rPr lang="en-US" altLang="zh-TW" sz="1200" dirty="0"/>
              <a:t>Internet</a:t>
            </a:r>
            <a:endParaRPr lang="zh-TW" altLang="en-US" sz="12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79DF587-C894-4081-B28F-490639140B38}"/>
              </a:ext>
            </a:extLst>
          </p:cNvPr>
          <p:cNvSpPr/>
          <p:nvPr/>
        </p:nvSpPr>
        <p:spPr>
          <a:xfrm>
            <a:off x="5052285" y="4337048"/>
            <a:ext cx="1143749" cy="4826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影音辨識檔查詢平台</a:t>
            </a:r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55BF9890-42BC-4E5A-AA40-30A36497F65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623685" y="4819717"/>
            <a:ext cx="474" cy="1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0D4F64BC-1318-461C-AFF3-630C21CA6E79}"/>
              </a:ext>
            </a:extLst>
          </p:cNvPr>
          <p:cNvSpPr/>
          <p:nvPr/>
        </p:nvSpPr>
        <p:spPr>
          <a:xfrm>
            <a:off x="10526742" y="288402"/>
            <a:ext cx="234000" cy="208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75765C4-2302-4A07-8F00-102906FDB6D7}"/>
              </a:ext>
            </a:extLst>
          </p:cNvPr>
          <p:cNvSpPr/>
          <p:nvPr/>
        </p:nvSpPr>
        <p:spPr>
          <a:xfrm>
            <a:off x="10526742" y="573183"/>
            <a:ext cx="234000" cy="208800"/>
          </a:xfrm>
          <a:prstGeom prst="rect">
            <a:avLst/>
          </a:prstGeom>
          <a:solidFill>
            <a:srgbClr val="98DA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C139FAE-AE93-4977-90C4-6C04EE57EB52}"/>
              </a:ext>
            </a:extLst>
          </p:cNvPr>
          <p:cNvSpPr/>
          <p:nvPr/>
        </p:nvSpPr>
        <p:spPr>
          <a:xfrm>
            <a:off x="12049645" y="272488"/>
            <a:ext cx="235328" cy="2072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579DF587-C894-4081-B28F-490639140B38}"/>
              </a:ext>
            </a:extLst>
          </p:cNvPr>
          <p:cNvSpPr/>
          <p:nvPr/>
        </p:nvSpPr>
        <p:spPr>
          <a:xfrm>
            <a:off x="12049405" y="853632"/>
            <a:ext cx="235328" cy="208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zh-TW" altLang="en-US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79DF587-C894-4081-B28F-490639140B38}"/>
              </a:ext>
            </a:extLst>
          </p:cNvPr>
          <p:cNvSpPr/>
          <p:nvPr/>
        </p:nvSpPr>
        <p:spPr>
          <a:xfrm>
            <a:off x="12050708" y="562578"/>
            <a:ext cx="234025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zh-TW" altLang="en-US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0693419" y="269691"/>
            <a:ext cx="977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latin typeface="標楷體" panose="03000509000000000000" pitchFamily="65" charset="-120"/>
                <a:ea typeface="標楷體" panose="03000509000000000000" pitchFamily="65" charset="-120"/>
              </a:rPr>
              <a:t>中華電信建置</a:t>
            </a:r>
          </a:p>
        </p:txBody>
      </p:sp>
      <p:sp>
        <p:nvSpPr>
          <p:cNvPr id="98" name="文字方塊 97"/>
          <p:cNvSpPr txBox="1"/>
          <p:nvPr/>
        </p:nvSpPr>
        <p:spPr>
          <a:xfrm>
            <a:off x="10693419" y="543867"/>
            <a:ext cx="977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latin typeface="標楷體" panose="03000509000000000000" pitchFamily="65" charset="-120"/>
                <a:ea typeface="標楷體" panose="03000509000000000000" pitchFamily="65" charset="-120"/>
              </a:rPr>
              <a:t>資拓宏宇開發</a:t>
            </a:r>
          </a:p>
        </p:txBody>
      </p:sp>
      <p:sp>
        <p:nvSpPr>
          <p:cNvPr id="99" name="文字方塊 98"/>
          <p:cNvSpPr txBox="1"/>
          <p:nvPr/>
        </p:nvSpPr>
        <p:spPr>
          <a:xfrm>
            <a:off x="12229806" y="248305"/>
            <a:ext cx="977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latin typeface="標楷體" panose="03000509000000000000" pitchFamily="65" charset="-120"/>
                <a:ea typeface="標楷體" panose="03000509000000000000" pitchFamily="65" charset="-120"/>
              </a:rPr>
              <a:t>寶碩開發</a:t>
            </a:r>
          </a:p>
        </p:txBody>
      </p:sp>
      <p:sp>
        <p:nvSpPr>
          <p:cNvPr id="102" name="文字方塊 101"/>
          <p:cNvSpPr txBox="1"/>
          <p:nvPr/>
        </p:nvSpPr>
        <p:spPr>
          <a:xfrm>
            <a:off x="12231342" y="530964"/>
            <a:ext cx="977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latin typeface="標楷體" panose="03000509000000000000" pitchFamily="65" charset="-120"/>
                <a:ea typeface="標楷體" panose="03000509000000000000" pitchFamily="65" charset="-120"/>
              </a:rPr>
              <a:t>寶碩建置</a:t>
            </a:r>
          </a:p>
        </p:txBody>
      </p:sp>
      <p:sp>
        <p:nvSpPr>
          <p:cNvPr id="103" name="文字方塊 102"/>
          <p:cNvSpPr txBox="1"/>
          <p:nvPr/>
        </p:nvSpPr>
        <p:spPr>
          <a:xfrm>
            <a:off x="12229806" y="834921"/>
            <a:ext cx="977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模組細項功能</a:t>
            </a:r>
          </a:p>
        </p:txBody>
      </p:sp>
      <p:sp>
        <p:nvSpPr>
          <p:cNvPr id="2" name="圖說文字: 直線 1">
            <a:extLst>
              <a:ext uri="{FF2B5EF4-FFF2-40B4-BE49-F238E27FC236}">
                <a16:creationId xmlns:a16="http://schemas.microsoft.com/office/drawing/2014/main" id="{4AC8113F-F7F8-40A7-8B64-84C2B0FF750E}"/>
              </a:ext>
            </a:extLst>
          </p:cNvPr>
          <p:cNvSpPr/>
          <p:nvPr/>
        </p:nvSpPr>
        <p:spPr>
          <a:xfrm>
            <a:off x="1776849" y="7143465"/>
            <a:ext cx="1017563" cy="388565"/>
          </a:xfrm>
          <a:prstGeom prst="borderCallout1">
            <a:avLst>
              <a:gd name="adj1" fmla="val 28555"/>
              <a:gd name="adj2" fmla="val 104980"/>
              <a:gd name="adj3" fmla="val -604059"/>
              <a:gd name="adj4" fmla="val 321795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沒提到但存下來就要可以查</a:t>
            </a:r>
          </a:p>
        </p:txBody>
      </p:sp>
      <p:sp>
        <p:nvSpPr>
          <p:cNvPr id="88" name="圖說文字: 直線 87">
            <a:extLst>
              <a:ext uri="{FF2B5EF4-FFF2-40B4-BE49-F238E27FC236}">
                <a16:creationId xmlns:a16="http://schemas.microsoft.com/office/drawing/2014/main" id="{7A425876-2A50-44E5-9019-2D70D17753BD}"/>
              </a:ext>
            </a:extLst>
          </p:cNvPr>
          <p:cNvSpPr/>
          <p:nvPr/>
        </p:nvSpPr>
        <p:spPr>
          <a:xfrm>
            <a:off x="521734" y="7162065"/>
            <a:ext cx="1017563" cy="388565"/>
          </a:xfrm>
          <a:prstGeom prst="borderCallout1">
            <a:avLst>
              <a:gd name="adj1" fmla="val 28555"/>
              <a:gd name="adj2" fmla="val 104980"/>
              <a:gd name="adj3" fmla="val -765075"/>
              <a:gd name="adj4" fmla="val 243544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沒提到但該要有串流</a:t>
            </a: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SERVER</a:t>
            </a:r>
            <a:endParaRPr lang="zh-TW" altLang="en-US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2" name="圖說文字: 直線 91">
            <a:extLst>
              <a:ext uri="{FF2B5EF4-FFF2-40B4-BE49-F238E27FC236}">
                <a16:creationId xmlns:a16="http://schemas.microsoft.com/office/drawing/2014/main" id="{2E9EE504-BC4B-46C7-9394-A3996193EDFE}"/>
              </a:ext>
            </a:extLst>
          </p:cNvPr>
          <p:cNvSpPr/>
          <p:nvPr/>
        </p:nvSpPr>
        <p:spPr>
          <a:xfrm>
            <a:off x="4851595" y="685189"/>
            <a:ext cx="1355558" cy="541205"/>
          </a:xfrm>
          <a:prstGeom prst="borderCallout1">
            <a:avLst>
              <a:gd name="adj1" fmla="val 75130"/>
              <a:gd name="adj2" fmla="val -3603"/>
              <a:gd name="adj3" fmla="val 254677"/>
              <a:gd name="adj4" fmla="val -71908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定位應該有</a:t>
            </a: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SERVER</a:t>
            </a:r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整合吧</a:t>
            </a:r>
            <a:endParaRPr lang="en-US" altLang="zh-TW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無人機定位沒寫</a:t>
            </a:r>
          </a:p>
        </p:txBody>
      </p:sp>
      <p:sp>
        <p:nvSpPr>
          <p:cNvPr id="104" name="圖說文字: 直線 103">
            <a:extLst>
              <a:ext uri="{FF2B5EF4-FFF2-40B4-BE49-F238E27FC236}">
                <a16:creationId xmlns:a16="http://schemas.microsoft.com/office/drawing/2014/main" id="{4786251E-7CED-4835-9D16-9784305D71A9}"/>
              </a:ext>
            </a:extLst>
          </p:cNvPr>
          <p:cNvSpPr/>
          <p:nvPr/>
        </p:nvSpPr>
        <p:spPr>
          <a:xfrm>
            <a:off x="233806" y="685189"/>
            <a:ext cx="1188822" cy="661407"/>
          </a:xfrm>
          <a:prstGeom prst="borderCallout1">
            <a:avLst>
              <a:gd name="adj1" fmla="val 106997"/>
              <a:gd name="adj2" fmla="val 28223"/>
              <a:gd name="adj3" fmla="val 722881"/>
              <a:gd name="adj4" fmla="val 67565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有這功能，但沒存也沒說明要不要辨識，沒說要不要進平臺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A33805E-459F-4376-9745-3AE1780FB461}"/>
              </a:ext>
            </a:extLst>
          </p:cNvPr>
          <p:cNvSpPr txBox="1"/>
          <p:nvPr/>
        </p:nvSpPr>
        <p:spPr>
          <a:xfrm>
            <a:off x="4681729" y="3603124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無人機</a:t>
            </a:r>
            <a:r>
              <a:rPr lang="en-US" altLang="zh-TW" sz="1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+AR</a:t>
            </a:r>
            <a:r>
              <a:rPr lang="zh-TW" altLang="en-US" sz="1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影像</a:t>
            </a: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D68D0D46-1EFC-48E8-8392-46886ACF301D}"/>
              </a:ext>
            </a:extLst>
          </p:cNvPr>
          <p:cNvSpPr txBox="1"/>
          <p:nvPr/>
        </p:nvSpPr>
        <p:spPr>
          <a:xfrm>
            <a:off x="4768921" y="18394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定位資訊</a:t>
            </a: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EF7DFCBC-1784-47B0-83F1-2B5420FFE782}"/>
              </a:ext>
            </a:extLst>
          </p:cNvPr>
          <p:cNvSpPr txBox="1"/>
          <p:nvPr/>
        </p:nvSpPr>
        <p:spPr>
          <a:xfrm>
            <a:off x="5404345" y="2329869"/>
            <a:ext cx="591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3D</a:t>
            </a:r>
            <a:r>
              <a:rPr lang="zh-TW" altLang="en-US" sz="1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建模</a:t>
            </a: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8C0D8D20-F9D3-4661-BB63-C17AA6BA8643}"/>
              </a:ext>
            </a:extLst>
          </p:cNvPr>
          <p:cNvSpPr txBox="1"/>
          <p:nvPr/>
        </p:nvSpPr>
        <p:spPr>
          <a:xfrm>
            <a:off x="4631091" y="5229875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TXT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F60EB6C7-F50D-4EA2-8644-E8B96ACF6A6A}"/>
              </a:ext>
            </a:extLst>
          </p:cNvPr>
          <p:cNvSpPr txBox="1"/>
          <p:nvPr/>
        </p:nvSpPr>
        <p:spPr>
          <a:xfrm>
            <a:off x="4508409" y="2699876"/>
            <a:ext cx="441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無人</a:t>
            </a:r>
            <a:endParaRPr lang="en-US" altLang="zh-TW" sz="1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機影</a:t>
            </a:r>
            <a:endParaRPr lang="en-US" altLang="zh-TW" sz="1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像</a:t>
            </a:r>
          </a:p>
        </p:txBody>
      </p:sp>
      <p:sp>
        <p:nvSpPr>
          <p:cNvPr id="112" name="圖說文字: 直線 111">
            <a:extLst>
              <a:ext uri="{FF2B5EF4-FFF2-40B4-BE49-F238E27FC236}">
                <a16:creationId xmlns:a16="http://schemas.microsoft.com/office/drawing/2014/main" id="{4441C758-DB4A-4898-879C-EB1DC287A39F}"/>
              </a:ext>
            </a:extLst>
          </p:cNvPr>
          <p:cNvSpPr/>
          <p:nvPr/>
        </p:nvSpPr>
        <p:spPr>
          <a:xfrm>
            <a:off x="3424183" y="6943614"/>
            <a:ext cx="1017563" cy="754482"/>
          </a:xfrm>
          <a:prstGeom prst="borderCallout1">
            <a:avLst>
              <a:gd name="adj1" fmla="val -997"/>
              <a:gd name="adj2" fmla="val 87045"/>
              <a:gd name="adj3" fmla="val -74377"/>
              <a:gd name="adj4" fmla="val 69249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是否需要一個系統，可以從平臺跟頭盔溝通</a:t>
            </a:r>
            <a:r>
              <a:rPr lang="en-US" altLang="zh-TW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1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79DF587-C894-4081-B28F-490639140B38}"/>
              </a:ext>
            </a:extLst>
          </p:cNvPr>
          <p:cNvSpPr/>
          <p:nvPr/>
        </p:nvSpPr>
        <p:spPr>
          <a:xfrm>
            <a:off x="13282585" y="1472604"/>
            <a:ext cx="1374057" cy="460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資料交換模組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79DF587-C894-4081-B28F-490639140B38}"/>
              </a:ext>
            </a:extLst>
          </p:cNvPr>
          <p:cNvSpPr/>
          <p:nvPr/>
        </p:nvSpPr>
        <p:spPr>
          <a:xfrm>
            <a:off x="13282585" y="2516442"/>
            <a:ext cx="1374057" cy="460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服務監控管理模組</a:t>
            </a:r>
          </a:p>
        </p:txBody>
      </p:sp>
      <p:cxnSp>
        <p:nvCxnSpPr>
          <p:cNvPr id="28" name="肘形接點 27"/>
          <p:cNvCxnSpPr>
            <a:stCxn id="105" idx="2"/>
          </p:cNvCxnSpPr>
          <p:nvPr/>
        </p:nvCxnSpPr>
        <p:spPr>
          <a:xfrm rot="5400000">
            <a:off x="13425970" y="1714299"/>
            <a:ext cx="324907" cy="7623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接點 115"/>
          <p:cNvCxnSpPr/>
          <p:nvPr/>
        </p:nvCxnSpPr>
        <p:spPr>
          <a:xfrm rot="5400000">
            <a:off x="13430557" y="2749509"/>
            <a:ext cx="324907" cy="7623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接點 117"/>
          <p:cNvCxnSpPr>
            <a:cxnSpLocks/>
          </p:cNvCxnSpPr>
          <p:nvPr/>
        </p:nvCxnSpPr>
        <p:spPr>
          <a:xfrm flipV="1">
            <a:off x="4563395" y="3835036"/>
            <a:ext cx="1749680" cy="253164"/>
          </a:xfrm>
          <a:prstGeom prst="bentConnector3">
            <a:avLst>
              <a:gd name="adj1" fmla="val 59407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DA33805E-459F-4376-9745-3AE1780FB461}"/>
              </a:ext>
            </a:extLst>
          </p:cNvPr>
          <p:cNvSpPr txBox="1"/>
          <p:nvPr/>
        </p:nvSpPr>
        <p:spPr>
          <a:xfrm>
            <a:off x="4642979" y="386181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劃設救災區域</a:t>
            </a:r>
          </a:p>
        </p:txBody>
      </p:sp>
      <p:sp>
        <p:nvSpPr>
          <p:cNvPr id="121" name="向左箭號 120"/>
          <p:cNvSpPr/>
          <p:nvPr/>
        </p:nvSpPr>
        <p:spPr>
          <a:xfrm>
            <a:off x="2483025" y="3886716"/>
            <a:ext cx="470618" cy="227343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救災區域</a:t>
            </a:r>
            <a:endParaRPr lang="en-US" altLang="zh-TW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sz="9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9" name="左-右雙向箭號 58"/>
          <p:cNvSpPr/>
          <p:nvPr/>
        </p:nvSpPr>
        <p:spPr>
          <a:xfrm>
            <a:off x="4134962" y="2259689"/>
            <a:ext cx="205314" cy="275951"/>
          </a:xfrm>
          <a:prstGeom prst="leftRightArrow">
            <a:avLst>
              <a:gd name="adj1" fmla="val 50000"/>
              <a:gd name="adj2" fmla="val 2368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左-右雙向箭號 124"/>
          <p:cNvSpPr/>
          <p:nvPr/>
        </p:nvSpPr>
        <p:spPr>
          <a:xfrm>
            <a:off x="4110172" y="3665565"/>
            <a:ext cx="230104" cy="275951"/>
          </a:xfrm>
          <a:prstGeom prst="leftRightArrow">
            <a:avLst>
              <a:gd name="adj1" fmla="val 50000"/>
              <a:gd name="adj2" fmla="val 2368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左-右雙向箭號 126"/>
          <p:cNvSpPr/>
          <p:nvPr/>
        </p:nvSpPr>
        <p:spPr>
          <a:xfrm>
            <a:off x="4116092" y="4838129"/>
            <a:ext cx="230104" cy="275951"/>
          </a:xfrm>
          <a:prstGeom prst="leftRightArrow">
            <a:avLst>
              <a:gd name="adj1" fmla="val 50000"/>
              <a:gd name="adj2" fmla="val 2368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左-右雙向箭號 127"/>
          <p:cNvSpPr/>
          <p:nvPr/>
        </p:nvSpPr>
        <p:spPr>
          <a:xfrm>
            <a:off x="4128119" y="5844896"/>
            <a:ext cx="212157" cy="275951"/>
          </a:xfrm>
          <a:prstGeom prst="leftRightArrow">
            <a:avLst>
              <a:gd name="adj1" fmla="val 50000"/>
              <a:gd name="adj2" fmla="val 2368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64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圖說文字 9"/>
          <p:cNvSpPr/>
          <p:nvPr/>
        </p:nvSpPr>
        <p:spPr>
          <a:xfrm>
            <a:off x="4620609" y="4466779"/>
            <a:ext cx="2720178" cy="2886868"/>
          </a:xfrm>
          <a:prstGeom prst="wedgeRoundRectCallout">
            <a:avLst>
              <a:gd name="adj1" fmla="val 79102"/>
              <a:gd name="adj2" fmla="val 14637"/>
              <a:gd name="adj3" fmla="val 16667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443" y="2034970"/>
            <a:ext cx="1556283" cy="141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C:\Users\AlanChen\Pictures\PPT素材\qnap_ts_420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15" y="1131734"/>
            <a:ext cx="1612947" cy="10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91" y="2222856"/>
            <a:ext cx="1833045" cy="43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889" y="1239540"/>
            <a:ext cx="853725" cy="85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590" y="6818689"/>
            <a:ext cx="1121410" cy="104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0787" y="5028770"/>
            <a:ext cx="1556283" cy="141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 descr="Fire station - Free buildings ic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35" y="3000111"/>
            <a:ext cx="2206599" cy="220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戰鬥頭盔行動版戰術頭盔生存遊戲頭盔| 蝦皮購物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367" y="1629517"/>
            <a:ext cx="1153801" cy="115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651" y="2708458"/>
            <a:ext cx="1533525" cy="1248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728" y="1589782"/>
            <a:ext cx="687902" cy="130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162" y="3047899"/>
            <a:ext cx="1232493" cy="69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425307" y="1124139"/>
            <a:ext cx="355600" cy="66852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圓角矩形圖說文字 34"/>
          <p:cNvSpPr/>
          <p:nvPr/>
        </p:nvSpPr>
        <p:spPr>
          <a:xfrm>
            <a:off x="6377506" y="1216522"/>
            <a:ext cx="2948298" cy="2886889"/>
          </a:xfrm>
          <a:prstGeom prst="wedgeRoundRectCallout">
            <a:avLst>
              <a:gd name="adj1" fmla="val -76315"/>
              <a:gd name="adj2" fmla="val -6127"/>
              <a:gd name="adj3" fmla="val 16667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左箭號 10"/>
          <p:cNvSpPr/>
          <p:nvPr/>
        </p:nvSpPr>
        <p:spPr>
          <a:xfrm>
            <a:off x="3766841" y="2034970"/>
            <a:ext cx="692456" cy="796697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左箭號 36"/>
          <p:cNvSpPr/>
          <p:nvPr/>
        </p:nvSpPr>
        <p:spPr>
          <a:xfrm rot="10800000">
            <a:off x="3899207" y="5410151"/>
            <a:ext cx="692456" cy="796697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3766841" y="7584094"/>
            <a:ext cx="6457749" cy="4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724208" y="3101222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/>
          <p:nvPr/>
        </p:nvCxnSpPr>
        <p:spPr>
          <a:xfrm rot="10800000" flipV="1">
            <a:off x="3724208" y="6294139"/>
            <a:ext cx="4800600" cy="1049491"/>
          </a:xfrm>
          <a:prstGeom prst="bentConnector3">
            <a:avLst>
              <a:gd name="adj1" fmla="val -5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3144853" y="2093265"/>
            <a:ext cx="286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圓角矩形 33"/>
          <p:cNvSpPr/>
          <p:nvPr/>
        </p:nvSpPr>
        <p:spPr>
          <a:xfrm>
            <a:off x="867135" y="1007384"/>
            <a:ext cx="2277719" cy="1924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799921" y="1313818"/>
            <a:ext cx="128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DB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867135" y="2605854"/>
            <a:ext cx="27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主系統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/QRCODE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主機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1918202" y="949518"/>
            <a:ext cx="245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QRCODE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產生器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070427" y="3121702"/>
            <a:ext cx="27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裝備庫房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3823989" y="2241522"/>
            <a:ext cx="27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入庫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881" y="1797651"/>
            <a:ext cx="147807" cy="14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913" y="1945459"/>
            <a:ext cx="89512" cy="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473" y="3206913"/>
            <a:ext cx="89512" cy="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145" y="2803437"/>
            <a:ext cx="89512" cy="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文字方塊 49"/>
          <p:cNvSpPr txBox="1"/>
          <p:nvPr/>
        </p:nvSpPr>
        <p:spPr>
          <a:xfrm>
            <a:off x="6678924" y="1243341"/>
            <a:ext cx="27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QRcode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已標籤裝備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3835951" y="5596750"/>
            <a:ext cx="27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領用</a:t>
            </a:r>
          </a:p>
        </p:txBody>
      </p:sp>
      <p:pic>
        <p:nvPicPr>
          <p:cNvPr id="53" name="Picture 6" descr="戰鬥頭盔行動版戰術頭盔生存遊戲頭盔| 蝦皮購物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968" y="4932675"/>
            <a:ext cx="1153801" cy="115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5" y="5975279"/>
            <a:ext cx="1533525" cy="1248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329" y="4892940"/>
            <a:ext cx="687902" cy="130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63" y="6441009"/>
            <a:ext cx="1072959" cy="60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82" y="5100809"/>
            <a:ext cx="147807" cy="14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514" y="5248617"/>
            <a:ext cx="89512" cy="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074" y="6510071"/>
            <a:ext cx="89512" cy="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57148" y="6106595"/>
            <a:ext cx="86598" cy="86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文字方塊 61"/>
          <p:cNvSpPr txBox="1"/>
          <p:nvPr/>
        </p:nvSpPr>
        <p:spPr>
          <a:xfrm>
            <a:off x="4862895" y="4493563"/>
            <a:ext cx="27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QRcode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已標籤裝備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10354615" y="5982570"/>
            <a:ext cx="27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裝備保養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11435535" y="7039221"/>
            <a:ext cx="27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產出明細標籤</a:t>
            </a:r>
          </a:p>
        </p:txBody>
      </p:sp>
      <p:sp>
        <p:nvSpPr>
          <p:cNvPr id="65" name="文字方塊 64"/>
          <p:cNvSpPr txBox="1"/>
          <p:nvPr/>
        </p:nvSpPr>
        <p:spPr>
          <a:xfrm>
            <a:off x="4757525" y="1666402"/>
            <a:ext cx="27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掃描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QRcode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7721168" y="4659438"/>
            <a:ext cx="27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掃描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QRcode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480" y="3296425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康揚輪椅維修服務| Karma 康揚行動輔具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891" y="298568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弧形箭號 (上彎) 1"/>
          <p:cNvSpPr/>
          <p:nvPr/>
        </p:nvSpPr>
        <p:spPr>
          <a:xfrm>
            <a:off x="10056016" y="5654129"/>
            <a:ext cx="2579968" cy="10893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9" name="弧形箭號 (上彎) 68"/>
          <p:cNvSpPr/>
          <p:nvPr/>
        </p:nvSpPr>
        <p:spPr>
          <a:xfrm rot="12555391">
            <a:off x="10330354" y="1706127"/>
            <a:ext cx="2579968" cy="110621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0563161" y="2236522"/>
            <a:ext cx="27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完成保養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325119" y="182880"/>
            <a:ext cx="7142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裝備保養使用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BARCODE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入庫與領用流程</a:t>
            </a:r>
          </a:p>
        </p:txBody>
      </p:sp>
    </p:spTree>
    <p:extLst>
      <p:ext uri="{BB962C8B-B14F-4D97-AF65-F5344CB8AC3E}">
        <p14:creationId xmlns:p14="http://schemas.microsoft.com/office/powerpoint/2010/main" val="332735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: 圓角 54">
            <a:extLst>
              <a:ext uri="{FF2B5EF4-FFF2-40B4-BE49-F238E27FC236}">
                <a16:creationId xmlns:a16="http://schemas.microsoft.com/office/drawing/2014/main" id="{E9731569-9CA6-4773-A0FA-39B6281ABB24}"/>
              </a:ext>
            </a:extLst>
          </p:cNvPr>
          <p:cNvSpPr/>
          <p:nvPr/>
        </p:nvSpPr>
        <p:spPr>
          <a:xfrm>
            <a:off x="313604" y="1473487"/>
            <a:ext cx="3382946" cy="2633093"/>
          </a:xfrm>
          <a:prstGeom prst="roundRect">
            <a:avLst>
              <a:gd name="adj" fmla="val 7696"/>
            </a:avLst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55">
            <a:extLst>
              <a:ext uri="{FF2B5EF4-FFF2-40B4-BE49-F238E27FC236}">
                <a16:creationId xmlns:a16="http://schemas.microsoft.com/office/drawing/2014/main" id="{BD0E1F6D-A1F4-48A2-B741-212E22D909AD}"/>
              </a:ext>
            </a:extLst>
          </p:cNvPr>
          <p:cNvSpPr/>
          <p:nvPr/>
        </p:nvSpPr>
        <p:spPr>
          <a:xfrm>
            <a:off x="10337521" y="1521536"/>
            <a:ext cx="3805200" cy="2773217"/>
          </a:xfrm>
          <a:prstGeom prst="roundRect">
            <a:avLst>
              <a:gd name="adj" fmla="val 4916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55">
            <a:extLst>
              <a:ext uri="{FF2B5EF4-FFF2-40B4-BE49-F238E27FC236}">
                <a16:creationId xmlns:a16="http://schemas.microsoft.com/office/drawing/2014/main" id="{BD0E1F6D-A1F4-48A2-B741-212E22D909AD}"/>
              </a:ext>
            </a:extLst>
          </p:cNvPr>
          <p:cNvSpPr/>
          <p:nvPr/>
        </p:nvSpPr>
        <p:spPr>
          <a:xfrm>
            <a:off x="4165441" y="2271314"/>
            <a:ext cx="4441862" cy="4531325"/>
          </a:xfrm>
          <a:prstGeom prst="roundRect">
            <a:avLst>
              <a:gd name="adj" fmla="val 4916"/>
            </a:avLst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F5C8CD7-6107-4414-8318-20440992A768}"/>
              </a:ext>
            </a:extLst>
          </p:cNvPr>
          <p:cNvSpPr txBox="1"/>
          <p:nvPr/>
        </p:nvSpPr>
        <p:spPr>
          <a:xfrm>
            <a:off x="4244434" y="5732855"/>
            <a:ext cx="156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影音串流主機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76829F-1D5E-4BC0-8AA9-694BB855B6F4}"/>
              </a:ext>
            </a:extLst>
          </p:cNvPr>
          <p:cNvSpPr txBox="1"/>
          <p:nvPr/>
        </p:nvSpPr>
        <p:spPr>
          <a:xfrm>
            <a:off x="6344123" y="3039049"/>
            <a:ext cx="21888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現地系統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DB+API+WEB+GW</a:t>
            </a:r>
          </a:p>
          <a:p>
            <a:pPr algn="ctr">
              <a:defRPr/>
            </a:pP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575B878-EB0F-41B6-8D57-2BF4E6DE7A8B}"/>
              </a:ext>
            </a:extLst>
          </p:cNvPr>
          <p:cNvSpPr txBox="1"/>
          <p:nvPr/>
        </p:nvSpPr>
        <p:spPr>
          <a:xfrm>
            <a:off x="7014935" y="5732855"/>
            <a:ext cx="207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語音辨識系統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3D9A131-3749-4A8E-A593-7CE10B99DEF0}"/>
              </a:ext>
            </a:extLst>
          </p:cNvPr>
          <p:cNvSpPr txBox="1"/>
          <p:nvPr/>
        </p:nvSpPr>
        <p:spPr>
          <a:xfrm>
            <a:off x="5358145" y="6068579"/>
            <a:ext cx="201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/GIS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圖台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F3BAE40-259A-4FB3-B2FB-16DACC328757}"/>
              </a:ext>
            </a:extLst>
          </p:cNvPr>
          <p:cNvSpPr txBox="1"/>
          <p:nvPr/>
        </p:nvSpPr>
        <p:spPr>
          <a:xfrm>
            <a:off x="4919139" y="1841383"/>
            <a:ext cx="2858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搜救行動協調中心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C2B9604-1096-47A1-B632-0559FE4B2102}"/>
              </a:ext>
            </a:extLst>
          </p:cNvPr>
          <p:cNvSpPr txBox="1"/>
          <p:nvPr/>
        </p:nvSpPr>
        <p:spPr>
          <a:xfrm>
            <a:off x="11615284" y="1030420"/>
            <a:ext cx="2017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主系統機房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6386372" y="3039050"/>
            <a:ext cx="0" cy="699384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C:\Users\AlanChen\Pictures\PPT素材\qnap_ts_420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0203" y="2651648"/>
            <a:ext cx="1612947" cy="10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511" y="4608241"/>
            <a:ext cx="1382203" cy="13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384" y="4651440"/>
            <a:ext cx="1382203" cy="13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10" y="4625249"/>
            <a:ext cx="1382203" cy="13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10420363" y="2070377"/>
            <a:ext cx="1975943" cy="193734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1159721" y="1701044"/>
            <a:ext cx="110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主源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10469527" y="2160132"/>
            <a:ext cx="190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WEB+API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10540344" y="2975939"/>
            <a:ext cx="1921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資料庫伺服器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2670203" y="2302178"/>
            <a:ext cx="170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NAS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10766353" y="2892883"/>
            <a:ext cx="0" cy="42624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雲朵形 30"/>
          <p:cNvSpPr/>
          <p:nvPr/>
        </p:nvSpPr>
        <p:spPr>
          <a:xfrm>
            <a:off x="8913785" y="1470211"/>
            <a:ext cx="1027205" cy="813565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WAN</a:t>
            </a:r>
            <a:endParaRPr lang="zh-TW" altLang="en-US" sz="1600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7" y="2486844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256" y="3342955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矩形: 圓角 54">
            <a:extLst>
              <a:ext uri="{FF2B5EF4-FFF2-40B4-BE49-F238E27FC236}">
                <a16:creationId xmlns:a16="http://schemas.microsoft.com/office/drawing/2014/main" id="{E9731569-9CA6-4773-A0FA-39B6281ABB24}"/>
              </a:ext>
            </a:extLst>
          </p:cNvPr>
          <p:cNvSpPr/>
          <p:nvPr/>
        </p:nvSpPr>
        <p:spPr>
          <a:xfrm>
            <a:off x="305192" y="4248355"/>
            <a:ext cx="3382946" cy="2345258"/>
          </a:xfrm>
          <a:prstGeom prst="roundRect">
            <a:avLst>
              <a:gd name="adj" fmla="val 7696"/>
            </a:avLst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3DC609D-2389-4CCF-8AF4-42AE6FB7F3C5}"/>
              </a:ext>
            </a:extLst>
          </p:cNvPr>
          <p:cNvSpPr txBox="1"/>
          <p:nvPr/>
        </p:nvSpPr>
        <p:spPr>
          <a:xfrm>
            <a:off x="1450824" y="5192812"/>
            <a:ext cx="131862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頭盔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923B6C4-48DA-4BCD-ABCD-CC93F9E05017}"/>
              </a:ext>
            </a:extLst>
          </p:cNvPr>
          <p:cNvSpPr txBox="1"/>
          <p:nvPr/>
        </p:nvSpPr>
        <p:spPr>
          <a:xfrm>
            <a:off x="1275333" y="1063984"/>
            <a:ext cx="241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災害現場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E4E0180A-D9DF-4913-88E6-601474953CCB}"/>
              </a:ext>
            </a:extLst>
          </p:cNvPr>
          <p:cNvGrpSpPr/>
          <p:nvPr/>
        </p:nvGrpSpPr>
        <p:grpSpPr>
          <a:xfrm>
            <a:off x="1450825" y="1535380"/>
            <a:ext cx="1846188" cy="4968077"/>
            <a:chOff x="1522419" y="1267350"/>
            <a:chExt cx="1481563" cy="4025311"/>
          </a:xfrm>
        </p:grpSpPr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AEA10206-9EA4-4BDF-B5D9-B2ADC0C162E5}"/>
                </a:ext>
              </a:extLst>
            </p:cNvPr>
            <p:cNvSpPr txBox="1"/>
            <p:nvPr/>
          </p:nvSpPr>
          <p:spPr>
            <a:xfrm>
              <a:off x="1621493" y="4993415"/>
              <a:ext cx="846742" cy="299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無人機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AEA10206-9EA4-4BDF-B5D9-B2ADC0C162E5}"/>
                </a:ext>
              </a:extLst>
            </p:cNvPr>
            <p:cNvSpPr txBox="1"/>
            <p:nvPr/>
          </p:nvSpPr>
          <p:spPr>
            <a:xfrm>
              <a:off x="1569399" y="2993042"/>
              <a:ext cx="846742" cy="299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PAD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AEA10206-9EA4-4BDF-B5D9-B2ADC0C162E5}"/>
                </a:ext>
              </a:extLst>
            </p:cNvPr>
            <p:cNvSpPr txBox="1"/>
            <p:nvPr/>
          </p:nvSpPr>
          <p:spPr>
            <a:xfrm>
              <a:off x="1522419" y="2069197"/>
              <a:ext cx="846742" cy="299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NB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AEA10206-9EA4-4BDF-B5D9-B2ADC0C162E5}"/>
                </a:ext>
              </a:extLst>
            </p:cNvPr>
            <p:cNvSpPr txBox="1"/>
            <p:nvPr/>
          </p:nvSpPr>
          <p:spPr>
            <a:xfrm>
              <a:off x="2157240" y="1267350"/>
              <a:ext cx="846742" cy="299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4G/5G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pic>
        <p:nvPicPr>
          <p:cNvPr id="52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4" y="1517778"/>
            <a:ext cx="1382203" cy="13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AlanChen\Pictures\PPT素材\ipad_mini_bla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7" y="2845865"/>
            <a:ext cx="784677" cy="116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文字方塊 55">
            <a:extLst>
              <a:ext uri="{FF2B5EF4-FFF2-40B4-BE49-F238E27FC236}">
                <a16:creationId xmlns:a16="http://schemas.microsoft.com/office/drawing/2014/main" id="{9586D083-DA7D-4A9C-9E62-AC26AAFC56A1}"/>
              </a:ext>
            </a:extLst>
          </p:cNvPr>
          <p:cNvSpPr txBox="1"/>
          <p:nvPr/>
        </p:nvSpPr>
        <p:spPr>
          <a:xfrm>
            <a:off x="4660247" y="2451479"/>
            <a:ext cx="16838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3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1" kern="0" dirty="0">
                <a:solidFill>
                  <a:prstClr val="black"/>
                </a:solidFill>
                <a:latin typeface="+mj-lt"/>
                <a:ea typeface="+mj-ea"/>
                <a:cs typeface="Calibri" panose="020F0502020204030204" pitchFamily="34" charset="0"/>
              </a:rPr>
              <a:t> LAN</a:t>
            </a:r>
            <a:endParaRPr kumimoji="0" lang="zh-TW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j-ea"/>
              <a:cs typeface="Calibri" panose="020F0502020204030204" pitchFamily="34" charset="0"/>
            </a:endParaRPr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H="1">
            <a:off x="12396307" y="3103977"/>
            <a:ext cx="645868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1">
            <a:extLst>
              <a:ext uri="{FF2B5EF4-FFF2-40B4-BE49-F238E27FC236}">
                <a16:creationId xmlns:a16="http://schemas.microsoft.com/office/drawing/2014/main" id="{3FA408E3-1F34-4225-9009-80D292F3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95" y="191179"/>
            <a:ext cx="12732366" cy="957226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現場作業架構圖（災害現場有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4G/5G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</p:txBody>
      </p:sp>
      <p:cxnSp>
        <p:nvCxnSpPr>
          <p:cNvPr id="64" name="直線接點 63"/>
          <p:cNvCxnSpPr/>
          <p:nvPr/>
        </p:nvCxnSpPr>
        <p:spPr>
          <a:xfrm>
            <a:off x="9940990" y="1868857"/>
            <a:ext cx="32381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2" descr="C:\Users\AlanChen\Pictures\PPT素材\Rout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839" y="2482610"/>
            <a:ext cx="812226" cy="59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7" descr="首頁- 「苗青啟航Youth Fly」走出戶外翱翔苗栗空拍微電影暨智能AI大賽、苗栗好青年、Youth Fly、Miaoli  Youths、Miaoli Yes、菁市集、苗栗有青聲入你心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5589929"/>
            <a:ext cx="1255033" cy="65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" descr="首頁- 「苗青啟航Youth Fly」走出戶外翱翔苗栗空拍微電影暨智能AI大賽、苗栗好青年、Youth Fly、Miaoli  Youths、Miaoli Yes、菁市集、苗栗有青聲入你心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60" y="5704893"/>
            <a:ext cx="1255033" cy="65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89" y="4365060"/>
            <a:ext cx="918307" cy="101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145" y="3632152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 descr="C:\Users\AlanChen\Pictures\PPT素材\wireless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742" y="4323427"/>
            <a:ext cx="1113646" cy="8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3" descr="C:\Users\AlanChen\Pictures\PPT素材\imagesGERSW734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94870">
            <a:off x="2027156" y="5442279"/>
            <a:ext cx="1117749" cy="80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文字方塊 85">
            <a:extLst>
              <a:ext uri="{FF2B5EF4-FFF2-40B4-BE49-F238E27FC236}">
                <a16:creationId xmlns:a16="http://schemas.microsoft.com/office/drawing/2014/main" id="{515B2930-A134-4880-9D7D-C3EC92F6A461}"/>
              </a:ext>
            </a:extLst>
          </p:cNvPr>
          <p:cNvSpPr txBox="1"/>
          <p:nvPr/>
        </p:nvSpPr>
        <p:spPr>
          <a:xfrm>
            <a:off x="2095616" y="5082430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Wi-Fi AP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7" name="直線接點 86"/>
          <p:cNvCxnSpPr/>
          <p:nvPr/>
        </p:nvCxnSpPr>
        <p:spPr>
          <a:xfrm>
            <a:off x="3696550" y="1852004"/>
            <a:ext cx="5191872" cy="16853"/>
          </a:xfrm>
          <a:prstGeom prst="line">
            <a:avLst/>
          </a:prstGeom>
          <a:ln w="38100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接點 91"/>
          <p:cNvCxnSpPr>
            <a:stCxn id="75" idx="1"/>
          </p:cNvCxnSpPr>
          <p:nvPr/>
        </p:nvCxnSpPr>
        <p:spPr>
          <a:xfrm rot="10800000" flipV="1">
            <a:off x="3164959" y="2782236"/>
            <a:ext cx="2703881" cy="191993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lanChen\Pictures\PPT素材\Training (1)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346" y="5232547"/>
            <a:ext cx="3330447" cy="2071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anChen\Pictures\PPT素材\Wifi.svg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33" y="1902961"/>
            <a:ext cx="1406607" cy="152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lanChen\Pictures\PPT素材\imagesPW5NTJ35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173" y="2365432"/>
            <a:ext cx="1026967" cy="78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肘形接點 106"/>
          <p:cNvCxnSpPr/>
          <p:nvPr/>
        </p:nvCxnSpPr>
        <p:spPr>
          <a:xfrm rot="16200000" flipH="1">
            <a:off x="8057632" y="3652665"/>
            <a:ext cx="3985468" cy="1245958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DC2B9604-1096-47A1-B632-0559FE4B2102}"/>
              </a:ext>
            </a:extLst>
          </p:cNvPr>
          <p:cNvSpPr txBox="1"/>
          <p:nvPr/>
        </p:nvSpPr>
        <p:spPr>
          <a:xfrm>
            <a:off x="10837426" y="4616138"/>
            <a:ext cx="3117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中央災害應變中心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4" name="肘形接點 113"/>
          <p:cNvCxnSpPr/>
          <p:nvPr/>
        </p:nvCxnSpPr>
        <p:spPr>
          <a:xfrm flipV="1">
            <a:off x="6546804" y="2070376"/>
            <a:ext cx="2341618" cy="686662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6176656" y="3015536"/>
            <a:ext cx="0" cy="545178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515B2930-A134-4880-9D7D-C3EC92F6A461}"/>
              </a:ext>
            </a:extLst>
          </p:cNvPr>
          <p:cNvSpPr txBox="1"/>
          <p:nvPr/>
        </p:nvSpPr>
        <p:spPr>
          <a:xfrm>
            <a:off x="3164958" y="4767532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影像</a:t>
            </a: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515B2930-A134-4880-9D7D-C3EC92F6A461}"/>
              </a:ext>
            </a:extLst>
          </p:cNvPr>
          <p:cNvSpPr txBox="1"/>
          <p:nvPr/>
        </p:nvSpPr>
        <p:spPr>
          <a:xfrm>
            <a:off x="6754232" y="2388470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影像</a:t>
            </a:r>
          </a:p>
        </p:txBody>
      </p: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3682DBBE-FC7B-4F5D-A1F6-D7EA3CE8E2EB}"/>
              </a:ext>
            </a:extLst>
          </p:cNvPr>
          <p:cNvCxnSpPr>
            <a:cxnSpLocks/>
          </p:cNvCxnSpPr>
          <p:nvPr/>
        </p:nvCxnSpPr>
        <p:spPr>
          <a:xfrm flipV="1">
            <a:off x="5246840" y="4067670"/>
            <a:ext cx="558454" cy="63450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3682DBBE-FC7B-4F5D-A1F6-D7EA3CE8E2EB}"/>
              </a:ext>
            </a:extLst>
          </p:cNvPr>
          <p:cNvCxnSpPr>
            <a:cxnSpLocks/>
          </p:cNvCxnSpPr>
          <p:nvPr/>
        </p:nvCxnSpPr>
        <p:spPr>
          <a:xfrm flipV="1">
            <a:off x="6241236" y="4029915"/>
            <a:ext cx="21125" cy="74458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3682DBBE-FC7B-4F5D-A1F6-D7EA3CE8E2EB}"/>
              </a:ext>
            </a:extLst>
          </p:cNvPr>
          <p:cNvCxnSpPr>
            <a:cxnSpLocks/>
          </p:cNvCxnSpPr>
          <p:nvPr/>
        </p:nvCxnSpPr>
        <p:spPr>
          <a:xfrm flipH="1" flipV="1">
            <a:off x="6731182" y="4029915"/>
            <a:ext cx="607436" cy="74458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515B2930-A134-4880-9D7D-C3EC92F6A461}"/>
              </a:ext>
            </a:extLst>
          </p:cNvPr>
          <p:cNvSpPr txBox="1"/>
          <p:nvPr/>
        </p:nvSpPr>
        <p:spPr>
          <a:xfrm>
            <a:off x="5759737" y="1468363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WEB+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影像</a:t>
            </a: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515B2930-A134-4880-9D7D-C3EC92F6A461}"/>
              </a:ext>
            </a:extLst>
          </p:cNvPr>
          <p:cNvSpPr txBox="1"/>
          <p:nvPr/>
        </p:nvSpPr>
        <p:spPr>
          <a:xfrm>
            <a:off x="9300755" y="6360078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WEB+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影像</a:t>
            </a:r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515B2930-A134-4880-9D7D-C3EC92F6A461}"/>
              </a:ext>
            </a:extLst>
          </p:cNvPr>
          <p:cNvSpPr txBox="1"/>
          <p:nvPr/>
        </p:nvSpPr>
        <p:spPr>
          <a:xfrm>
            <a:off x="9427387" y="2039602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515B2930-A134-4880-9D7D-C3EC92F6A461}"/>
              </a:ext>
            </a:extLst>
          </p:cNvPr>
          <p:cNvSpPr txBox="1"/>
          <p:nvPr/>
        </p:nvSpPr>
        <p:spPr>
          <a:xfrm>
            <a:off x="4914711" y="2882024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影像</a:t>
            </a:r>
          </a:p>
        </p:txBody>
      </p:sp>
    </p:spTree>
    <p:extLst>
      <p:ext uri="{BB962C8B-B14F-4D97-AF65-F5344CB8AC3E}">
        <p14:creationId xmlns:p14="http://schemas.microsoft.com/office/powerpoint/2010/main" val="84109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55">
            <a:extLst>
              <a:ext uri="{FF2B5EF4-FFF2-40B4-BE49-F238E27FC236}">
                <a16:creationId xmlns:a16="http://schemas.microsoft.com/office/drawing/2014/main" id="{BD0E1F6D-A1F4-48A2-B741-212E22D909AD}"/>
              </a:ext>
            </a:extLst>
          </p:cNvPr>
          <p:cNvSpPr/>
          <p:nvPr/>
        </p:nvSpPr>
        <p:spPr>
          <a:xfrm>
            <a:off x="10337521" y="1521536"/>
            <a:ext cx="3805200" cy="2773217"/>
          </a:xfrm>
          <a:prstGeom prst="roundRect">
            <a:avLst>
              <a:gd name="adj" fmla="val 4916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55">
            <a:extLst>
              <a:ext uri="{FF2B5EF4-FFF2-40B4-BE49-F238E27FC236}">
                <a16:creationId xmlns:a16="http://schemas.microsoft.com/office/drawing/2014/main" id="{BD0E1F6D-A1F4-48A2-B741-212E22D909AD}"/>
              </a:ext>
            </a:extLst>
          </p:cNvPr>
          <p:cNvSpPr/>
          <p:nvPr/>
        </p:nvSpPr>
        <p:spPr>
          <a:xfrm>
            <a:off x="4165441" y="2271314"/>
            <a:ext cx="4441862" cy="4531325"/>
          </a:xfrm>
          <a:prstGeom prst="roundRect">
            <a:avLst>
              <a:gd name="adj" fmla="val 4916"/>
            </a:avLst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F5C8CD7-6107-4414-8318-20440992A768}"/>
              </a:ext>
            </a:extLst>
          </p:cNvPr>
          <p:cNvSpPr txBox="1"/>
          <p:nvPr/>
        </p:nvSpPr>
        <p:spPr>
          <a:xfrm>
            <a:off x="4244434" y="5732855"/>
            <a:ext cx="156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影音串流主機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76829F-1D5E-4BC0-8AA9-694BB855B6F4}"/>
              </a:ext>
            </a:extLst>
          </p:cNvPr>
          <p:cNvSpPr txBox="1"/>
          <p:nvPr/>
        </p:nvSpPr>
        <p:spPr>
          <a:xfrm>
            <a:off x="6344123" y="3039049"/>
            <a:ext cx="21888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現地系統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DB+API+WEB+GW</a:t>
            </a:r>
          </a:p>
          <a:p>
            <a:pPr algn="ctr">
              <a:defRPr/>
            </a:pP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575B878-EB0F-41B6-8D57-2BF4E6DE7A8B}"/>
              </a:ext>
            </a:extLst>
          </p:cNvPr>
          <p:cNvSpPr txBox="1"/>
          <p:nvPr/>
        </p:nvSpPr>
        <p:spPr>
          <a:xfrm>
            <a:off x="7014935" y="5732855"/>
            <a:ext cx="207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語音辨識系統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3D9A131-3749-4A8E-A593-7CE10B99DEF0}"/>
              </a:ext>
            </a:extLst>
          </p:cNvPr>
          <p:cNvSpPr txBox="1"/>
          <p:nvPr/>
        </p:nvSpPr>
        <p:spPr>
          <a:xfrm>
            <a:off x="5358145" y="6068579"/>
            <a:ext cx="201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/GIS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圖台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F3BAE40-259A-4FB3-B2FB-16DACC328757}"/>
              </a:ext>
            </a:extLst>
          </p:cNvPr>
          <p:cNvSpPr txBox="1"/>
          <p:nvPr/>
        </p:nvSpPr>
        <p:spPr>
          <a:xfrm>
            <a:off x="4845539" y="1808769"/>
            <a:ext cx="2858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搜救行動協調中心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C2B9604-1096-47A1-B632-0559FE4B2102}"/>
              </a:ext>
            </a:extLst>
          </p:cNvPr>
          <p:cNvSpPr txBox="1"/>
          <p:nvPr/>
        </p:nvSpPr>
        <p:spPr>
          <a:xfrm>
            <a:off x="11615284" y="1030420"/>
            <a:ext cx="2017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主系統機房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6386372" y="3039050"/>
            <a:ext cx="0" cy="593102"/>
          </a:xfrm>
          <a:prstGeom prst="line">
            <a:avLst/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C:\Users\AlanChen\Pictures\PPT素材\qnap_ts_420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0203" y="2651648"/>
            <a:ext cx="1612947" cy="10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511" y="4608241"/>
            <a:ext cx="1382203" cy="13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384" y="4651440"/>
            <a:ext cx="1382203" cy="13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10" y="4625249"/>
            <a:ext cx="1382203" cy="13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10420363" y="2070377"/>
            <a:ext cx="1975943" cy="193734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1159721" y="1701044"/>
            <a:ext cx="110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主源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10469527" y="2160132"/>
            <a:ext cx="190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WEB+API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10540344" y="2975939"/>
            <a:ext cx="1921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資料庫伺服器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2670203" y="2302178"/>
            <a:ext cx="170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NAS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10766353" y="2892883"/>
            <a:ext cx="0" cy="42624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雲朵形 30"/>
          <p:cNvSpPr/>
          <p:nvPr/>
        </p:nvSpPr>
        <p:spPr>
          <a:xfrm>
            <a:off x="8913785" y="1470211"/>
            <a:ext cx="1027205" cy="813565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WAN</a:t>
            </a:r>
            <a:endParaRPr lang="zh-TW" altLang="en-US" sz="1600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7" y="2486844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256" y="3342955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矩形: 圓角 54">
            <a:extLst>
              <a:ext uri="{FF2B5EF4-FFF2-40B4-BE49-F238E27FC236}">
                <a16:creationId xmlns:a16="http://schemas.microsoft.com/office/drawing/2014/main" id="{E9731569-9CA6-4773-A0FA-39B6281ABB24}"/>
              </a:ext>
            </a:extLst>
          </p:cNvPr>
          <p:cNvSpPr/>
          <p:nvPr/>
        </p:nvSpPr>
        <p:spPr>
          <a:xfrm>
            <a:off x="305192" y="1525649"/>
            <a:ext cx="3382946" cy="5067964"/>
          </a:xfrm>
          <a:prstGeom prst="roundRect">
            <a:avLst>
              <a:gd name="adj" fmla="val 7696"/>
            </a:avLst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3DC609D-2389-4CCF-8AF4-42AE6FB7F3C5}"/>
              </a:ext>
            </a:extLst>
          </p:cNvPr>
          <p:cNvSpPr txBox="1"/>
          <p:nvPr/>
        </p:nvSpPr>
        <p:spPr>
          <a:xfrm>
            <a:off x="1450824" y="5192812"/>
            <a:ext cx="131862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頭盔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923B6C4-48DA-4BCD-ABCD-CC93F9E05017}"/>
              </a:ext>
            </a:extLst>
          </p:cNvPr>
          <p:cNvSpPr txBox="1"/>
          <p:nvPr/>
        </p:nvSpPr>
        <p:spPr>
          <a:xfrm>
            <a:off x="1275333" y="1063984"/>
            <a:ext cx="241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災害現場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E4E0180A-D9DF-4913-88E6-601474953CCB}"/>
              </a:ext>
            </a:extLst>
          </p:cNvPr>
          <p:cNvGrpSpPr/>
          <p:nvPr/>
        </p:nvGrpSpPr>
        <p:grpSpPr>
          <a:xfrm>
            <a:off x="1450825" y="2525027"/>
            <a:ext cx="1178589" cy="3978430"/>
            <a:chOff x="1522419" y="2069197"/>
            <a:chExt cx="945816" cy="3223464"/>
          </a:xfrm>
        </p:grpSpPr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AEA10206-9EA4-4BDF-B5D9-B2ADC0C162E5}"/>
                </a:ext>
              </a:extLst>
            </p:cNvPr>
            <p:cNvSpPr txBox="1"/>
            <p:nvPr/>
          </p:nvSpPr>
          <p:spPr>
            <a:xfrm>
              <a:off x="1621493" y="4993415"/>
              <a:ext cx="846742" cy="299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無人機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AEA10206-9EA4-4BDF-B5D9-B2ADC0C162E5}"/>
                </a:ext>
              </a:extLst>
            </p:cNvPr>
            <p:cNvSpPr txBox="1"/>
            <p:nvPr/>
          </p:nvSpPr>
          <p:spPr>
            <a:xfrm>
              <a:off x="1569399" y="2993042"/>
              <a:ext cx="846742" cy="299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PAD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AEA10206-9EA4-4BDF-B5D9-B2ADC0C162E5}"/>
                </a:ext>
              </a:extLst>
            </p:cNvPr>
            <p:cNvSpPr txBox="1"/>
            <p:nvPr/>
          </p:nvSpPr>
          <p:spPr>
            <a:xfrm>
              <a:off x="1522419" y="2069197"/>
              <a:ext cx="846742" cy="299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NB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pic>
        <p:nvPicPr>
          <p:cNvPr id="52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4" y="1517778"/>
            <a:ext cx="1382203" cy="13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AlanChen\Pictures\PPT素材\ipad_mini_bla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7" y="2845865"/>
            <a:ext cx="784677" cy="116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文字方塊 55">
            <a:extLst>
              <a:ext uri="{FF2B5EF4-FFF2-40B4-BE49-F238E27FC236}">
                <a16:creationId xmlns:a16="http://schemas.microsoft.com/office/drawing/2014/main" id="{9586D083-DA7D-4A9C-9E62-AC26AAFC56A1}"/>
              </a:ext>
            </a:extLst>
          </p:cNvPr>
          <p:cNvSpPr txBox="1"/>
          <p:nvPr/>
        </p:nvSpPr>
        <p:spPr>
          <a:xfrm>
            <a:off x="4660247" y="2451479"/>
            <a:ext cx="16838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3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1" kern="0" dirty="0">
                <a:solidFill>
                  <a:prstClr val="black"/>
                </a:solidFill>
                <a:latin typeface="+mj-lt"/>
                <a:ea typeface="+mj-ea"/>
                <a:cs typeface="Calibri" panose="020F0502020204030204" pitchFamily="34" charset="0"/>
              </a:rPr>
              <a:t> LAN</a:t>
            </a:r>
            <a:endParaRPr kumimoji="0" lang="zh-TW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j-ea"/>
              <a:cs typeface="Calibri" panose="020F0502020204030204" pitchFamily="34" charset="0"/>
            </a:endParaRPr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H="1">
            <a:off x="12396307" y="3103977"/>
            <a:ext cx="645868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1">
            <a:extLst>
              <a:ext uri="{FF2B5EF4-FFF2-40B4-BE49-F238E27FC236}">
                <a16:creationId xmlns:a16="http://schemas.microsoft.com/office/drawing/2014/main" id="{3FA408E3-1F34-4225-9009-80D292F3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95" y="191179"/>
            <a:ext cx="12732366" cy="957226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現場作業架構圖（災害現場無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4G/5G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</p:txBody>
      </p:sp>
      <p:cxnSp>
        <p:nvCxnSpPr>
          <p:cNvPr id="64" name="直線接點 63"/>
          <p:cNvCxnSpPr/>
          <p:nvPr/>
        </p:nvCxnSpPr>
        <p:spPr>
          <a:xfrm>
            <a:off x="9940990" y="1868857"/>
            <a:ext cx="32381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2" descr="C:\Users\AlanChen\Pictures\PPT素材\Rout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839" y="2482610"/>
            <a:ext cx="812226" cy="59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7" descr="首頁- 「苗青啟航Youth Fly」走出戶外翱翔苗栗空拍微電影暨智能AI大賽、苗栗好青年、Youth Fly、Miaoli  Youths、Miaoli Yes、菁市集、苗栗有青聲入你心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5589929"/>
            <a:ext cx="1255033" cy="65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" descr="首頁- 「苗青啟航Youth Fly」走出戶外翱翔苗栗空拍微電影暨智能AI大賽、苗栗好青年、Youth Fly、Miaoli  Youths、Miaoli Yes、菁市集、苗栗有青聲入你心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60" y="5704893"/>
            <a:ext cx="1255033" cy="65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89" y="4365060"/>
            <a:ext cx="918307" cy="101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145" y="3632152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 descr="C:\Users\AlanChen\Pictures\PPT素材\wireless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742" y="4323427"/>
            <a:ext cx="1113646" cy="8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3" descr="C:\Users\AlanChen\Pictures\PPT素材\imagesGERSW734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94870">
            <a:off x="2027156" y="5442279"/>
            <a:ext cx="1117749" cy="80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文字方塊 85">
            <a:extLst>
              <a:ext uri="{FF2B5EF4-FFF2-40B4-BE49-F238E27FC236}">
                <a16:creationId xmlns:a16="http://schemas.microsoft.com/office/drawing/2014/main" id="{515B2930-A134-4880-9D7D-C3EC92F6A461}"/>
              </a:ext>
            </a:extLst>
          </p:cNvPr>
          <p:cNvSpPr txBox="1"/>
          <p:nvPr/>
        </p:nvSpPr>
        <p:spPr>
          <a:xfrm>
            <a:off x="2095616" y="5082430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Wi-Fi AP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2" name="肘形接點 91"/>
          <p:cNvCxnSpPr/>
          <p:nvPr/>
        </p:nvCxnSpPr>
        <p:spPr>
          <a:xfrm rot="10800000" flipV="1">
            <a:off x="3085383" y="2757038"/>
            <a:ext cx="2783457" cy="1912394"/>
          </a:xfrm>
          <a:prstGeom prst="bentConnector3">
            <a:avLst>
              <a:gd name="adj1" fmla="val 54745"/>
            </a:avLst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lanChen\Pictures\PPT素材\Training (1)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346" y="5232547"/>
            <a:ext cx="3330447" cy="2071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lanChen\Pictures\PPT素材\imagesPW5NTJ35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173" y="2365432"/>
            <a:ext cx="1026967" cy="78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肘形接點 106"/>
          <p:cNvCxnSpPr/>
          <p:nvPr/>
        </p:nvCxnSpPr>
        <p:spPr>
          <a:xfrm rot="16200000" flipH="1">
            <a:off x="8057632" y="3652665"/>
            <a:ext cx="3985468" cy="1245958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DC2B9604-1096-47A1-B632-0559FE4B2102}"/>
              </a:ext>
            </a:extLst>
          </p:cNvPr>
          <p:cNvSpPr txBox="1"/>
          <p:nvPr/>
        </p:nvSpPr>
        <p:spPr>
          <a:xfrm>
            <a:off x="10837426" y="4616138"/>
            <a:ext cx="3117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中央災害應變中心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4" name="肘形接點 113"/>
          <p:cNvCxnSpPr/>
          <p:nvPr/>
        </p:nvCxnSpPr>
        <p:spPr>
          <a:xfrm flipV="1">
            <a:off x="6546804" y="2070376"/>
            <a:ext cx="2341618" cy="686662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6176656" y="3015536"/>
            <a:ext cx="0" cy="545178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515B2930-A134-4880-9D7D-C3EC92F6A461}"/>
              </a:ext>
            </a:extLst>
          </p:cNvPr>
          <p:cNvSpPr txBox="1"/>
          <p:nvPr/>
        </p:nvSpPr>
        <p:spPr>
          <a:xfrm>
            <a:off x="3164958" y="4767532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影像</a:t>
            </a: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515B2930-A134-4880-9D7D-C3EC92F6A461}"/>
              </a:ext>
            </a:extLst>
          </p:cNvPr>
          <p:cNvSpPr txBox="1"/>
          <p:nvPr/>
        </p:nvSpPr>
        <p:spPr>
          <a:xfrm>
            <a:off x="6754232" y="2388470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影像</a:t>
            </a:r>
          </a:p>
        </p:txBody>
      </p: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3682DBBE-FC7B-4F5D-A1F6-D7EA3CE8E2EB}"/>
              </a:ext>
            </a:extLst>
          </p:cNvPr>
          <p:cNvCxnSpPr>
            <a:cxnSpLocks/>
          </p:cNvCxnSpPr>
          <p:nvPr/>
        </p:nvCxnSpPr>
        <p:spPr>
          <a:xfrm flipV="1">
            <a:off x="5246840" y="4067670"/>
            <a:ext cx="558454" cy="63450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3682DBBE-FC7B-4F5D-A1F6-D7EA3CE8E2EB}"/>
              </a:ext>
            </a:extLst>
          </p:cNvPr>
          <p:cNvCxnSpPr>
            <a:cxnSpLocks/>
          </p:cNvCxnSpPr>
          <p:nvPr/>
        </p:nvCxnSpPr>
        <p:spPr>
          <a:xfrm flipV="1">
            <a:off x="6241236" y="4029915"/>
            <a:ext cx="21125" cy="74458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3682DBBE-FC7B-4F5D-A1F6-D7EA3CE8E2EB}"/>
              </a:ext>
            </a:extLst>
          </p:cNvPr>
          <p:cNvCxnSpPr>
            <a:cxnSpLocks/>
          </p:cNvCxnSpPr>
          <p:nvPr/>
        </p:nvCxnSpPr>
        <p:spPr>
          <a:xfrm flipH="1" flipV="1">
            <a:off x="6731182" y="4029915"/>
            <a:ext cx="607436" cy="74458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515B2930-A134-4880-9D7D-C3EC92F6A461}"/>
              </a:ext>
            </a:extLst>
          </p:cNvPr>
          <p:cNvSpPr txBox="1"/>
          <p:nvPr/>
        </p:nvSpPr>
        <p:spPr>
          <a:xfrm>
            <a:off x="2996669" y="3213788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WEB+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影像</a:t>
            </a: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515B2930-A134-4880-9D7D-C3EC92F6A461}"/>
              </a:ext>
            </a:extLst>
          </p:cNvPr>
          <p:cNvSpPr txBox="1"/>
          <p:nvPr/>
        </p:nvSpPr>
        <p:spPr>
          <a:xfrm>
            <a:off x="9300755" y="6360078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WEB+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影像</a:t>
            </a:r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515B2930-A134-4880-9D7D-C3EC92F6A461}"/>
              </a:ext>
            </a:extLst>
          </p:cNvPr>
          <p:cNvSpPr txBox="1"/>
          <p:nvPr/>
        </p:nvSpPr>
        <p:spPr>
          <a:xfrm>
            <a:off x="9427387" y="2039602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515B2930-A134-4880-9D7D-C3EC92F6A461}"/>
              </a:ext>
            </a:extLst>
          </p:cNvPr>
          <p:cNvSpPr txBox="1"/>
          <p:nvPr/>
        </p:nvSpPr>
        <p:spPr>
          <a:xfrm>
            <a:off x="4914711" y="2882024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影像</a:t>
            </a:r>
          </a:p>
        </p:txBody>
      </p:sp>
      <p:pic>
        <p:nvPicPr>
          <p:cNvPr id="65" name="Picture 2" descr="C:\Users\AlanChen\Pictures\PPT素材\wireless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623" y="1666831"/>
            <a:ext cx="1113646" cy="8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3" descr="C:\Users\AlanChen\Pictures\PPT素材\imagesGERSW734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94870">
            <a:off x="2149154" y="2597087"/>
            <a:ext cx="1117749" cy="80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肘形接點 66"/>
          <p:cNvCxnSpPr/>
          <p:nvPr/>
        </p:nvCxnSpPr>
        <p:spPr>
          <a:xfrm rot="10800000">
            <a:off x="2963465" y="2040240"/>
            <a:ext cx="1080057" cy="969574"/>
          </a:xfrm>
          <a:prstGeom prst="bentConnector3">
            <a:avLst>
              <a:gd name="adj1" fmla="val 69755"/>
            </a:avLst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515B2930-A134-4880-9D7D-C3EC92F6A461}"/>
              </a:ext>
            </a:extLst>
          </p:cNvPr>
          <p:cNvSpPr txBox="1"/>
          <p:nvPr/>
        </p:nvSpPr>
        <p:spPr>
          <a:xfrm>
            <a:off x="2101848" y="2355750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Wi-Fi AP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0202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55">
            <a:extLst>
              <a:ext uri="{FF2B5EF4-FFF2-40B4-BE49-F238E27FC236}">
                <a16:creationId xmlns:a16="http://schemas.microsoft.com/office/drawing/2014/main" id="{BD0E1F6D-A1F4-48A2-B741-212E22D909AD}"/>
              </a:ext>
            </a:extLst>
          </p:cNvPr>
          <p:cNvSpPr/>
          <p:nvPr/>
        </p:nvSpPr>
        <p:spPr>
          <a:xfrm>
            <a:off x="10264808" y="1502427"/>
            <a:ext cx="3805200" cy="2773217"/>
          </a:xfrm>
          <a:prstGeom prst="roundRect">
            <a:avLst>
              <a:gd name="adj" fmla="val 4916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55">
            <a:extLst>
              <a:ext uri="{FF2B5EF4-FFF2-40B4-BE49-F238E27FC236}">
                <a16:creationId xmlns:a16="http://schemas.microsoft.com/office/drawing/2014/main" id="{BD0E1F6D-A1F4-48A2-B741-212E22D909AD}"/>
              </a:ext>
            </a:extLst>
          </p:cNvPr>
          <p:cNvSpPr/>
          <p:nvPr/>
        </p:nvSpPr>
        <p:spPr>
          <a:xfrm>
            <a:off x="4165441" y="2271314"/>
            <a:ext cx="4441862" cy="4531325"/>
          </a:xfrm>
          <a:prstGeom prst="roundRect">
            <a:avLst>
              <a:gd name="adj" fmla="val 4916"/>
            </a:avLst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F5C8CD7-6107-4414-8318-20440992A768}"/>
              </a:ext>
            </a:extLst>
          </p:cNvPr>
          <p:cNvSpPr txBox="1"/>
          <p:nvPr/>
        </p:nvSpPr>
        <p:spPr>
          <a:xfrm>
            <a:off x="4244434" y="5732855"/>
            <a:ext cx="156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影音串流主機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76829F-1D5E-4BC0-8AA9-694BB855B6F4}"/>
              </a:ext>
            </a:extLst>
          </p:cNvPr>
          <p:cNvSpPr txBox="1"/>
          <p:nvPr/>
        </p:nvSpPr>
        <p:spPr>
          <a:xfrm>
            <a:off x="6098178" y="3009815"/>
            <a:ext cx="21888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現地系統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DB+API+WEB+GW</a:t>
            </a:r>
          </a:p>
          <a:p>
            <a:pPr algn="ctr">
              <a:defRPr/>
            </a:pP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575B878-EB0F-41B6-8D57-2BF4E6DE7A8B}"/>
              </a:ext>
            </a:extLst>
          </p:cNvPr>
          <p:cNvSpPr txBox="1"/>
          <p:nvPr/>
        </p:nvSpPr>
        <p:spPr>
          <a:xfrm>
            <a:off x="7014935" y="5732855"/>
            <a:ext cx="207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語音辨識系統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3D9A131-3749-4A8E-A593-7CE10B99DEF0}"/>
              </a:ext>
            </a:extLst>
          </p:cNvPr>
          <p:cNvSpPr txBox="1"/>
          <p:nvPr/>
        </p:nvSpPr>
        <p:spPr>
          <a:xfrm>
            <a:off x="5358145" y="6068579"/>
            <a:ext cx="201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/GIS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圖台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F3BAE40-259A-4FB3-B2FB-16DACC328757}"/>
              </a:ext>
            </a:extLst>
          </p:cNvPr>
          <p:cNvSpPr txBox="1"/>
          <p:nvPr/>
        </p:nvSpPr>
        <p:spPr>
          <a:xfrm>
            <a:off x="4463246" y="1781548"/>
            <a:ext cx="2858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搜救行動協調中心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C2B9604-1096-47A1-B632-0559FE4B2102}"/>
              </a:ext>
            </a:extLst>
          </p:cNvPr>
          <p:cNvSpPr txBox="1"/>
          <p:nvPr/>
        </p:nvSpPr>
        <p:spPr>
          <a:xfrm>
            <a:off x="11615284" y="1030420"/>
            <a:ext cx="2017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主系統機房</a:t>
            </a:r>
          </a:p>
        </p:txBody>
      </p:sp>
      <p:pic>
        <p:nvPicPr>
          <p:cNvPr id="15" name="Picture 4" descr="C:\Users\AlanChen\Pictures\PPT素材\qnap_ts_420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0203" y="2651648"/>
            <a:ext cx="1612947" cy="10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511" y="4608241"/>
            <a:ext cx="1382203" cy="13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384" y="4774501"/>
            <a:ext cx="1382203" cy="13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10" y="4625249"/>
            <a:ext cx="1382203" cy="13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10420363" y="2070377"/>
            <a:ext cx="1975943" cy="193734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1159721" y="1701044"/>
            <a:ext cx="110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主源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10469527" y="2160132"/>
            <a:ext cx="190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WEB+API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10540344" y="2975939"/>
            <a:ext cx="1921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資料庫伺服器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2670203" y="2302178"/>
            <a:ext cx="170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NAS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10766353" y="2892883"/>
            <a:ext cx="0" cy="42624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雲朵形 30"/>
          <p:cNvSpPr/>
          <p:nvPr/>
        </p:nvSpPr>
        <p:spPr>
          <a:xfrm>
            <a:off x="8913785" y="1470211"/>
            <a:ext cx="1027205" cy="813565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WAN</a:t>
            </a:r>
            <a:endParaRPr lang="zh-TW" altLang="en-US" sz="1600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7" y="2486844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256" y="3342955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矩形: 圓角 54">
            <a:extLst>
              <a:ext uri="{FF2B5EF4-FFF2-40B4-BE49-F238E27FC236}">
                <a16:creationId xmlns:a16="http://schemas.microsoft.com/office/drawing/2014/main" id="{E9731569-9CA6-4773-A0FA-39B6281ABB24}"/>
              </a:ext>
            </a:extLst>
          </p:cNvPr>
          <p:cNvSpPr/>
          <p:nvPr/>
        </p:nvSpPr>
        <p:spPr>
          <a:xfrm>
            <a:off x="305192" y="1525649"/>
            <a:ext cx="3382946" cy="5067964"/>
          </a:xfrm>
          <a:prstGeom prst="roundRect">
            <a:avLst>
              <a:gd name="adj" fmla="val 7696"/>
            </a:avLst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3DC609D-2389-4CCF-8AF4-42AE6FB7F3C5}"/>
              </a:ext>
            </a:extLst>
          </p:cNvPr>
          <p:cNvSpPr txBox="1"/>
          <p:nvPr/>
        </p:nvSpPr>
        <p:spPr>
          <a:xfrm>
            <a:off x="1450824" y="5192812"/>
            <a:ext cx="131862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頭盔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923B6C4-48DA-4BCD-ABCD-CC93F9E05017}"/>
              </a:ext>
            </a:extLst>
          </p:cNvPr>
          <p:cNvSpPr txBox="1"/>
          <p:nvPr/>
        </p:nvSpPr>
        <p:spPr>
          <a:xfrm>
            <a:off x="1275333" y="1063984"/>
            <a:ext cx="241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災害現場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E4E0180A-D9DF-4913-88E6-601474953CCB}"/>
              </a:ext>
            </a:extLst>
          </p:cNvPr>
          <p:cNvGrpSpPr/>
          <p:nvPr/>
        </p:nvGrpSpPr>
        <p:grpSpPr>
          <a:xfrm>
            <a:off x="1450825" y="2525027"/>
            <a:ext cx="1178589" cy="3978430"/>
            <a:chOff x="1522419" y="2069197"/>
            <a:chExt cx="945816" cy="3223464"/>
          </a:xfrm>
        </p:grpSpPr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AEA10206-9EA4-4BDF-B5D9-B2ADC0C162E5}"/>
                </a:ext>
              </a:extLst>
            </p:cNvPr>
            <p:cNvSpPr txBox="1"/>
            <p:nvPr/>
          </p:nvSpPr>
          <p:spPr>
            <a:xfrm>
              <a:off x="1621493" y="4993415"/>
              <a:ext cx="846742" cy="299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無人機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AEA10206-9EA4-4BDF-B5D9-B2ADC0C162E5}"/>
                </a:ext>
              </a:extLst>
            </p:cNvPr>
            <p:cNvSpPr txBox="1"/>
            <p:nvPr/>
          </p:nvSpPr>
          <p:spPr>
            <a:xfrm>
              <a:off x="1569399" y="2993042"/>
              <a:ext cx="846742" cy="299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PAD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AEA10206-9EA4-4BDF-B5D9-B2ADC0C162E5}"/>
                </a:ext>
              </a:extLst>
            </p:cNvPr>
            <p:cNvSpPr txBox="1"/>
            <p:nvPr/>
          </p:nvSpPr>
          <p:spPr>
            <a:xfrm>
              <a:off x="1522419" y="2069197"/>
              <a:ext cx="846742" cy="299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NB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pic>
        <p:nvPicPr>
          <p:cNvPr id="52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4" y="1517778"/>
            <a:ext cx="1382203" cy="13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AlanChen\Pictures\PPT素材\ipad_mini_bla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7" y="2845865"/>
            <a:ext cx="784677" cy="116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文字方塊 55">
            <a:extLst>
              <a:ext uri="{FF2B5EF4-FFF2-40B4-BE49-F238E27FC236}">
                <a16:creationId xmlns:a16="http://schemas.microsoft.com/office/drawing/2014/main" id="{9586D083-DA7D-4A9C-9E62-AC26AAFC56A1}"/>
              </a:ext>
            </a:extLst>
          </p:cNvPr>
          <p:cNvSpPr txBox="1"/>
          <p:nvPr/>
        </p:nvSpPr>
        <p:spPr>
          <a:xfrm>
            <a:off x="4660247" y="2451479"/>
            <a:ext cx="16838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3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1" kern="0" dirty="0">
                <a:solidFill>
                  <a:prstClr val="black"/>
                </a:solidFill>
                <a:latin typeface="+mj-lt"/>
                <a:ea typeface="+mj-ea"/>
                <a:cs typeface="Calibri" panose="020F0502020204030204" pitchFamily="34" charset="0"/>
              </a:rPr>
              <a:t> LAN</a:t>
            </a:r>
            <a:endParaRPr kumimoji="0" lang="zh-TW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j-ea"/>
              <a:cs typeface="Calibri" panose="020F0502020204030204" pitchFamily="34" charset="0"/>
            </a:endParaRPr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H="1">
            <a:off x="12396307" y="3103977"/>
            <a:ext cx="645868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1">
            <a:extLst>
              <a:ext uri="{FF2B5EF4-FFF2-40B4-BE49-F238E27FC236}">
                <a16:creationId xmlns:a16="http://schemas.microsoft.com/office/drawing/2014/main" id="{3FA408E3-1F34-4225-9009-80D292F3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95" y="191179"/>
            <a:ext cx="12732366" cy="957226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現場作業架構圖（災害現場及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UCC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均無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4G/5G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</p:txBody>
      </p:sp>
      <p:cxnSp>
        <p:nvCxnSpPr>
          <p:cNvPr id="64" name="直線接點 63"/>
          <p:cNvCxnSpPr/>
          <p:nvPr/>
        </p:nvCxnSpPr>
        <p:spPr>
          <a:xfrm>
            <a:off x="9940990" y="1868857"/>
            <a:ext cx="32381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2" descr="C:\Users\AlanChen\Pictures\PPT素材\Rout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839" y="2482610"/>
            <a:ext cx="812226" cy="59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7" descr="首頁- 「苗青啟航Youth Fly」走出戶外翱翔苗栗空拍微電影暨智能AI大賽、苗栗好青年、Youth Fly、Miaoli  Youths、Miaoli Yes、菁市集、苗栗有青聲入你心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5589929"/>
            <a:ext cx="1255033" cy="65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" descr="首頁- 「苗青啟航Youth Fly」走出戶外翱翔苗栗空拍微電影暨智能AI大賽、苗栗好青年、Youth Fly、Miaoli  Youths、Miaoli Yes、菁市集、苗栗有青聲入你心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60" y="5704893"/>
            <a:ext cx="1255033" cy="65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89" y="4365060"/>
            <a:ext cx="918307" cy="101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145" y="3632152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 descr="C:\Users\AlanChen\Pictures\PPT素材\wireless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742" y="4323427"/>
            <a:ext cx="1113646" cy="8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3" descr="C:\Users\AlanChen\Pictures\PPT素材\imagesGERSW734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94870">
            <a:off x="2027156" y="5442279"/>
            <a:ext cx="1117749" cy="80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文字方塊 85">
            <a:extLst>
              <a:ext uri="{FF2B5EF4-FFF2-40B4-BE49-F238E27FC236}">
                <a16:creationId xmlns:a16="http://schemas.microsoft.com/office/drawing/2014/main" id="{515B2930-A134-4880-9D7D-C3EC92F6A461}"/>
              </a:ext>
            </a:extLst>
          </p:cNvPr>
          <p:cNvSpPr txBox="1"/>
          <p:nvPr/>
        </p:nvSpPr>
        <p:spPr>
          <a:xfrm>
            <a:off x="2095616" y="5082430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Wi-Fi AP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2" name="肘形接點 91"/>
          <p:cNvCxnSpPr>
            <a:stCxn id="75" idx="1"/>
          </p:cNvCxnSpPr>
          <p:nvPr/>
        </p:nvCxnSpPr>
        <p:spPr>
          <a:xfrm rot="10800000" flipV="1">
            <a:off x="3085383" y="2782237"/>
            <a:ext cx="2783457" cy="1912394"/>
          </a:xfrm>
          <a:prstGeom prst="bentConnector3">
            <a:avLst>
              <a:gd name="adj1" fmla="val 54745"/>
            </a:avLst>
          </a:prstGeom>
          <a:ln w="38100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lanChen\Pictures\PPT素材\Training (1)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346" y="5232547"/>
            <a:ext cx="3330447" cy="2071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lanChen\Pictures\PPT素材\imagesPW5NTJ35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173" y="2365432"/>
            <a:ext cx="1026967" cy="78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肘形接點 106"/>
          <p:cNvCxnSpPr/>
          <p:nvPr/>
        </p:nvCxnSpPr>
        <p:spPr>
          <a:xfrm rot="16200000" flipH="1">
            <a:off x="8105256" y="3700287"/>
            <a:ext cx="3890221" cy="1245958"/>
          </a:xfrm>
          <a:prstGeom prst="bentConnector3">
            <a:avLst>
              <a:gd name="adj1" fmla="val 99883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DC2B9604-1096-47A1-B632-0559FE4B2102}"/>
              </a:ext>
            </a:extLst>
          </p:cNvPr>
          <p:cNvSpPr txBox="1"/>
          <p:nvPr/>
        </p:nvSpPr>
        <p:spPr>
          <a:xfrm>
            <a:off x="10837426" y="4616138"/>
            <a:ext cx="3117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中央災害應變中心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6241236" y="3015536"/>
            <a:ext cx="0" cy="545178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3682DBBE-FC7B-4F5D-A1F6-D7EA3CE8E2EB}"/>
              </a:ext>
            </a:extLst>
          </p:cNvPr>
          <p:cNvCxnSpPr>
            <a:cxnSpLocks/>
          </p:cNvCxnSpPr>
          <p:nvPr/>
        </p:nvCxnSpPr>
        <p:spPr>
          <a:xfrm flipV="1">
            <a:off x="5246840" y="4067670"/>
            <a:ext cx="558454" cy="63450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3682DBBE-FC7B-4F5D-A1F6-D7EA3CE8E2EB}"/>
              </a:ext>
            </a:extLst>
          </p:cNvPr>
          <p:cNvCxnSpPr>
            <a:cxnSpLocks/>
          </p:cNvCxnSpPr>
          <p:nvPr/>
        </p:nvCxnSpPr>
        <p:spPr>
          <a:xfrm flipV="1">
            <a:off x="6241236" y="4029915"/>
            <a:ext cx="21125" cy="74458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3682DBBE-FC7B-4F5D-A1F6-D7EA3CE8E2EB}"/>
              </a:ext>
            </a:extLst>
          </p:cNvPr>
          <p:cNvCxnSpPr>
            <a:cxnSpLocks/>
          </p:cNvCxnSpPr>
          <p:nvPr/>
        </p:nvCxnSpPr>
        <p:spPr>
          <a:xfrm flipH="1" flipV="1">
            <a:off x="6731182" y="4029915"/>
            <a:ext cx="607436" cy="74458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515B2930-A134-4880-9D7D-C3EC92F6A461}"/>
              </a:ext>
            </a:extLst>
          </p:cNvPr>
          <p:cNvSpPr txBox="1"/>
          <p:nvPr/>
        </p:nvSpPr>
        <p:spPr>
          <a:xfrm>
            <a:off x="3020742" y="3201548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WEB+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影像</a:t>
            </a:r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515B2930-A134-4880-9D7D-C3EC92F6A461}"/>
              </a:ext>
            </a:extLst>
          </p:cNvPr>
          <p:cNvSpPr txBox="1"/>
          <p:nvPr/>
        </p:nvSpPr>
        <p:spPr>
          <a:xfrm>
            <a:off x="6608430" y="2407754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FILES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515B2930-A134-4880-9D7D-C3EC92F6A461}"/>
              </a:ext>
            </a:extLst>
          </p:cNvPr>
          <p:cNvSpPr txBox="1"/>
          <p:nvPr/>
        </p:nvSpPr>
        <p:spPr>
          <a:xfrm>
            <a:off x="4914711" y="2882024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WEB+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影像</a:t>
            </a:r>
          </a:p>
        </p:txBody>
      </p:sp>
      <p:pic>
        <p:nvPicPr>
          <p:cNvPr id="65" name="Picture 2" descr="C:\Users\AlanChen\Pictures\PPT素材\wireless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623" y="1666831"/>
            <a:ext cx="1113646" cy="8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3" descr="C:\Users\AlanChen\Pictures\PPT素材\imagesGERSW734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94870">
            <a:off x="2149154" y="2597087"/>
            <a:ext cx="1117749" cy="80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肘形接點 66"/>
          <p:cNvCxnSpPr/>
          <p:nvPr/>
        </p:nvCxnSpPr>
        <p:spPr>
          <a:xfrm rot="10800000">
            <a:off x="2963465" y="2040240"/>
            <a:ext cx="1080057" cy="969574"/>
          </a:xfrm>
          <a:prstGeom prst="bentConnector3">
            <a:avLst>
              <a:gd name="adj1" fmla="val 69755"/>
            </a:avLst>
          </a:prstGeom>
          <a:ln w="38100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515B2930-A134-4880-9D7D-C3EC92F6A461}"/>
              </a:ext>
            </a:extLst>
          </p:cNvPr>
          <p:cNvSpPr txBox="1"/>
          <p:nvPr/>
        </p:nvSpPr>
        <p:spPr>
          <a:xfrm>
            <a:off x="2101848" y="2355750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Wi-Fi AP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3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935" y="1090447"/>
            <a:ext cx="1382203" cy="13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肘形接點 73"/>
          <p:cNvCxnSpPr/>
          <p:nvPr/>
        </p:nvCxnSpPr>
        <p:spPr>
          <a:xfrm flipV="1">
            <a:off x="6570647" y="2161977"/>
            <a:ext cx="1135389" cy="579003"/>
          </a:xfrm>
          <a:prstGeom prst="bentConnector3">
            <a:avLst>
              <a:gd name="adj1" fmla="val 101901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endCxn id="31" idx="2"/>
          </p:cNvCxnSpPr>
          <p:nvPr/>
        </p:nvCxnSpPr>
        <p:spPr>
          <a:xfrm>
            <a:off x="8270984" y="1868857"/>
            <a:ext cx="645987" cy="813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6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950042"/>
              </p:ext>
            </p:extLst>
          </p:nvPr>
        </p:nvGraphicFramePr>
        <p:xfrm>
          <a:off x="311499" y="1324912"/>
          <a:ext cx="14108286" cy="6458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9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7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368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7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876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03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OS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CPU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RAM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HDD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網卡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網卡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備註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總部平台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（主源）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平台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WEB+API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Windows</a:t>
                      </a:r>
                      <a:r>
                        <a:rPr lang="en-US" altLang="zh-TW" sz="16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Server 2019</a:t>
                      </a:r>
                      <a:r>
                        <a:rPr lang="zh-TW" altLang="en-US" sz="16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6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64bit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Intel® Xeon® Gold 6248R 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處理器 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3.0GHz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64G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1TB</a:t>
                      </a:r>
                      <a:r>
                        <a:rPr lang="en-US" altLang="zh-TW" sz="18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SSD *2 </a:t>
                      </a:r>
                    </a:p>
                    <a:p>
                      <a:pPr algn="ctr"/>
                      <a:r>
                        <a:rPr lang="en-US" altLang="zh-TW" sz="18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(RAID1)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1Gbps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10Gbps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Server 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總部平台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備源）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0" i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1TB SSD</a:t>
                      </a:r>
                      <a:r>
                        <a:rPr lang="en-US" altLang="zh-TW" sz="18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*1</a:t>
                      </a:r>
                    </a:p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Server 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總部平台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主源）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資料庫伺服器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Windows</a:t>
                      </a:r>
                      <a:r>
                        <a:rPr lang="en-US" altLang="zh-TW" sz="16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Server 2019</a:t>
                      </a:r>
                      <a:r>
                        <a:rPr lang="zh-TW" altLang="en-US" sz="16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6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64bit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Intel® Xeon® Gold 6248R 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處理器 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3.0GHz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64G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1TB SSD *2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(RAID1)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1Gbps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10Gbps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Server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7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總部平台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（備源）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1TB SSD *1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Server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總部平台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（儲存設備）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NAS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現地系統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DB+API+WEB+GW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Windows</a:t>
                      </a:r>
                      <a:r>
                        <a:rPr lang="en-US" altLang="zh-TW" sz="16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Server 2019</a:t>
                      </a:r>
                      <a:r>
                        <a:rPr lang="zh-TW" altLang="en-US" sz="16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6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64bit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Intel® Core™ i9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32G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1TB SSD *1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1Gbps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WIFI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建議</a:t>
                      </a: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Server</a:t>
                      </a:r>
                      <a:r>
                        <a:rPr lang="en-US" altLang="zh-TW" sz="18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NB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亦可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現地系統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3D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建模</a:t>
                      </a: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/GIS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圖台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開發廠商自訂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現地系統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語音辨識系統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開發廠商自訂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1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現地系統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影音串流主機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開發廠商自訂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157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31113" y="367859"/>
            <a:ext cx="5506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建議硬體規格</a:t>
            </a:r>
          </a:p>
        </p:txBody>
      </p:sp>
    </p:spTree>
    <p:extLst>
      <p:ext uri="{BB962C8B-B14F-4D97-AF65-F5344CB8AC3E}">
        <p14:creationId xmlns:p14="http://schemas.microsoft.com/office/powerpoint/2010/main" val="1166269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3B670-FF5B-4BA4-874A-734CAB2C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盤點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4786A91-5B7A-492D-9634-A9E00BDCF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392515"/>
              </p:ext>
            </p:extLst>
          </p:nvPr>
        </p:nvGraphicFramePr>
        <p:xfrm>
          <a:off x="1177533" y="1885850"/>
          <a:ext cx="984144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721">
                  <a:extLst>
                    <a:ext uri="{9D8B030D-6E8A-4147-A177-3AD203B41FA5}">
                      <a16:colId xmlns:a16="http://schemas.microsoft.com/office/drawing/2014/main" val="4147624983"/>
                    </a:ext>
                  </a:extLst>
                </a:gridCol>
                <a:gridCol w="4920721">
                  <a:extLst>
                    <a:ext uri="{9D8B030D-6E8A-4147-A177-3AD203B41FA5}">
                      <a16:colId xmlns:a16="http://schemas.microsoft.com/office/drawing/2014/main" val="2000884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API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取得頭盔與生命探測器定位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79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取得無人機影像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27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取得頭盔影像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43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發送圖像至頭盔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取得頭盔無線電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SPEECH2TXT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文字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30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整合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GIS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圖台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55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手寫及語音辨識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API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API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LICENSE 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需另行採購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64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外部系統整合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GW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BF296A-94BE-4915-A1DC-805D23A9AFB3}"/>
              </a:ext>
            </a:extLst>
          </p:cNvPr>
          <p:cNvSpPr/>
          <p:nvPr/>
        </p:nvSpPr>
        <p:spPr>
          <a:xfrm>
            <a:off x="5237692" y="1828144"/>
            <a:ext cx="4082364" cy="50347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外部系統整合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GW</a:t>
            </a:r>
            <a:endParaRPr lang="zh-TW" altLang="en-US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9DF587-C894-4081-B28F-490639140B38}"/>
              </a:ext>
            </a:extLst>
          </p:cNvPr>
          <p:cNvSpPr/>
          <p:nvPr/>
        </p:nvSpPr>
        <p:spPr>
          <a:xfrm>
            <a:off x="10038159" y="1828144"/>
            <a:ext cx="4312914" cy="50347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平台主系統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5DC88C-CA02-44FA-B1F2-3D0F9BB96D3E}"/>
              </a:ext>
            </a:extLst>
          </p:cNvPr>
          <p:cNvSpPr/>
          <p:nvPr/>
        </p:nvSpPr>
        <p:spPr>
          <a:xfrm>
            <a:off x="801134" y="1813454"/>
            <a:ext cx="3806426" cy="50135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災區裝置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5DC88C-CA02-44FA-B1F2-3D0F9BB96D3E}"/>
              </a:ext>
            </a:extLst>
          </p:cNvPr>
          <p:cNvSpPr/>
          <p:nvPr/>
        </p:nvSpPr>
        <p:spPr>
          <a:xfrm>
            <a:off x="1212614" y="2753521"/>
            <a:ext cx="2983466" cy="736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TW" altLang="en-US"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無人機管理系統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5DC88C-CA02-44FA-B1F2-3D0F9BB96D3E}"/>
              </a:ext>
            </a:extLst>
          </p:cNvPr>
          <p:cNvSpPr/>
          <p:nvPr/>
        </p:nvSpPr>
        <p:spPr>
          <a:xfrm>
            <a:off x="1212614" y="3609054"/>
            <a:ext cx="2983466" cy="736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影音串流系統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5DC88C-CA02-44FA-B1F2-3D0F9BB96D3E}"/>
              </a:ext>
            </a:extLst>
          </p:cNvPr>
          <p:cNvSpPr/>
          <p:nvPr/>
        </p:nvSpPr>
        <p:spPr>
          <a:xfrm>
            <a:off x="1212614" y="4482814"/>
            <a:ext cx="2983466" cy="736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影音辨識系統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5DC88C-CA02-44FA-B1F2-3D0F9BB96D3E}"/>
              </a:ext>
            </a:extLst>
          </p:cNvPr>
          <p:cNvSpPr/>
          <p:nvPr/>
        </p:nvSpPr>
        <p:spPr>
          <a:xfrm>
            <a:off x="1212614" y="5336254"/>
            <a:ext cx="2983466" cy="736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頭盔溝通系統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139FAE-AE93-4977-90C4-6C04EE57EB52}"/>
              </a:ext>
            </a:extLst>
          </p:cNvPr>
          <p:cNvSpPr/>
          <p:nvPr/>
        </p:nvSpPr>
        <p:spPr>
          <a:xfrm>
            <a:off x="5708388" y="2753521"/>
            <a:ext cx="3140972" cy="5221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GPS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定位資訊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C139FAE-AE93-4977-90C4-6C04EE57EB52}"/>
              </a:ext>
            </a:extLst>
          </p:cNvPr>
          <p:cNvSpPr/>
          <p:nvPr/>
        </p:nvSpPr>
        <p:spPr>
          <a:xfrm>
            <a:off x="5708388" y="3455118"/>
            <a:ext cx="3140972" cy="5221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影音串流資訊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139FAE-AE93-4977-90C4-6C04EE57EB52}"/>
              </a:ext>
            </a:extLst>
          </p:cNvPr>
          <p:cNvSpPr/>
          <p:nvPr/>
        </p:nvSpPr>
        <p:spPr>
          <a:xfrm>
            <a:off x="5708388" y="4125281"/>
            <a:ext cx="3140972" cy="5221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辨識結果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C139FAE-AE93-4977-90C4-6C04EE57EB52}"/>
              </a:ext>
            </a:extLst>
          </p:cNvPr>
          <p:cNvSpPr/>
          <p:nvPr/>
        </p:nvSpPr>
        <p:spPr>
          <a:xfrm>
            <a:off x="5708388" y="4814096"/>
            <a:ext cx="3140972" cy="5221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文字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影像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聲音</a:t>
            </a:r>
          </a:p>
        </p:txBody>
      </p:sp>
      <p:sp>
        <p:nvSpPr>
          <p:cNvPr id="17" name="左-右雙向箭號 16"/>
          <p:cNvSpPr/>
          <p:nvPr/>
        </p:nvSpPr>
        <p:spPr>
          <a:xfrm>
            <a:off x="9103360" y="3740024"/>
            <a:ext cx="1137920" cy="801970"/>
          </a:xfrm>
          <a:prstGeom prst="leftRightArrow">
            <a:avLst>
              <a:gd name="adj1" fmla="val 4493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75765C4-2302-4A07-8F00-102906FDB6D7}"/>
              </a:ext>
            </a:extLst>
          </p:cNvPr>
          <p:cNvSpPr/>
          <p:nvPr/>
        </p:nvSpPr>
        <p:spPr>
          <a:xfrm>
            <a:off x="10439564" y="2646378"/>
            <a:ext cx="3510115" cy="736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GIS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圖台模組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75765C4-2302-4A07-8F00-102906FDB6D7}"/>
              </a:ext>
            </a:extLst>
          </p:cNvPr>
          <p:cNvSpPr/>
          <p:nvPr/>
        </p:nvSpPr>
        <p:spPr>
          <a:xfrm>
            <a:off x="10439564" y="3404565"/>
            <a:ext cx="3510115" cy="736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3D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建模影像模組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C139FAE-AE93-4977-90C4-6C04EE57EB52}"/>
              </a:ext>
            </a:extLst>
          </p:cNvPr>
          <p:cNvSpPr/>
          <p:nvPr/>
        </p:nvSpPr>
        <p:spPr>
          <a:xfrm>
            <a:off x="10439560" y="4125281"/>
            <a:ext cx="3510115" cy="8019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資訊整合看板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C139FAE-AE93-4977-90C4-6C04EE57EB52}"/>
              </a:ext>
            </a:extLst>
          </p:cNvPr>
          <p:cNvSpPr/>
          <p:nvPr/>
        </p:nvSpPr>
        <p:spPr>
          <a:xfrm>
            <a:off x="10439564" y="4902506"/>
            <a:ext cx="3510115" cy="8019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影音辨識模組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C139FAE-AE93-4977-90C4-6C04EE57EB52}"/>
              </a:ext>
            </a:extLst>
          </p:cNvPr>
          <p:cNvSpPr/>
          <p:nvPr/>
        </p:nvSpPr>
        <p:spPr>
          <a:xfrm>
            <a:off x="10439559" y="5738339"/>
            <a:ext cx="3510115" cy="8019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封包管理模組</a:t>
            </a:r>
          </a:p>
        </p:txBody>
      </p:sp>
      <p:sp>
        <p:nvSpPr>
          <p:cNvPr id="27" name="左-右雙向箭號 26"/>
          <p:cNvSpPr/>
          <p:nvPr/>
        </p:nvSpPr>
        <p:spPr>
          <a:xfrm>
            <a:off x="4399280" y="2720758"/>
            <a:ext cx="1137920" cy="801970"/>
          </a:xfrm>
          <a:prstGeom prst="leftRightArrow">
            <a:avLst>
              <a:gd name="adj1" fmla="val 4493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28" name="左-右雙向箭號 27"/>
          <p:cNvSpPr/>
          <p:nvPr/>
        </p:nvSpPr>
        <p:spPr>
          <a:xfrm>
            <a:off x="4399280" y="3658456"/>
            <a:ext cx="1137920" cy="801970"/>
          </a:xfrm>
          <a:prstGeom prst="leftRightArrow">
            <a:avLst>
              <a:gd name="adj1" fmla="val 4493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Socket</a:t>
            </a:r>
            <a:endParaRPr lang="zh-TW" altLang="en-US" sz="1600" dirty="0"/>
          </a:p>
        </p:txBody>
      </p:sp>
      <p:sp>
        <p:nvSpPr>
          <p:cNvPr id="29" name="左-右雙向箭號 28"/>
          <p:cNvSpPr/>
          <p:nvPr/>
        </p:nvSpPr>
        <p:spPr>
          <a:xfrm>
            <a:off x="4399280" y="4526266"/>
            <a:ext cx="1137920" cy="801970"/>
          </a:xfrm>
          <a:prstGeom prst="leftRightArrow">
            <a:avLst>
              <a:gd name="adj1" fmla="val 4493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URL</a:t>
            </a:r>
            <a:endParaRPr lang="zh-TW" altLang="en-US" dirty="0"/>
          </a:p>
        </p:txBody>
      </p:sp>
      <p:sp>
        <p:nvSpPr>
          <p:cNvPr id="30" name="左-右雙向箭號 29"/>
          <p:cNvSpPr/>
          <p:nvPr/>
        </p:nvSpPr>
        <p:spPr>
          <a:xfrm>
            <a:off x="4378960" y="5373117"/>
            <a:ext cx="1137920" cy="801970"/>
          </a:xfrm>
          <a:prstGeom prst="leftRightArrow">
            <a:avLst>
              <a:gd name="adj1" fmla="val 4493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15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55">
            <a:extLst>
              <a:ext uri="{FF2B5EF4-FFF2-40B4-BE49-F238E27FC236}">
                <a16:creationId xmlns:a16="http://schemas.microsoft.com/office/drawing/2014/main" id="{BD0E1F6D-A1F4-48A2-B741-212E22D909AD}"/>
              </a:ext>
            </a:extLst>
          </p:cNvPr>
          <p:cNvSpPr/>
          <p:nvPr/>
        </p:nvSpPr>
        <p:spPr>
          <a:xfrm>
            <a:off x="10300465" y="1492085"/>
            <a:ext cx="4249517" cy="4995214"/>
          </a:xfrm>
          <a:prstGeom prst="roundRect">
            <a:avLst>
              <a:gd name="adj" fmla="val 4916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55">
            <a:extLst>
              <a:ext uri="{FF2B5EF4-FFF2-40B4-BE49-F238E27FC236}">
                <a16:creationId xmlns:a16="http://schemas.microsoft.com/office/drawing/2014/main" id="{BD0E1F6D-A1F4-48A2-B741-212E22D909AD}"/>
              </a:ext>
            </a:extLst>
          </p:cNvPr>
          <p:cNvSpPr/>
          <p:nvPr/>
        </p:nvSpPr>
        <p:spPr>
          <a:xfrm>
            <a:off x="3824394" y="1578556"/>
            <a:ext cx="4441862" cy="4938194"/>
          </a:xfrm>
          <a:prstGeom prst="roundRect">
            <a:avLst>
              <a:gd name="adj" fmla="val 4916"/>
            </a:avLst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F5C8CD7-6107-4414-8318-20440992A768}"/>
              </a:ext>
            </a:extLst>
          </p:cNvPr>
          <p:cNvSpPr txBox="1"/>
          <p:nvPr/>
        </p:nvSpPr>
        <p:spPr>
          <a:xfrm>
            <a:off x="3921842" y="5976205"/>
            <a:ext cx="156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影音串流主機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76829F-1D5E-4BC0-8AA9-694BB855B6F4}"/>
              </a:ext>
            </a:extLst>
          </p:cNvPr>
          <p:cNvSpPr txBox="1"/>
          <p:nvPr/>
        </p:nvSpPr>
        <p:spPr>
          <a:xfrm>
            <a:off x="5665507" y="3802079"/>
            <a:ext cx="21888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現地系統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DB+API+WEB+GW</a:t>
            </a:r>
          </a:p>
          <a:p>
            <a:pPr algn="ctr">
              <a:defRPr/>
            </a:pPr>
            <a:r>
              <a:rPr lang="en-US" altLang="zh-TW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Intel® Core™ i9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575B878-EB0F-41B6-8D57-2BF4E6DE7A8B}"/>
              </a:ext>
            </a:extLst>
          </p:cNvPr>
          <p:cNvSpPr txBox="1"/>
          <p:nvPr/>
        </p:nvSpPr>
        <p:spPr>
          <a:xfrm>
            <a:off x="6188154" y="6042263"/>
            <a:ext cx="207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語音辨識系統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3D9A131-3749-4A8E-A593-7CE10B99DEF0}"/>
              </a:ext>
            </a:extLst>
          </p:cNvPr>
          <p:cNvSpPr txBox="1"/>
          <p:nvPr/>
        </p:nvSpPr>
        <p:spPr>
          <a:xfrm>
            <a:off x="3921842" y="4017523"/>
            <a:ext cx="201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/GIS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圖台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F3BAE40-259A-4FB3-B2FB-16DACC328757}"/>
              </a:ext>
            </a:extLst>
          </p:cNvPr>
          <p:cNvSpPr txBox="1"/>
          <p:nvPr/>
        </p:nvSpPr>
        <p:spPr>
          <a:xfrm>
            <a:off x="4654228" y="1063985"/>
            <a:ext cx="2858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搜救行動協調中心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C2B9604-1096-47A1-B632-0559FE4B2102}"/>
              </a:ext>
            </a:extLst>
          </p:cNvPr>
          <p:cNvSpPr txBox="1"/>
          <p:nvPr/>
        </p:nvSpPr>
        <p:spPr>
          <a:xfrm>
            <a:off x="11615284" y="1030420"/>
            <a:ext cx="2017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主系統機房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AD8F08B-9DE5-4C87-B680-BACF1DB57B54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5387341" y="3628203"/>
            <a:ext cx="729297" cy="395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5850285" y="2759385"/>
            <a:ext cx="12779" cy="29307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682DBBE-FC7B-4F5D-A1F6-D7EA3CE8E2EB}"/>
              </a:ext>
            </a:extLst>
          </p:cNvPr>
          <p:cNvCxnSpPr>
            <a:cxnSpLocks/>
          </p:cNvCxnSpPr>
          <p:nvPr/>
        </p:nvCxnSpPr>
        <p:spPr>
          <a:xfrm flipV="1">
            <a:off x="5393406" y="5690126"/>
            <a:ext cx="925888" cy="754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C:\Users\AlanChen\Pictures\PPT素材\qnap_ts_420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641" y="5041871"/>
            <a:ext cx="1612947" cy="10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344" y="4885366"/>
            <a:ext cx="1382203" cy="13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538" y="2911457"/>
            <a:ext cx="1382203" cy="13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202" y="4844726"/>
            <a:ext cx="1382203" cy="13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10420363" y="2070377"/>
            <a:ext cx="1975943" cy="193734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2462279" y="2070377"/>
            <a:ext cx="1914240" cy="19547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1159721" y="1701044"/>
            <a:ext cx="110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主源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2991753" y="1701044"/>
            <a:ext cx="110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備援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10504957" y="2028917"/>
            <a:ext cx="190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WEB+API</a:t>
            </a:r>
          </a:p>
          <a:p>
            <a:pPr algn="ctr">
              <a:defRPr/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Windows Server 2019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540344" y="2975939"/>
            <a:ext cx="19219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資料庫伺服器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Windows Server 2019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771106" y="5994503"/>
            <a:ext cx="170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NAS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10766353" y="2892883"/>
            <a:ext cx="0" cy="42624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10751442" y="3632161"/>
            <a:ext cx="0" cy="9744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14170328" y="2892883"/>
            <a:ext cx="0" cy="34829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14185731" y="3618755"/>
            <a:ext cx="0" cy="9810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雲朵形 30"/>
          <p:cNvSpPr/>
          <p:nvPr/>
        </p:nvSpPr>
        <p:spPr>
          <a:xfrm>
            <a:off x="8966025" y="1724192"/>
            <a:ext cx="1027205" cy="805387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LAN</a:t>
            </a:r>
            <a:endParaRPr lang="zh-TW" altLang="en-US" sz="1600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CAD8F08B-9DE5-4C87-B680-BACF1DB57B54}"/>
              </a:ext>
            </a:extLst>
          </p:cNvPr>
          <p:cNvCxnSpPr>
            <a:cxnSpLocks/>
          </p:cNvCxnSpPr>
          <p:nvPr/>
        </p:nvCxnSpPr>
        <p:spPr>
          <a:xfrm flipV="1">
            <a:off x="6739525" y="2118445"/>
            <a:ext cx="0" cy="1321583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7" y="2486844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256" y="3447570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2906" y="3440027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4211" y="2509263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文字方塊 36"/>
          <p:cNvSpPr txBox="1"/>
          <p:nvPr/>
        </p:nvSpPr>
        <p:spPr>
          <a:xfrm>
            <a:off x="12443352" y="2028917"/>
            <a:ext cx="190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WEB+API</a:t>
            </a:r>
          </a:p>
          <a:p>
            <a:pPr algn="ctr">
              <a:defRPr/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Windows Server 2019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2498744" y="2967319"/>
            <a:ext cx="19219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資料庫伺服器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Windows Server 2019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: 圓角 54">
            <a:extLst>
              <a:ext uri="{FF2B5EF4-FFF2-40B4-BE49-F238E27FC236}">
                <a16:creationId xmlns:a16="http://schemas.microsoft.com/office/drawing/2014/main" id="{E9731569-9CA6-4773-A0FA-39B6281ABB24}"/>
              </a:ext>
            </a:extLst>
          </p:cNvPr>
          <p:cNvSpPr/>
          <p:nvPr/>
        </p:nvSpPr>
        <p:spPr>
          <a:xfrm>
            <a:off x="305192" y="1516517"/>
            <a:ext cx="3382946" cy="5077096"/>
          </a:xfrm>
          <a:prstGeom prst="roundRect">
            <a:avLst>
              <a:gd name="adj" fmla="val 7696"/>
            </a:avLst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3DC609D-2389-4CCF-8AF4-42AE6FB7F3C5}"/>
              </a:ext>
            </a:extLst>
          </p:cNvPr>
          <p:cNvSpPr txBox="1"/>
          <p:nvPr/>
        </p:nvSpPr>
        <p:spPr>
          <a:xfrm>
            <a:off x="1450824" y="5192812"/>
            <a:ext cx="131862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頭盔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15B2930-A134-4880-9D7D-C3EC92F6A461}"/>
              </a:ext>
            </a:extLst>
          </p:cNvPr>
          <p:cNvSpPr txBox="1"/>
          <p:nvPr/>
        </p:nvSpPr>
        <p:spPr>
          <a:xfrm>
            <a:off x="2586030" y="2765344"/>
            <a:ext cx="116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Mesh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Wi-Fi AP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D8365C21-A6DF-409C-9A00-A9669B405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339723">
            <a:off x="2058187" y="2321815"/>
            <a:ext cx="895537" cy="739497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EAB78CCC-1E72-4716-A5D0-96A098B7AE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995314" y="4424014"/>
            <a:ext cx="1021286" cy="843336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19E12E2F-5169-4FF7-873E-3EBA8E081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807772" y="3976592"/>
            <a:ext cx="770591" cy="636322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445A4F2E-3D11-421B-B6F2-E9D6DC3F0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765651" y="3334699"/>
            <a:ext cx="787253" cy="650081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7923B6C4-48DA-4BCD-ABCD-CC93F9E05017}"/>
              </a:ext>
            </a:extLst>
          </p:cNvPr>
          <p:cNvSpPr txBox="1"/>
          <p:nvPr/>
        </p:nvSpPr>
        <p:spPr>
          <a:xfrm>
            <a:off x="1275333" y="1063984"/>
            <a:ext cx="241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災害現場</a:t>
            </a: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CAD8F08B-9DE5-4C87-B680-BACF1DB57B54}"/>
              </a:ext>
            </a:extLst>
          </p:cNvPr>
          <p:cNvCxnSpPr>
            <a:cxnSpLocks/>
          </p:cNvCxnSpPr>
          <p:nvPr/>
        </p:nvCxnSpPr>
        <p:spPr>
          <a:xfrm flipV="1">
            <a:off x="3407930" y="2388119"/>
            <a:ext cx="1993178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E4E0180A-D9DF-4913-88E6-601474953CCB}"/>
              </a:ext>
            </a:extLst>
          </p:cNvPr>
          <p:cNvGrpSpPr/>
          <p:nvPr/>
        </p:nvGrpSpPr>
        <p:grpSpPr>
          <a:xfrm>
            <a:off x="1450824" y="2525028"/>
            <a:ext cx="1193188" cy="3978429"/>
            <a:chOff x="1522419" y="2069197"/>
            <a:chExt cx="957532" cy="3223464"/>
          </a:xfrm>
        </p:grpSpPr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AEA10206-9EA4-4BDF-B5D9-B2ADC0C162E5}"/>
                </a:ext>
              </a:extLst>
            </p:cNvPr>
            <p:cNvSpPr txBox="1"/>
            <p:nvPr/>
          </p:nvSpPr>
          <p:spPr>
            <a:xfrm>
              <a:off x="1621493" y="4993415"/>
              <a:ext cx="846742" cy="299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無人機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AEA10206-9EA4-4BDF-B5D9-B2ADC0C162E5}"/>
                </a:ext>
              </a:extLst>
            </p:cNvPr>
            <p:cNvSpPr txBox="1"/>
            <p:nvPr/>
          </p:nvSpPr>
          <p:spPr>
            <a:xfrm>
              <a:off x="1633209" y="3142665"/>
              <a:ext cx="846742" cy="299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PAD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AEA10206-9EA4-4BDF-B5D9-B2ADC0C162E5}"/>
                </a:ext>
              </a:extLst>
            </p:cNvPr>
            <p:cNvSpPr txBox="1"/>
            <p:nvPr/>
          </p:nvSpPr>
          <p:spPr>
            <a:xfrm>
              <a:off x="1522419" y="2069197"/>
              <a:ext cx="846742" cy="299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NB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pic>
        <p:nvPicPr>
          <p:cNvPr id="52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4" y="1517778"/>
            <a:ext cx="1382203" cy="13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AlanChen\Pictures\PPT素材\ipad_mini_bla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9" y="2996158"/>
            <a:ext cx="784677" cy="116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文字方塊 53">
            <a:extLst>
              <a:ext uri="{FF2B5EF4-FFF2-40B4-BE49-F238E27FC236}">
                <a16:creationId xmlns:a16="http://schemas.microsoft.com/office/drawing/2014/main" id="{73D9A131-3749-4A8E-A593-7CE10B99DEF0}"/>
              </a:ext>
            </a:extLst>
          </p:cNvPr>
          <p:cNvSpPr txBox="1"/>
          <p:nvPr/>
        </p:nvSpPr>
        <p:spPr>
          <a:xfrm>
            <a:off x="6402443" y="1724192"/>
            <a:ext cx="2010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LAN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同步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15B2930-A134-4880-9D7D-C3EC92F6A461}"/>
              </a:ext>
            </a:extLst>
          </p:cNvPr>
          <p:cNvSpPr txBox="1"/>
          <p:nvPr/>
        </p:nvSpPr>
        <p:spPr>
          <a:xfrm>
            <a:off x="2701996" y="5503301"/>
            <a:ext cx="1052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Mesh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Wi-Fi AP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586D083-DA7D-4A9C-9E62-AC26AAFC56A1}"/>
              </a:ext>
            </a:extLst>
          </p:cNvPr>
          <p:cNvSpPr txBox="1"/>
          <p:nvPr/>
        </p:nvSpPr>
        <p:spPr>
          <a:xfrm>
            <a:off x="4702303" y="2628765"/>
            <a:ext cx="16838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3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1" kern="0" dirty="0">
                <a:solidFill>
                  <a:prstClr val="black"/>
                </a:solidFill>
                <a:latin typeface="+mj-lt"/>
                <a:ea typeface="+mj-ea"/>
                <a:cs typeface="Calibri" panose="020F0502020204030204" pitchFamily="34" charset="0"/>
              </a:rPr>
              <a:t>1G LAN</a:t>
            </a:r>
            <a:endParaRPr kumimoji="0" lang="zh-TW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j-ea"/>
              <a:cs typeface="Calibri" panose="020F0502020204030204" pitchFamily="34" charset="0"/>
            </a:endParaRP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H="1">
            <a:off x="10766353" y="4593283"/>
            <a:ext cx="2275822" cy="201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H="1" flipV="1">
            <a:off x="12991753" y="4599757"/>
            <a:ext cx="1193979" cy="68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2589115" y="4593283"/>
            <a:ext cx="0" cy="44858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1">
            <a:extLst>
              <a:ext uri="{FF2B5EF4-FFF2-40B4-BE49-F238E27FC236}">
                <a16:creationId xmlns:a16="http://schemas.microsoft.com/office/drawing/2014/main" id="{3FA408E3-1F34-4225-9009-80D292F3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95" y="191179"/>
            <a:ext cx="12732366" cy="957226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硬體配置架構圖</a:t>
            </a:r>
          </a:p>
        </p:txBody>
      </p:sp>
      <p:pic>
        <p:nvPicPr>
          <p:cNvPr id="62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871" y="4852570"/>
            <a:ext cx="1382203" cy="128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線接點 62"/>
          <p:cNvCxnSpPr>
            <a:endCxn id="31" idx="2"/>
          </p:cNvCxnSpPr>
          <p:nvPr/>
        </p:nvCxnSpPr>
        <p:spPr>
          <a:xfrm>
            <a:off x="6739525" y="2118445"/>
            <a:ext cx="2229686" cy="844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9976647" y="2102287"/>
            <a:ext cx="32381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雲朵形 64"/>
          <p:cNvSpPr/>
          <p:nvPr/>
        </p:nvSpPr>
        <p:spPr>
          <a:xfrm>
            <a:off x="8977689" y="2985012"/>
            <a:ext cx="1075836" cy="809767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WAN</a:t>
            </a:r>
            <a:endParaRPr lang="zh-TW" altLang="en-US" sz="1600" dirty="0"/>
          </a:p>
        </p:txBody>
      </p:sp>
      <p:cxnSp>
        <p:nvCxnSpPr>
          <p:cNvPr id="66" name="直線接點 65"/>
          <p:cNvCxnSpPr/>
          <p:nvPr/>
        </p:nvCxnSpPr>
        <p:spPr>
          <a:xfrm flipV="1">
            <a:off x="7854368" y="3501250"/>
            <a:ext cx="1123321" cy="17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V="1">
            <a:off x="10004894" y="3298018"/>
            <a:ext cx="307235" cy="405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9356476" y="3688250"/>
            <a:ext cx="0" cy="135362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接點 68"/>
          <p:cNvCxnSpPr/>
          <p:nvPr/>
        </p:nvCxnSpPr>
        <p:spPr>
          <a:xfrm rot="16200000" flipH="1">
            <a:off x="7298321" y="4063529"/>
            <a:ext cx="1974719" cy="969880"/>
          </a:xfrm>
          <a:prstGeom prst="bentConnector3">
            <a:avLst>
              <a:gd name="adj1" fmla="val 68522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9586D083-DA7D-4A9C-9E62-AC26AAFC56A1}"/>
              </a:ext>
            </a:extLst>
          </p:cNvPr>
          <p:cNvSpPr txBox="1"/>
          <p:nvPr/>
        </p:nvSpPr>
        <p:spPr>
          <a:xfrm>
            <a:off x="7108313" y="3865301"/>
            <a:ext cx="16838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3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1" kern="0" dirty="0">
                <a:solidFill>
                  <a:prstClr val="black"/>
                </a:solidFill>
                <a:latin typeface="+mj-lt"/>
                <a:ea typeface="+mj-ea"/>
                <a:cs typeface="Calibri" panose="020F0502020204030204" pitchFamily="34" charset="0"/>
              </a:rPr>
              <a:t>FILES</a:t>
            </a:r>
            <a:endParaRPr kumimoji="0" lang="zh-TW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j-ea"/>
              <a:cs typeface="Calibri" panose="020F0502020204030204" pitchFamily="34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73D9A131-3749-4A8E-A593-7CE10B99DEF0}"/>
              </a:ext>
            </a:extLst>
          </p:cNvPr>
          <p:cNvSpPr txBox="1"/>
          <p:nvPr/>
        </p:nvSpPr>
        <p:spPr>
          <a:xfrm>
            <a:off x="7227205" y="3075421"/>
            <a:ext cx="201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Internet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同步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73D9A131-3749-4A8E-A593-7CE10B99DEF0}"/>
              </a:ext>
            </a:extLst>
          </p:cNvPr>
          <p:cNvSpPr txBox="1"/>
          <p:nvPr/>
        </p:nvSpPr>
        <p:spPr>
          <a:xfrm>
            <a:off x="8403889" y="4263663"/>
            <a:ext cx="2010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FILE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同步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367972" y="6817360"/>
            <a:ext cx="14082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LAN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同步：救援結束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指揮車設備回主系統機房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連至主系統內部網路進行資料同步。</a:t>
            </a:r>
            <a:endParaRPr lang="en-US" altLang="zh-TW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Internet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同步：救援期間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有資料同步必要時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現地系統透過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5G/4G Internet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連回至主系統進行資料同步。</a:t>
            </a:r>
            <a:endParaRPr lang="en-US" altLang="zh-TW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FILES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同步：救援期間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有資料同步必要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且現地系統無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internet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則將專案檔案備份至同步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NB,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再攜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NB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至有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internet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環境進行資料同步。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1575B878-EB0F-41B6-8D57-2BF4E6DE7A8B}"/>
              </a:ext>
            </a:extLst>
          </p:cNvPr>
          <p:cNvSpPr txBox="1"/>
          <p:nvPr/>
        </p:nvSpPr>
        <p:spPr>
          <a:xfrm>
            <a:off x="8425275" y="5868402"/>
            <a:ext cx="207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資料同步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NB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75" name="Picture 2" descr="C:\Users\AlanChen\Pictures\PPT素材\Rou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951" y="2160132"/>
            <a:ext cx="812226" cy="59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" descr="C:\Users\AlanChen\Downloads\pngeg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548" y="1728881"/>
            <a:ext cx="604223" cy="86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" descr="C:\Users\AlanChen\Downloads\pngeg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304" y="4593283"/>
            <a:ext cx="604223" cy="86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7" descr="首頁- 「苗青啟航Youth Fly」走出戶外翱翔苗栗空拍微電影暨智能AI大賽、苗栗好青年、Youth Fly、Miaoli  Youths、Miaoli Yes、菁市集、苗栗有青聲入你心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5589929"/>
            <a:ext cx="1255033" cy="65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" descr="首頁- 「苗青啟航Youth Fly」走出戶外翱翔苗栗空拍微電影暨智能AI大賽、苗栗好青年、Youth Fly、Miaoli  Youths、Miaoli Yes、菁市集、苗栗有青聲入你心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60" y="5704893"/>
            <a:ext cx="1255033" cy="65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89" y="4365060"/>
            <a:ext cx="918307" cy="101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3410444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40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: 圓角 55">
            <a:extLst>
              <a:ext uri="{FF2B5EF4-FFF2-40B4-BE49-F238E27FC236}">
                <a16:creationId xmlns:a16="http://schemas.microsoft.com/office/drawing/2014/main" id="{BD0E1F6D-A1F4-48A2-B741-212E22D909AD}"/>
              </a:ext>
            </a:extLst>
          </p:cNvPr>
          <p:cNvSpPr/>
          <p:nvPr/>
        </p:nvSpPr>
        <p:spPr>
          <a:xfrm>
            <a:off x="1056416" y="1611699"/>
            <a:ext cx="3184768" cy="4995214"/>
          </a:xfrm>
          <a:prstGeom prst="roundRect">
            <a:avLst>
              <a:gd name="adj" fmla="val 4916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55">
            <a:extLst>
              <a:ext uri="{FF2B5EF4-FFF2-40B4-BE49-F238E27FC236}">
                <a16:creationId xmlns:a16="http://schemas.microsoft.com/office/drawing/2014/main" id="{BD0E1F6D-A1F4-48A2-B741-212E22D909AD}"/>
              </a:ext>
            </a:extLst>
          </p:cNvPr>
          <p:cNvSpPr/>
          <p:nvPr/>
        </p:nvSpPr>
        <p:spPr>
          <a:xfrm>
            <a:off x="6619569" y="1594891"/>
            <a:ext cx="5942879" cy="4995214"/>
          </a:xfrm>
          <a:prstGeom prst="roundRect">
            <a:avLst>
              <a:gd name="adj" fmla="val 4916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C2B9604-1096-47A1-B632-0559FE4B2102}"/>
              </a:ext>
            </a:extLst>
          </p:cNvPr>
          <p:cNvSpPr txBox="1"/>
          <p:nvPr/>
        </p:nvSpPr>
        <p:spPr>
          <a:xfrm>
            <a:off x="8794783" y="1120012"/>
            <a:ext cx="2017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主系統機房</a:t>
            </a:r>
          </a:p>
        </p:txBody>
      </p:sp>
      <p:pic>
        <p:nvPicPr>
          <p:cNvPr id="15" name="Picture 4" descr="C:\Users\AlanChen\Pictures\PPT素材\qnap_ts_420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987" y="5089217"/>
            <a:ext cx="1612947" cy="10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6818840" y="2185486"/>
            <a:ext cx="1975943" cy="193734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474745" y="2173183"/>
            <a:ext cx="1914240" cy="19547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7558198" y="1816153"/>
            <a:ext cx="110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主源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1004219" y="1803850"/>
            <a:ext cx="110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備援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6903434" y="2304292"/>
            <a:ext cx="190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WEB+API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926733" y="3221114"/>
            <a:ext cx="1921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資料庫伺服器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661675" y="6097309"/>
            <a:ext cx="170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NAS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7164830" y="3007992"/>
            <a:ext cx="0" cy="42624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7149919" y="3747270"/>
            <a:ext cx="0" cy="9744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12182794" y="2995689"/>
            <a:ext cx="0" cy="34829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12198197" y="3721561"/>
            <a:ext cx="0" cy="9810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434" y="2601953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733" y="3562679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372" y="3542833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77" y="2612069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文字方塊 36"/>
          <p:cNvSpPr txBox="1"/>
          <p:nvPr/>
        </p:nvSpPr>
        <p:spPr>
          <a:xfrm>
            <a:off x="10474745" y="2304292"/>
            <a:ext cx="190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WEB+API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10511210" y="3270291"/>
            <a:ext cx="1921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資料庫伺服器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H="1">
            <a:off x="8778819" y="4696089"/>
            <a:ext cx="2275822" cy="201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H="1" flipV="1">
            <a:off x="11020290" y="4700124"/>
            <a:ext cx="1193979" cy="68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9514461" y="4696089"/>
            <a:ext cx="0" cy="44858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1">
            <a:extLst>
              <a:ext uri="{FF2B5EF4-FFF2-40B4-BE49-F238E27FC236}">
                <a16:creationId xmlns:a16="http://schemas.microsoft.com/office/drawing/2014/main" id="{3FA408E3-1F34-4225-9009-80D292F3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02" y="141260"/>
            <a:ext cx="12732366" cy="957226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主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備源備份架構圖</a:t>
            </a:r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H="1">
            <a:off x="7152438" y="4716244"/>
            <a:ext cx="1659319" cy="201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左-右雙向箭號 83"/>
          <p:cNvSpPr/>
          <p:nvPr/>
        </p:nvSpPr>
        <p:spPr>
          <a:xfrm>
            <a:off x="8759818" y="3221114"/>
            <a:ext cx="1730344" cy="801970"/>
          </a:xfrm>
          <a:prstGeom prst="leftRightArrow">
            <a:avLst>
              <a:gd name="adj1" fmla="val 4493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自動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手動備份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8889106" y="2402013"/>
            <a:ext cx="1666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影音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/LOGFILES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93" y="3297876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文字方塊 86"/>
          <p:cNvSpPr txBox="1"/>
          <p:nvPr/>
        </p:nvSpPr>
        <p:spPr>
          <a:xfrm>
            <a:off x="1696564" y="2982946"/>
            <a:ext cx="190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DB+API+WEB+GW</a:t>
            </a: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DC2B9604-1096-47A1-B632-0559FE4B2102}"/>
              </a:ext>
            </a:extLst>
          </p:cNvPr>
          <p:cNvSpPr txBox="1"/>
          <p:nvPr/>
        </p:nvSpPr>
        <p:spPr>
          <a:xfrm>
            <a:off x="1696564" y="2533484"/>
            <a:ext cx="2017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現地系統主機</a:t>
            </a:r>
            <a:endPara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9" name="左-右雙向箭號 88"/>
          <p:cNvSpPr/>
          <p:nvPr/>
        </p:nvSpPr>
        <p:spPr>
          <a:xfrm>
            <a:off x="4241184" y="2833032"/>
            <a:ext cx="2378385" cy="1035274"/>
          </a:xfrm>
          <a:prstGeom prst="leftRightArrow">
            <a:avLst>
              <a:gd name="adj1" fmla="val 44932"/>
              <a:gd name="adj2" fmla="val 50000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手動備份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4327569" y="2122836"/>
            <a:ext cx="220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影音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/LOGFILES/DB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 descr="C:\Users\AlanChen\Pictures\PPT素材\images4IJORMBQ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26733" y="4813606"/>
            <a:ext cx="1524968" cy="155931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8250874" y="4736399"/>
            <a:ext cx="0" cy="34829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AlanChen\Downloads\K3GE8H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93"/>
          <a:stretch/>
        </p:blipFill>
        <p:spPr bwMode="auto">
          <a:xfrm>
            <a:off x="1385763" y="4059334"/>
            <a:ext cx="2526072" cy="131382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雲朵形 56"/>
          <p:cNvSpPr/>
          <p:nvPr/>
        </p:nvSpPr>
        <p:spPr>
          <a:xfrm>
            <a:off x="4561696" y="3939926"/>
            <a:ext cx="1737360" cy="1270536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LAN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049" name="直線接點 2048"/>
          <p:cNvCxnSpPr/>
          <p:nvPr/>
        </p:nvCxnSpPr>
        <p:spPr>
          <a:xfrm>
            <a:off x="4189793" y="4511976"/>
            <a:ext cx="412096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>
            <a:off x="6299056" y="4586290"/>
            <a:ext cx="32051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DC2B9604-1096-47A1-B632-0559FE4B2102}"/>
              </a:ext>
            </a:extLst>
          </p:cNvPr>
          <p:cNvSpPr txBox="1"/>
          <p:nvPr/>
        </p:nvSpPr>
        <p:spPr>
          <a:xfrm>
            <a:off x="1402185" y="1151988"/>
            <a:ext cx="260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行動智能指揮車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926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: 圓角 55">
            <a:extLst>
              <a:ext uri="{FF2B5EF4-FFF2-40B4-BE49-F238E27FC236}">
                <a16:creationId xmlns:a16="http://schemas.microsoft.com/office/drawing/2014/main" id="{BD0E1F6D-A1F4-48A2-B741-212E22D909AD}"/>
              </a:ext>
            </a:extLst>
          </p:cNvPr>
          <p:cNvSpPr/>
          <p:nvPr/>
        </p:nvSpPr>
        <p:spPr>
          <a:xfrm>
            <a:off x="1056416" y="1611699"/>
            <a:ext cx="3184768" cy="4995214"/>
          </a:xfrm>
          <a:prstGeom prst="roundRect">
            <a:avLst>
              <a:gd name="adj" fmla="val 4916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55">
            <a:extLst>
              <a:ext uri="{FF2B5EF4-FFF2-40B4-BE49-F238E27FC236}">
                <a16:creationId xmlns:a16="http://schemas.microsoft.com/office/drawing/2014/main" id="{BD0E1F6D-A1F4-48A2-B741-212E22D909AD}"/>
              </a:ext>
            </a:extLst>
          </p:cNvPr>
          <p:cNvSpPr/>
          <p:nvPr/>
        </p:nvSpPr>
        <p:spPr>
          <a:xfrm>
            <a:off x="6619569" y="1594891"/>
            <a:ext cx="5942879" cy="4995214"/>
          </a:xfrm>
          <a:prstGeom prst="roundRect">
            <a:avLst>
              <a:gd name="adj" fmla="val 4916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C2B9604-1096-47A1-B632-0559FE4B2102}"/>
              </a:ext>
            </a:extLst>
          </p:cNvPr>
          <p:cNvSpPr txBox="1"/>
          <p:nvPr/>
        </p:nvSpPr>
        <p:spPr>
          <a:xfrm>
            <a:off x="8794783" y="1120012"/>
            <a:ext cx="2017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主系統機房</a:t>
            </a:r>
          </a:p>
        </p:txBody>
      </p:sp>
      <p:pic>
        <p:nvPicPr>
          <p:cNvPr id="15" name="Picture 4" descr="C:\Users\AlanChen\Pictures\PPT素材\qnap_ts_420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987" y="5089217"/>
            <a:ext cx="1612947" cy="10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6818840" y="2185486"/>
            <a:ext cx="1975943" cy="193734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474745" y="2173183"/>
            <a:ext cx="1914240" cy="19547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7558198" y="1816153"/>
            <a:ext cx="110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主源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1004219" y="1803850"/>
            <a:ext cx="110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備援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6903434" y="2304292"/>
            <a:ext cx="190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WEB+API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926733" y="3221114"/>
            <a:ext cx="1921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資料庫伺服器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661675" y="6097309"/>
            <a:ext cx="170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NAS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7164830" y="3007992"/>
            <a:ext cx="0" cy="42624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7149919" y="3747270"/>
            <a:ext cx="0" cy="9744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12182794" y="2995689"/>
            <a:ext cx="0" cy="34829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12198197" y="3721561"/>
            <a:ext cx="0" cy="9810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434" y="2601953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733" y="3562679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372" y="3542833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77" y="2612069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文字方塊 36"/>
          <p:cNvSpPr txBox="1"/>
          <p:nvPr/>
        </p:nvSpPr>
        <p:spPr>
          <a:xfrm>
            <a:off x="10474745" y="2304292"/>
            <a:ext cx="190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WEB+API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10511210" y="3270291"/>
            <a:ext cx="1921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資料庫伺服器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H="1">
            <a:off x="8778819" y="4696089"/>
            <a:ext cx="2275822" cy="201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H="1" flipV="1">
            <a:off x="11020290" y="4700124"/>
            <a:ext cx="1193979" cy="68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9514461" y="4696089"/>
            <a:ext cx="0" cy="44858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1">
            <a:extLst>
              <a:ext uri="{FF2B5EF4-FFF2-40B4-BE49-F238E27FC236}">
                <a16:creationId xmlns:a16="http://schemas.microsoft.com/office/drawing/2014/main" id="{3FA408E3-1F34-4225-9009-80D292F3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02" y="141260"/>
            <a:ext cx="12732366" cy="957226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主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備源同步架構圖</a:t>
            </a:r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H="1">
            <a:off x="7152438" y="4716244"/>
            <a:ext cx="1659319" cy="201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左-右雙向箭號 83"/>
          <p:cNvSpPr/>
          <p:nvPr/>
        </p:nvSpPr>
        <p:spPr>
          <a:xfrm>
            <a:off x="8759818" y="3221114"/>
            <a:ext cx="1730344" cy="801970"/>
          </a:xfrm>
          <a:prstGeom prst="leftRightArrow">
            <a:avLst>
              <a:gd name="adj1" fmla="val 4493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自動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手動備份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8889106" y="2402013"/>
            <a:ext cx="1666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影音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/LOGFILES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93" y="3297876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文字方塊 86"/>
          <p:cNvSpPr txBox="1"/>
          <p:nvPr/>
        </p:nvSpPr>
        <p:spPr>
          <a:xfrm>
            <a:off x="1696564" y="2982946"/>
            <a:ext cx="190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DB+API+WEB+GW</a:t>
            </a: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DC2B9604-1096-47A1-B632-0559FE4B2102}"/>
              </a:ext>
            </a:extLst>
          </p:cNvPr>
          <p:cNvSpPr txBox="1"/>
          <p:nvPr/>
        </p:nvSpPr>
        <p:spPr>
          <a:xfrm>
            <a:off x="1696564" y="2533484"/>
            <a:ext cx="2017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現地系統主機</a:t>
            </a:r>
            <a:endPara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4327569" y="2122836"/>
            <a:ext cx="220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影音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/LOGFILES/DB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 descr="C:\Users\AlanChen\Pictures\PPT素材\images4IJORMBQ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26733" y="4813606"/>
            <a:ext cx="1524968" cy="155931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8250874" y="4736399"/>
            <a:ext cx="0" cy="34829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AlanChen\Downloads\K3GE8H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93"/>
          <a:stretch/>
        </p:blipFill>
        <p:spPr bwMode="auto">
          <a:xfrm>
            <a:off x="1385763" y="4059334"/>
            <a:ext cx="2526072" cy="131382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雲朵形 56"/>
          <p:cNvSpPr/>
          <p:nvPr/>
        </p:nvSpPr>
        <p:spPr>
          <a:xfrm>
            <a:off x="4561696" y="3939926"/>
            <a:ext cx="1737360" cy="1270536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LAN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049" name="直線接點 2048"/>
          <p:cNvCxnSpPr/>
          <p:nvPr/>
        </p:nvCxnSpPr>
        <p:spPr>
          <a:xfrm>
            <a:off x="4189793" y="4511976"/>
            <a:ext cx="412096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>
            <a:off x="6299056" y="4586290"/>
            <a:ext cx="32051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DC2B9604-1096-47A1-B632-0559FE4B2102}"/>
              </a:ext>
            </a:extLst>
          </p:cNvPr>
          <p:cNvSpPr txBox="1"/>
          <p:nvPr/>
        </p:nvSpPr>
        <p:spPr>
          <a:xfrm>
            <a:off x="1402185" y="1151988"/>
            <a:ext cx="260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行動智能指揮車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向左箭號 1"/>
          <p:cNvSpPr/>
          <p:nvPr/>
        </p:nvSpPr>
        <p:spPr>
          <a:xfrm>
            <a:off x="4241183" y="2769722"/>
            <a:ext cx="2291999" cy="11485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手動同步</a:t>
            </a:r>
          </a:p>
        </p:txBody>
      </p:sp>
    </p:spTree>
    <p:extLst>
      <p:ext uri="{BB962C8B-B14F-4D97-AF65-F5344CB8AC3E}">
        <p14:creationId xmlns:p14="http://schemas.microsoft.com/office/powerpoint/2010/main" val="412200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55">
            <a:extLst>
              <a:ext uri="{FF2B5EF4-FFF2-40B4-BE49-F238E27FC236}">
                <a16:creationId xmlns:a16="http://schemas.microsoft.com/office/drawing/2014/main" id="{BD0E1F6D-A1F4-48A2-B741-212E22D909AD}"/>
              </a:ext>
            </a:extLst>
          </p:cNvPr>
          <p:cNvSpPr/>
          <p:nvPr/>
        </p:nvSpPr>
        <p:spPr>
          <a:xfrm>
            <a:off x="10300465" y="1492085"/>
            <a:ext cx="4249517" cy="4995214"/>
          </a:xfrm>
          <a:prstGeom prst="roundRect">
            <a:avLst>
              <a:gd name="adj" fmla="val 4916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55">
            <a:extLst>
              <a:ext uri="{FF2B5EF4-FFF2-40B4-BE49-F238E27FC236}">
                <a16:creationId xmlns:a16="http://schemas.microsoft.com/office/drawing/2014/main" id="{BD0E1F6D-A1F4-48A2-B741-212E22D909AD}"/>
              </a:ext>
            </a:extLst>
          </p:cNvPr>
          <p:cNvSpPr/>
          <p:nvPr/>
        </p:nvSpPr>
        <p:spPr>
          <a:xfrm>
            <a:off x="3824394" y="1578556"/>
            <a:ext cx="4441862" cy="4938194"/>
          </a:xfrm>
          <a:prstGeom prst="roundRect">
            <a:avLst>
              <a:gd name="adj" fmla="val 4916"/>
            </a:avLst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F5C8CD7-6107-4414-8318-20440992A768}"/>
              </a:ext>
            </a:extLst>
          </p:cNvPr>
          <p:cNvSpPr txBox="1"/>
          <p:nvPr/>
        </p:nvSpPr>
        <p:spPr>
          <a:xfrm>
            <a:off x="3921842" y="5976205"/>
            <a:ext cx="156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影音串流主機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76829F-1D5E-4BC0-8AA9-694BB855B6F4}"/>
              </a:ext>
            </a:extLst>
          </p:cNvPr>
          <p:cNvSpPr txBox="1"/>
          <p:nvPr/>
        </p:nvSpPr>
        <p:spPr>
          <a:xfrm>
            <a:off x="5665507" y="3802079"/>
            <a:ext cx="21888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現地系統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DB+API+WEB+GW</a:t>
            </a:r>
          </a:p>
          <a:p>
            <a:pPr algn="ctr">
              <a:defRPr/>
            </a:pPr>
            <a:r>
              <a:rPr lang="en-US" altLang="zh-TW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Intel® Core™ i9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575B878-EB0F-41B6-8D57-2BF4E6DE7A8B}"/>
              </a:ext>
            </a:extLst>
          </p:cNvPr>
          <p:cNvSpPr txBox="1"/>
          <p:nvPr/>
        </p:nvSpPr>
        <p:spPr>
          <a:xfrm>
            <a:off x="6188154" y="6042263"/>
            <a:ext cx="207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語音辨識系統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3D9A131-3749-4A8E-A593-7CE10B99DEF0}"/>
              </a:ext>
            </a:extLst>
          </p:cNvPr>
          <p:cNvSpPr txBox="1"/>
          <p:nvPr/>
        </p:nvSpPr>
        <p:spPr>
          <a:xfrm>
            <a:off x="3921842" y="4017523"/>
            <a:ext cx="201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/GIS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圖台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F3BAE40-259A-4FB3-B2FB-16DACC328757}"/>
              </a:ext>
            </a:extLst>
          </p:cNvPr>
          <p:cNvSpPr txBox="1"/>
          <p:nvPr/>
        </p:nvSpPr>
        <p:spPr>
          <a:xfrm>
            <a:off x="4654228" y="1063985"/>
            <a:ext cx="2858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搜救行動協調中心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C2B9604-1096-47A1-B632-0559FE4B2102}"/>
              </a:ext>
            </a:extLst>
          </p:cNvPr>
          <p:cNvSpPr txBox="1"/>
          <p:nvPr/>
        </p:nvSpPr>
        <p:spPr>
          <a:xfrm>
            <a:off x="11615284" y="1030420"/>
            <a:ext cx="2017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主系統機房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AD8F08B-9DE5-4C87-B680-BACF1DB57B54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5387341" y="3628203"/>
            <a:ext cx="729297" cy="395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5850285" y="2759385"/>
            <a:ext cx="12779" cy="29307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682DBBE-FC7B-4F5D-A1F6-D7EA3CE8E2EB}"/>
              </a:ext>
            </a:extLst>
          </p:cNvPr>
          <p:cNvCxnSpPr>
            <a:cxnSpLocks/>
          </p:cNvCxnSpPr>
          <p:nvPr/>
        </p:nvCxnSpPr>
        <p:spPr>
          <a:xfrm flipV="1">
            <a:off x="5393406" y="5690126"/>
            <a:ext cx="925888" cy="754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C:\Users\AlanChen\Pictures\PPT素材\qnap_ts_420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641" y="5041871"/>
            <a:ext cx="1612947" cy="10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344" y="4885366"/>
            <a:ext cx="1382203" cy="13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538" y="2911457"/>
            <a:ext cx="1382203" cy="13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202" y="4844726"/>
            <a:ext cx="1382203" cy="13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10420363" y="2070377"/>
            <a:ext cx="1975943" cy="193734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2462279" y="2070377"/>
            <a:ext cx="1914240" cy="19547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1159721" y="1701044"/>
            <a:ext cx="110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主源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2991753" y="1701044"/>
            <a:ext cx="110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備援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10504957" y="2028917"/>
            <a:ext cx="190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WEB+API</a:t>
            </a:r>
          </a:p>
          <a:p>
            <a:pPr algn="ctr">
              <a:defRPr/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Windows Server 2019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540344" y="2975939"/>
            <a:ext cx="19219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資料庫伺服器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Windows Server 2019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771106" y="5994503"/>
            <a:ext cx="170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NAS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10766353" y="2892883"/>
            <a:ext cx="0" cy="42624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10751442" y="3632161"/>
            <a:ext cx="0" cy="9744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14170328" y="2892883"/>
            <a:ext cx="0" cy="34829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14185731" y="3618755"/>
            <a:ext cx="0" cy="9810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7" y="2486844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256" y="3447570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2906" y="3440027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4211" y="2509263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文字方塊 36"/>
          <p:cNvSpPr txBox="1"/>
          <p:nvPr/>
        </p:nvSpPr>
        <p:spPr>
          <a:xfrm>
            <a:off x="12443352" y="2028917"/>
            <a:ext cx="190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WEB+API</a:t>
            </a:r>
          </a:p>
          <a:p>
            <a:pPr algn="ctr">
              <a:defRPr/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Windows Server 2019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2498744" y="2967319"/>
            <a:ext cx="19219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資料庫伺服器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Windows Server 2019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: 圓角 54">
            <a:extLst>
              <a:ext uri="{FF2B5EF4-FFF2-40B4-BE49-F238E27FC236}">
                <a16:creationId xmlns:a16="http://schemas.microsoft.com/office/drawing/2014/main" id="{E9731569-9CA6-4773-A0FA-39B6281ABB24}"/>
              </a:ext>
            </a:extLst>
          </p:cNvPr>
          <p:cNvSpPr/>
          <p:nvPr/>
        </p:nvSpPr>
        <p:spPr>
          <a:xfrm>
            <a:off x="243174" y="1517778"/>
            <a:ext cx="3382946" cy="5077096"/>
          </a:xfrm>
          <a:prstGeom prst="roundRect">
            <a:avLst>
              <a:gd name="adj" fmla="val 7696"/>
            </a:avLst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3DC609D-2389-4CCF-8AF4-42AE6FB7F3C5}"/>
              </a:ext>
            </a:extLst>
          </p:cNvPr>
          <p:cNvSpPr txBox="1"/>
          <p:nvPr/>
        </p:nvSpPr>
        <p:spPr>
          <a:xfrm>
            <a:off x="1442536" y="5277489"/>
            <a:ext cx="131862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頭盔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15B2930-A134-4880-9D7D-C3EC92F6A461}"/>
              </a:ext>
            </a:extLst>
          </p:cNvPr>
          <p:cNvSpPr txBox="1"/>
          <p:nvPr/>
        </p:nvSpPr>
        <p:spPr>
          <a:xfrm>
            <a:off x="2349713" y="2700220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Wi-Fi AP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923B6C4-48DA-4BCD-ABCD-CC93F9E05017}"/>
              </a:ext>
            </a:extLst>
          </p:cNvPr>
          <p:cNvSpPr txBox="1"/>
          <p:nvPr/>
        </p:nvSpPr>
        <p:spPr>
          <a:xfrm>
            <a:off x="1275333" y="1063984"/>
            <a:ext cx="241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災害現場</a:t>
            </a: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CAD8F08B-9DE5-4C87-B680-BACF1DB57B54}"/>
              </a:ext>
            </a:extLst>
          </p:cNvPr>
          <p:cNvCxnSpPr>
            <a:cxnSpLocks/>
          </p:cNvCxnSpPr>
          <p:nvPr/>
        </p:nvCxnSpPr>
        <p:spPr>
          <a:xfrm flipV="1">
            <a:off x="3407930" y="2388119"/>
            <a:ext cx="1993178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E4E0180A-D9DF-4913-88E6-601474953CCB}"/>
              </a:ext>
            </a:extLst>
          </p:cNvPr>
          <p:cNvGrpSpPr/>
          <p:nvPr/>
        </p:nvGrpSpPr>
        <p:grpSpPr>
          <a:xfrm>
            <a:off x="1450824" y="2525028"/>
            <a:ext cx="1193188" cy="3978429"/>
            <a:chOff x="1522419" y="2069197"/>
            <a:chExt cx="957532" cy="3223464"/>
          </a:xfrm>
        </p:grpSpPr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AEA10206-9EA4-4BDF-B5D9-B2ADC0C162E5}"/>
                </a:ext>
              </a:extLst>
            </p:cNvPr>
            <p:cNvSpPr txBox="1"/>
            <p:nvPr/>
          </p:nvSpPr>
          <p:spPr>
            <a:xfrm>
              <a:off x="1621493" y="4993415"/>
              <a:ext cx="846742" cy="299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無人機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AEA10206-9EA4-4BDF-B5D9-B2ADC0C162E5}"/>
                </a:ext>
              </a:extLst>
            </p:cNvPr>
            <p:cNvSpPr txBox="1"/>
            <p:nvPr/>
          </p:nvSpPr>
          <p:spPr>
            <a:xfrm>
              <a:off x="1633209" y="3142665"/>
              <a:ext cx="846742" cy="299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PAD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AEA10206-9EA4-4BDF-B5D9-B2ADC0C162E5}"/>
                </a:ext>
              </a:extLst>
            </p:cNvPr>
            <p:cNvSpPr txBox="1"/>
            <p:nvPr/>
          </p:nvSpPr>
          <p:spPr>
            <a:xfrm>
              <a:off x="1522419" y="2069197"/>
              <a:ext cx="846742" cy="299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NB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pic>
        <p:nvPicPr>
          <p:cNvPr id="52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4" y="1517778"/>
            <a:ext cx="1382203" cy="13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AlanChen\Pictures\PPT素材\ipad_mini_bla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9" y="2996158"/>
            <a:ext cx="784677" cy="116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文字方塊 54">
            <a:extLst>
              <a:ext uri="{FF2B5EF4-FFF2-40B4-BE49-F238E27FC236}">
                <a16:creationId xmlns:a16="http://schemas.microsoft.com/office/drawing/2014/main" id="{515B2930-A134-4880-9D7D-C3EC92F6A461}"/>
              </a:ext>
            </a:extLst>
          </p:cNvPr>
          <p:cNvSpPr txBox="1"/>
          <p:nvPr/>
        </p:nvSpPr>
        <p:spPr>
          <a:xfrm>
            <a:off x="2387308" y="5947234"/>
            <a:ext cx="1052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Wi-Fi AP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586D083-DA7D-4A9C-9E62-AC26AAFC56A1}"/>
              </a:ext>
            </a:extLst>
          </p:cNvPr>
          <p:cNvSpPr txBox="1"/>
          <p:nvPr/>
        </p:nvSpPr>
        <p:spPr>
          <a:xfrm>
            <a:off x="4702303" y="2628765"/>
            <a:ext cx="16838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3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1" kern="0" dirty="0">
                <a:solidFill>
                  <a:prstClr val="black"/>
                </a:solidFill>
                <a:latin typeface="+mj-lt"/>
                <a:ea typeface="+mj-ea"/>
                <a:cs typeface="Calibri" panose="020F0502020204030204" pitchFamily="34" charset="0"/>
              </a:rPr>
              <a:t>1G LAN</a:t>
            </a:r>
            <a:endParaRPr kumimoji="0" lang="zh-TW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j-ea"/>
              <a:cs typeface="Calibri" panose="020F0502020204030204" pitchFamily="34" charset="0"/>
            </a:endParaRP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H="1">
            <a:off x="10766353" y="4593283"/>
            <a:ext cx="2275822" cy="201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H="1" flipV="1">
            <a:off x="12991753" y="4599757"/>
            <a:ext cx="1193979" cy="68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2589115" y="4593283"/>
            <a:ext cx="0" cy="44858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1">
            <a:extLst>
              <a:ext uri="{FF2B5EF4-FFF2-40B4-BE49-F238E27FC236}">
                <a16:creationId xmlns:a16="http://schemas.microsoft.com/office/drawing/2014/main" id="{3FA408E3-1F34-4225-9009-80D292F3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95" y="191179"/>
            <a:ext cx="12732366" cy="957226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資料同步架構圖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當災害現場有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INTERNET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時）</a:t>
            </a:r>
          </a:p>
        </p:txBody>
      </p:sp>
      <p:sp>
        <p:nvSpPr>
          <p:cNvPr id="65" name="雲朵形 64"/>
          <p:cNvSpPr/>
          <p:nvPr/>
        </p:nvSpPr>
        <p:spPr>
          <a:xfrm>
            <a:off x="8977689" y="2985012"/>
            <a:ext cx="1075836" cy="809767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WAN</a:t>
            </a:r>
            <a:endParaRPr lang="zh-TW" altLang="en-US" sz="1600" dirty="0"/>
          </a:p>
        </p:txBody>
      </p:sp>
      <p:cxnSp>
        <p:nvCxnSpPr>
          <p:cNvPr id="66" name="直線接點 65"/>
          <p:cNvCxnSpPr/>
          <p:nvPr/>
        </p:nvCxnSpPr>
        <p:spPr>
          <a:xfrm flipV="1">
            <a:off x="7513051" y="3553586"/>
            <a:ext cx="1464638" cy="2152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V="1">
            <a:off x="10004894" y="3298018"/>
            <a:ext cx="307235" cy="405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73D9A131-3749-4A8E-A593-7CE10B99DEF0}"/>
              </a:ext>
            </a:extLst>
          </p:cNvPr>
          <p:cNvSpPr txBox="1"/>
          <p:nvPr/>
        </p:nvSpPr>
        <p:spPr>
          <a:xfrm>
            <a:off x="7084933" y="3046492"/>
            <a:ext cx="201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Internet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同步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367972" y="6827520"/>
            <a:ext cx="1408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Internet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同步：救援期間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有資料同步必要時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現地系統透過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5G/4G Internet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連回至主系統進行資料同步。</a:t>
            </a:r>
            <a:endParaRPr lang="en-US" altLang="zh-TW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5" name="Picture 2" descr="C:\Users\AlanChen\Pictures\PPT素材\Rout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951" y="2160132"/>
            <a:ext cx="812226" cy="59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7" descr="首頁- 「苗青啟航Youth Fly」走出戶外翱翔苗栗空拍微電影暨智能AI大賽、苗栗好青年、Youth Fly、Miaoli  Youths、Miaoli Yes、菁市集、苗栗有青聲入你心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5589929"/>
            <a:ext cx="1255033" cy="65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" descr="首頁- 「苗青啟航Youth Fly」走出戶外翱翔苗栗空拍微電影暨智能AI大賽、苗栗好青年、Youth Fly、Miaoli  Youths、Miaoli Yes、菁市集、苗栗有青聲入你心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60" y="5704893"/>
            <a:ext cx="1255033" cy="65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89" y="4365060"/>
            <a:ext cx="918307" cy="101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3410444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AlanChen\Pictures\PPT素材\wireless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447" y="1868469"/>
            <a:ext cx="1113646" cy="8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C:\Users\AlanChen\Pictures\PPT素材\wireless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703" y="5133450"/>
            <a:ext cx="1136017" cy="90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anChen\Pictures\PPT素材\imagesGERSW734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94870">
            <a:off x="1755572" y="3024783"/>
            <a:ext cx="1117749" cy="80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" descr="C:\Users\AlanChen\Pictures\PPT素材\imagesGERSW734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88174">
            <a:off x="1725110" y="4319036"/>
            <a:ext cx="1117749" cy="80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20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55">
            <a:extLst>
              <a:ext uri="{FF2B5EF4-FFF2-40B4-BE49-F238E27FC236}">
                <a16:creationId xmlns:a16="http://schemas.microsoft.com/office/drawing/2014/main" id="{BD0E1F6D-A1F4-48A2-B741-212E22D909AD}"/>
              </a:ext>
            </a:extLst>
          </p:cNvPr>
          <p:cNvSpPr/>
          <p:nvPr/>
        </p:nvSpPr>
        <p:spPr>
          <a:xfrm>
            <a:off x="10300465" y="1492085"/>
            <a:ext cx="4249517" cy="4995214"/>
          </a:xfrm>
          <a:prstGeom prst="roundRect">
            <a:avLst>
              <a:gd name="adj" fmla="val 4916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55">
            <a:extLst>
              <a:ext uri="{FF2B5EF4-FFF2-40B4-BE49-F238E27FC236}">
                <a16:creationId xmlns:a16="http://schemas.microsoft.com/office/drawing/2014/main" id="{BD0E1F6D-A1F4-48A2-B741-212E22D909AD}"/>
              </a:ext>
            </a:extLst>
          </p:cNvPr>
          <p:cNvSpPr/>
          <p:nvPr/>
        </p:nvSpPr>
        <p:spPr>
          <a:xfrm>
            <a:off x="3824394" y="1578556"/>
            <a:ext cx="4441862" cy="4938194"/>
          </a:xfrm>
          <a:prstGeom prst="roundRect">
            <a:avLst>
              <a:gd name="adj" fmla="val 4916"/>
            </a:avLst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F5C8CD7-6107-4414-8318-20440992A768}"/>
              </a:ext>
            </a:extLst>
          </p:cNvPr>
          <p:cNvSpPr txBox="1"/>
          <p:nvPr/>
        </p:nvSpPr>
        <p:spPr>
          <a:xfrm>
            <a:off x="3921842" y="5976205"/>
            <a:ext cx="156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影音串流主機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76829F-1D5E-4BC0-8AA9-694BB855B6F4}"/>
              </a:ext>
            </a:extLst>
          </p:cNvPr>
          <p:cNvSpPr txBox="1"/>
          <p:nvPr/>
        </p:nvSpPr>
        <p:spPr>
          <a:xfrm>
            <a:off x="5665507" y="3802079"/>
            <a:ext cx="21888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現地系統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DB+API+WEB+GW</a:t>
            </a:r>
          </a:p>
          <a:p>
            <a:pPr algn="ctr">
              <a:defRPr/>
            </a:pPr>
            <a:r>
              <a:rPr lang="en-US" altLang="zh-TW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Intel® Core™ i9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575B878-EB0F-41B6-8D57-2BF4E6DE7A8B}"/>
              </a:ext>
            </a:extLst>
          </p:cNvPr>
          <p:cNvSpPr txBox="1"/>
          <p:nvPr/>
        </p:nvSpPr>
        <p:spPr>
          <a:xfrm>
            <a:off x="6188154" y="6042263"/>
            <a:ext cx="207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語音辨識系統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3D9A131-3749-4A8E-A593-7CE10B99DEF0}"/>
              </a:ext>
            </a:extLst>
          </p:cNvPr>
          <p:cNvSpPr txBox="1"/>
          <p:nvPr/>
        </p:nvSpPr>
        <p:spPr>
          <a:xfrm>
            <a:off x="3921842" y="4017523"/>
            <a:ext cx="201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/GIS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圖台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F3BAE40-259A-4FB3-B2FB-16DACC328757}"/>
              </a:ext>
            </a:extLst>
          </p:cNvPr>
          <p:cNvSpPr txBox="1"/>
          <p:nvPr/>
        </p:nvSpPr>
        <p:spPr>
          <a:xfrm>
            <a:off x="4654228" y="1063985"/>
            <a:ext cx="2858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搜救行動協調中心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C2B9604-1096-47A1-B632-0559FE4B2102}"/>
              </a:ext>
            </a:extLst>
          </p:cNvPr>
          <p:cNvSpPr txBox="1"/>
          <p:nvPr/>
        </p:nvSpPr>
        <p:spPr>
          <a:xfrm>
            <a:off x="11615284" y="1030420"/>
            <a:ext cx="2017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主系統機房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AD8F08B-9DE5-4C87-B680-BACF1DB57B54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5387341" y="3628203"/>
            <a:ext cx="729297" cy="395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5850285" y="2759385"/>
            <a:ext cx="12779" cy="29307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682DBBE-FC7B-4F5D-A1F6-D7EA3CE8E2EB}"/>
              </a:ext>
            </a:extLst>
          </p:cNvPr>
          <p:cNvCxnSpPr>
            <a:cxnSpLocks/>
          </p:cNvCxnSpPr>
          <p:nvPr/>
        </p:nvCxnSpPr>
        <p:spPr>
          <a:xfrm flipV="1">
            <a:off x="5393406" y="5690126"/>
            <a:ext cx="925888" cy="754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C:\Users\AlanChen\Pictures\PPT素材\qnap_ts_420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641" y="5041871"/>
            <a:ext cx="1612947" cy="10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344" y="4885366"/>
            <a:ext cx="1382203" cy="13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538" y="2911457"/>
            <a:ext cx="1382203" cy="13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202" y="4844726"/>
            <a:ext cx="1382203" cy="13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10420363" y="2070377"/>
            <a:ext cx="1975943" cy="193734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2462279" y="2070377"/>
            <a:ext cx="1914240" cy="19547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1159721" y="1701044"/>
            <a:ext cx="110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主源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2991753" y="1701044"/>
            <a:ext cx="110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備援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10504957" y="2028917"/>
            <a:ext cx="190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WEB+API</a:t>
            </a:r>
          </a:p>
          <a:p>
            <a:pPr algn="ctr">
              <a:defRPr/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Windows Server 2019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540344" y="2975939"/>
            <a:ext cx="19219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資料庫伺服器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Windows Server 2019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771106" y="5994503"/>
            <a:ext cx="170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NAS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10766353" y="2892883"/>
            <a:ext cx="0" cy="42624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10751442" y="3632161"/>
            <a:ext cx="0" cy="9744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14170328" y="2892883"/>
            <a:ext cx="0" cy="34829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14185731" y="3618755"/>
            <a:ext cx="0" cy="9810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7" y="2486844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256" y="3447570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2906" y="3440027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4211" y="2509263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文字方塊 36"/>
          <p:cNvSpPr txBox="1"/>
          <p:nvPr/>
        </p:nvSpPr>
        <p:spPr>
          <a:xfrm>
            <a:off x="12443352" y="2028917"/>
            <a:ext cx="190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WEB+API</a:t>
            </a:r>
          </a:p>
          <a:p>
            <a:pPr algn="ctr">
              <a:defRPr/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Windows Server 2019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2498744" y="2967319"/>
            <a:ext cx="19219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資料庫伺服器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Windows Server 2019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: 圓角 54">
            <a:extLst>
              <a:ext uri="{FF2B5EF4-FFF2-40B4-BE49-F238E27FC236}">
                <a16:creationId xmlns:a16="http://schemas.microsoft.com/office/drawing/2014/main" id="{E9731569-9CA6-4773-A0FA-39B6281ABB24}"/>
              </a:ext>
            </a:extLst>
          </p:cNvPr>
          <p:cNvSpPr/>
          <p:nvPr/>
        </p:nvSpPr>
        <p:spPr>
          <a:xfrm>
            <a:off x="305192" y="1516517"/>
            <a:ext cx="3382946" cy="5077096"/>
          </a:xfrm>
          <a:prstGeom prst="roundRect">
            <a:avLst>
              <a:gd name="adj" fmla="val 7696"/>
            </a:avLst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3DC609D-2389-4CCF-8AF4-42AE6FB7F3C5}"/>
              </a:ext>
            </a:extLst>
          </p:cNvPr>
          <p:cNvSpPr txBox="1"/>
          <p:nvPr/>
        </p:nvSpPr>
        <p:spPr>
          <a:xfrm>
            <a:off x="1450824" y="5192812"/>
            <a:ext cx="131862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頭盔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15B2930-A134-4880-9D7D-C3EC92F6A461}"/>
              </a:ext>
            </a:extLst>
          </p:cNvPr>
          <p:cNvSpPr txBox="1"/>
          <p:nvPr/>
        </p:nvSpPr>
        <p:spPr>
          <a:xfrm>
            <a:off x="2586030" y="2765344"/>
            <a:ext cx="116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Mesh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Wi-Fi AP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D8365C21-A6DF-409C-9A00-A9669B405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339723">
            <a:off x="2058187" y="2321815"/>
            <a:ext cx="895537" cy="739497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EAB78CCC-1E72-4716-A5D0-96A098B7AE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995314" y="4424014"/>
            <a:ext cx="1021286" cy="843336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19E12E2F-5169-4FF7-873E-3EBA8E081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807772" y="3976592"/>
            <a:ext cx="770591" cy="636322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445A4F2E-3D11-421B-B6F2-E9D6DC3F0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765651" y="3334699"/>
            <a:ext cx="787253" cy="650081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7923B6C4-48DA-4BCD-ABCD-CC93F9E05017}"/>
              </a:ext>
            </a:extLst>
          </p:cNvPr>
          <p:cNvSpPr txBox="1"/>
          <p:nvPr/>
        </p:nvSpPr>
        <p:spPr>
          <a:xfrm>
            <a:off x="1275333" y="1063984"/>
            <a:ext cx="241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災害現場</a:t>
            </a: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CAD8F08B-9DE5-4C87-B680-BACF1DB57B54}"/>
              </a:ext>
            </a:extLst>
          </p:cNvPr>
          <p:cNvCxnSpPr>
            <a:cxnSpLocks/>
          </p:cNvCxnSpPr>
          <p:nvPr/>
        </p:nvCxnSpPr>
        <p:spPr>
          <a:xfrm flipV="1">
            <a:off x="3407930" y="2388119"/>
            <a:ext cx="1993178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E4E0180A-D9DF-4913-88E6-601474953CCB}"/>
              </a:ext>
            </a:extLst>
          </p:cNvPr>
          <p:cNvGrpSpPr/>
          <p:nvPr/>
        </p:nvGrpSpPr>
        <p:grpSpPr>
          <a:xfrm>
            <a:off x="1450824" y="2525028"/>
            <a:ext cx="1193188" cy="3978429"/>
            <a:chOff x="1522419" y="2069197"/>
            <a:chExt cx="957532" cy="3223464"/>
          </a:xfrm>
        </p:grpSpPr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AEA10206-9EA4-4BDF-B5D9-B2ADC0C162E5}"/>
                </a:ext>
              </a:extLst>
            </p:cNvPr>
            <p:cNvSpPr txBox="1"/>
            <p:nvPr/>
          </p:nvSpPr>
          <p:spPr>
            <a:xfrm>
              <a:off x="1621493" y="4993415"/>
              <a:ext cx="846742" cy="299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無人機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AEA10206-9EA4-4BDF-B5D9-B2ADC0C162E5}"/>
                </a:ext>
              </a:extLst>
            </p:cNvPr>
            <p:cNvSpPr txBox="1"/>
            <p:nvPr/>
          </p:nvSpPr>
          <p:spPr>
            <a:xfrm>
              <a:off x="1633209" y="3142665"/>
              <a:ext cx="846742" cy="299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PAD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AEA10206-9EA4-4BDF-B5D9-B2ADC0C162E5}"/>
                </a:ext>
              </a:extLst>
            </p:cNvPr>
            <p:cNvSpPr txBox="1"/>
            <p:nvPr/>
          </p:nvSpPr>
          <p:spPr>
            <a:xfrm>
              <a:off x="1522419" y="2069197"/>
              <a:ext cx="846742" cy="299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NB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pic>
        <p:nvPicPr>
          <p:cNvPr id="52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4" y="1517778"/>
            <a:ext cx="1382203" cy="13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AlanChen\Pictures\PPT素材\ipad_mini_bla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9" y="2996158"/>
            <a:ext cx="784677" cy="116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文字方塊 54">
            <a:extLst>
              <a:ext uri="{FF2B5EF4-FFF2-40B4-BE49-F238E27FC236}">
                <a16:creationId xmlns:a16="http://schemas.microsoft.com/office/drawing/2014/main" id="{515B2930-A134-4880-9D7D-C3EC92F6A461}"/>
              </a:ext>
            </a:extLst>
          </p:cNvPr>
          <p:cNvSpPr txBox="1"/>
          <p:nvPr/>
        </p:nvSpPr>
        <p:spPr>
          <a:xfrm>
            <a:off x="2701996" y="5503301"/>
            <a:ext cx="1052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Mesh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Wi-Fi AP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586D083-DA7D-4A9C-9E62-AC26AAFC56A1}"/>
              </a:ext>
            </a:extLst>
          </p:cNvPr>
          <p:cNvSpPr txBox="1"/>
          <p:nvPr/>
        </p:nvSpPr>
        <p:spPr>
          <a:xfrm>
            <a:off x="4702303" y="2628765"/>
            <a:ext cx="16838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3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1" kern="0" dirty="0">
                <a:solidFill>
                  <a:prstClr val="black"/>
                </a:solidFill>
                <a:latin typeface="+mj-lt"/>
                <a:ea typeface="+mj-ea"/>
                <a:cs typeface="Calibri" panose="020F0502020204030204" pitchFamily="34" charset="0"/>
              </a:rPr>
              <a:t>1G LAN</a:t>
            </a:r>
            <a:endParaRPr kumimoji="0" lang="zh-TW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j-ea"/>
              <a:cs typeface="Calibri" panose="020F0502020204030204" pitchFamily="34" charset="0"/>
            </a:endParaRP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H="1">
            <a:off x="10766353" y="4593283"/>
            <a:ext cx="2275822" cy="201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H="1" flipV="1">
            <a:off x="12991753" y="4599757"/>
            <a:ext cx="1193979" cy="68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2589115" y="4593283"/>
            <a:ext cx="0" cy="44858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1">
            <a:extLst>
              <a:ext uri="{FF2B5EF4-FFF2-40B4-BE49-F238E27FC236}">
                <a16:creationId xmlns:a16="http://schemas.microsoft.com/office/drawing/2014/main" id="{3FA408E3-1F34-4225-9009-80D292F3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95" y="191179"/>
            <a:ext cx="12732366" cy="957226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資料同步架構圖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當災害現場無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INTERNET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時）</a:t>
            </a:r>
          </a:p>
        </p:txBody>
      </p:sp>
      <p:pic>
        <p:nvPicPr>
          <p:cNvPr id="62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871" y="4852570"/>
            <a:ext cx="1382203" cy="128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雲朵形 64"/>
          <p:cNvSpPr/>
          <p:nvPr/>
        </p:nvSpPr>
        <p:spPr>
          <a:xfrm>
            <a:off x="8818558" y="2487209"/>
            <a:ext cx="1075836" cy="809767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WAN</a:t>
            </a:r>
            <a:endParaRPr lang="zh-TW" altLang="en-US" sz="1600" dirty="0"/>
          </a:p>
        </p:txBody>
      </p:sp>
      <p:cxnSp>
        <p:nvCxnSpPr>
          <p:cNvPr id="67" name="直線接點 66"/>
          <p:cNvCxnSpPr/>
          <p:nvPr/>
        </p:nvCxnSpPr>
        <p:spPr>
          <a:xfrm flipV="1">
            <a:off x="9894394" y="2884849"/>
            <a:ext cx="519889" cy="405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65" idx="1"/>
          </p:cNvCxnSpPr>
          <p:nvPr/>
        </p:nvCxnSpPr>
        <p:spPr>
          <a:xfrm>
            <a:off x="9356476" y="3296114"/>
            <a:ext cx="0" cy="174575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接點 68"/>
          <p:cNvCxnSpPr/>
          <p:nvPr/>
        </p:nvCxnSpPr>
        <p:spPr>
          <a:xfrm rot="16200000" flipH="1">
            <a:off x="7298321" y="4063529"/>
            <a:ext cx="1974719" cy="969880"/>
          </a:xfrm>
          <a:prstGeom prst="bentConnector3">
            <a:avLst>
              <a:gd name="adj1" fmla="val 68522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9586D083-DA7D-4A9C-9E62-AC26AAFC56A1}"/>
              </a:ext>
            </a:extLst>
          </p:cNvPr>
          <p:cNvSpPr txBox="1"/>
          <p:nvPr/>
        </p:nvSpPr>
        <p:spPr>
          <a:xfrm>
            <a:off x="7672600" y="4515225"/>
            <a:ext cx="16838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3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1" kern="0" dirty="0">
                <a:solidFill>
                  <a:prstClr val="black"/>
                </a:solidFill>
                <a:latin typeface="+mj-lt"/>
                <a:ea typeface="+mj-ea"/>
                <a:cs typeface="Calibri" panose="020F0502020204030204" pitchFamily="34" charset="0"/>
              </a:rPr>
              <a:t>FILES</a:t>
            </a:r>
            <a:endParaRPr kumimoji="0" lang="zh-TW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j-ea"/>
              <a:cs typeface="Calibri" panose="020F0502020204030204" pitchFamily="34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73D9A131-3749-4A8E-A593-7CE10B99DEF0}"/>
              </a:ext>
            </a:extLst>
          </p:cNvPr>
          <p:cNvSpPr txBox="1"/>
          <p:nvPr/>
        </p:nvSpPr>
        <p:spPr>
          <a:xfrm>
            <a:off x="8409969" y="3807666"/>
            <a:ext cx="2010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FILE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同步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367972" y="6817360"/>
            <a:ext cx="1408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FILES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同步：救援期間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有資料同步必要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且現地系統無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internet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則將專案檔案備份至同步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NB,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再攜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NB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至有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internet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環境進行資料同步。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1575B878-EB0F-41B6-8D57-2BF4E6DE7A8B}"/>
              </a:ext>
            </a:extLst>
          </p:cNvPr>
          <p:cNvSpPr txBox="1"/>
          <p:nvPr/>
        </p:nvSpPr>
        <p:spPr>
          <a:xfrm>
            <a:off x="8425275" y="5868402"/>
            <a:ext cx="207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資料同步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NB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75" name="Picture 2" descr="C:\Users\AlanChen\Pictures\PPT素材\Rou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951" y="2160132"/>
            <a:ext cx="812226" cy="59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" descr="C:\Users\AlanChen\Downloads\pngeg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548" y="1728881"/>
            <a:ext cx="604223" cy="86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" descr="C:\Users\AlanChen\Downloads\pngeg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304" y="4593283"/>
            <a:ext cx="604223" cy="86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7" descr="首頁- 「苗青啟航Youth Fly」走出戶外翱翔苗栗空拍微電影暨智能AI大賽、苗栗好青年、Youth Fly、Miaoli  Youths、Miaoli Yes、菁市集、苗栗有青聲入你心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5589929"/>
            <a:ext cx="1255033" cy="65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" descr="首頁- 「苗青啟航Youth Fly」走出戶外翱翔苗栗空拍微電影暨智能AI大賽、苗栗好青年、Youth Fly、Miaoli  Youths、Miaoli Yes、菁市集、苗栗有青聲入你心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60" y="5704893"/>
            <a:ext cx="1255033" cy="65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89" y="4365060"/>
            <a:ext cx="918307" cy="101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3410444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5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55">
            <a:extLst>
              <a:ext uri="{FF2B5EF4-FFF2-40B4-BE49-F238E27FC236}">
                <a16:creationId xmlns:a16="http://schemas.microsoft.com/office/drawing/2014/main" id="{BD0E1F6D-A1F4-48A2-B741-212E22D909AD}"/>
              </a:ext>
            </a:extLst>
          </p:cNvPr>
          <p:cNvSpPr/>
          <p:nvPr/>
        </p:nvSpPr>
        <p:spPr>
          <a:xfrm>
            <a:off x="10300465" y="1492085"/>
            <a:ext cx="4249517" cy="4995214"/>
          </a:xfrm>
          <a:prstGeom prst="roundRect">
            <a:avLst>
              <a:gd name="adj" fmla="val 4916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55">
            <a:extLst>
              <a:ext uri="{FF2B5EF4-FFF2-40B4-BE49-F238E27FC236}">
                <a16:creationId xmlns:a16="http://schemas.microsoft.com/office/drawing/2014/main" id="{BD0E1F6D-A1F4-48A2-B741-212E22D909AD}"/>
              </a:ext>
            </a:extLst>
          </p:cNvPr>
          <p:cNvSpPr/>
          <p:nvPr/>
        </p:nvSpPr>
        <p:spPr>
          <a:xfrm>
            <a:off x="3824394" y="1578556"/>
            <a:ext cx="4441862" cy="4938194"/>
          </a:xfrm>
          <a:prstGeom prst="roundRect">
            <a:avLst>
              <a:gd name="adj" fmla="val 4916"/>
            </a:avLst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F5C8CD7-6107-4414-8318-20440992A768}"/>
              </a:ext>
            </a:extLst>
          </p:cNvPr>
          <p:cNvSpPr txBox="1"/>
          <p:nvPr/>
        </p:nvSpPr>
        <p:spPr>
          <a:xfrm>
            <a:off x="3921842" y="5976205"/>
            <a:ext cx="156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影音串流主機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76829F-1D5E-4BC0-8AA9-694BB855B6F4}"/>
              </a:ext>
            </a:extLst>
          </p:cNvPr>
          <p:cNvSpPr txBox="1"/>
          <p:nvPr/>
        </p:nvSpPr>
        <p:spPr>
          <a:xfrm>
            <a:off x="5943084" y="3802927"/>
            <a:ext cx="21888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現地系統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DB+API+WEB+GW</a:t>
            </a:r>
          </a:p>
          <a:p>
            <a:pPr algn="ctr">
              <a:defRPr/>
            </a:pPr>
            <a:r>
              <a:rPr lang="en-US" altLang="zh-TW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Intel® Core™ i9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575B878-EB0F-41B6-8D57-2BF4E6DE7A8B}"/>
              </a:ext>
            </a:extLst>
          </p:cNvPr>
          <p:cNvSpPr txBox="1"/>
          <p:nvPr/>
        </p:nvSpPr>
        <p:spPr>
          <a:xfrm>
            <a:off x="6188154" y="6042263"/>
            <a:ext cx="207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語音辨識系統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3D9A131-3749-4A8E-A593-7CE10B99DEF0}"/>
              </a:ext>
            </a:extLst>
          </p:cNvPr>
          <p:cNvSpPr txBox="1"/>
          <p:nvPr/>
        </p:nvSpPr>
        <p:spPr>
          <a:xfrm>
            <a:off x="3921842" y="4017523"/>
            <a:ext cx="201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/GIS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圖台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F3BAE40-259A-4FB3-B2FB-16DACC328757}"/>
              </a:ext>
            </a:extLst>
          </p:cNvPr>
          <p:cNvSpPr txBox="1"/>
          <p:nvPr/>
        </p:nvSpPr>
        <p:spPr>
          <a:xfrm>
            <a:off x="4654228" y="1063985"/>
            <a:ext cx="2858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搜救行動協調中心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C2B9604-1096-47A1-B632-0559FE4B2102}"/>
              </a:ext>
            </a:extLst>
          </p:cNvPr>
          <p:cNvSpPr txBox="1"/>
          <p:nvPr/>
        </p:nvSpPr>
        <p:spPr>
          <a:xfrm>
            <a:off x="11615284" y="1030420"/>
            <a:ext cx="2017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主系統機房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AD8F08B-9DE5-4C87-B680-BACF1DB57B54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5387341" y="3628203"/>
            <a:ext cx="729297" cy="395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5850285" y="2759385"/>
            <a:ext cx="12779" cy="29307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682DBBE-FC7B-4F5D-A1F6-D7EA3CE8E2EB}"/>
              </a:ext>
            </a:extLst>
          </p:cNvPr>
          <p:cNvCxnSpPr>
            <a:cxnSpLocks/>
          </p:cNvCxnSpPr>
          <p:nvPr/>
        </p:nvCxnSpPr>
        <p:spPr>
          <a:xfrm flipV="1">
            <a:off x="5393406" y="5690126"/>
            <a:ext cx="925888" cy="754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C:\Users\AlanChen\Pictures\PPT素材\qnap_ts_420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641" y="5041871"/>
            <a:ext cx="1612947" cy="10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344" y="4885366"/>
            <a:ext cx="1382203" cy="13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538" y="2911457"/>
            <a:ext cx="1382203" cy="13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202" y="4844726"/>
            <a:ext cx="1382203" cy="13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10420363" y="2070377"/>
            <a:ext cx="1975943" cy="193734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2462279" y="2070377"/>
            <a:ext cx="1914240" cy="19547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1159721" y="1701044"/>
            <a:ext cx="110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主源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2991753" y="1701044"/>
            <a:ext cx="110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備援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10504957" y="2028917"/>
            <a:ext cx="190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WEB+API</a:t>
            </a:r>
          </a:p>
          <a:p>
            <a:pPr algn="ctr">
              <a:defRPr/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Windows Server 2019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540344" y="2975939"/>
            <a:ext cx="19219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資料庫伺服器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Windows Server 2019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771106" y="5994503"/>
            <a:ext cx="170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NAS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10766353" y="2892883"/>
            <a:ext cx="0" cy="42624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10751442" y="3632161"/>
            <a:ext cx="0" cy="9744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14170328" y="2892883"/>
            <a:ext cx="0" cy="34829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V="1">
            <a:off x="14185731" y="3618755"/>
            <a:ext cx="0" cy="9810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雲朵形 30"/>
          <p:cNvSpPr/>
          <p:nvPr/>
        </p:nvSpPr>
        <p:spPr>
          <a:xfrm>
            <a:off x="8836274" y="1724192"/>
            <a:ext cx="1027205" cy="805387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LAN</a:t>
            </a:r>
            <a:endParaRPr lang="zh-TW" altLang="en-US" sz="1600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CAD8F08B-9DE5-4C87-B680-BACF1DB57B54}"/>
              </a:ext>
            </a:extLst>
          </p:cNvPr>
          <p:cNvCxnSpPr>
            <a:cxnSpLocks/>
          </p:cNvCxnSpPr>
          <p:nvPr/>
        </p:nvCxnSpPr>
        <p:spPr>
          <a:xfrm flipV="1">
            <a:off x="6739525" y="2118445"/>
            <a:ext cx="0" cy="1321583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7" y="2486844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256" y="3447570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2906" y="3440027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4211" y="2509263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文字方塊 36"/>
          <p:cNvSpPr txBox="1"/>
          <p:nvPr/>
        </p:nvSpPr>
        <p:spPr>
          <a:xfrm>
            <a:off x="12443352" y="2028917"/>
            <a:ext cx="190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WEB+API</a:t>
            </a:r>
          </a:p>
          <a:p>
            <a:pPr algn="ctr">
              <a:defRPr/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Windows Server 2019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2498744" y="2967319"/>
            <a:ext cx="19219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資料庫伺服器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Windows Server 2019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: 圓角 54">
            <a:extLst>
              <a:ext uri="{FF2B5EF4-FFF2-40B4-BE49-F238E27FC236}">
                <a16:creationId xmlns:a16="http://schemas.microsoft.com/office/drawing/2014/main" id="{E9731569-9CA6-4773-A0FA-39B6281ABB24}"/>
              </a:ext>
            </a:extLst>
          </p:cNvPr>
          <p:cNvSpPr/>
          <p:nvPr/>
        </p:nvSpPr>
        <p:spPr>
          <a:xfrm>
            <a:off x="305192" y="1516517"/>
            <a:ext cx="3382946" cy="5077096"/>
          </a:xfrm>
          <a:prstGeom prst="roundRect">
            <a:avLst>
              <a:gd name="adj" fmla="val 7696"/>
            </a:avLst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3DC609D-2389-4CCF-8AF4-42AE6FB7F3C5}"/>
              </a:ext>
            </a:extLst>
          </p:cNvPr>
          <p:cNvSpPr txBox="1"/>
          <p:nvPr/>
        </p:nvSpPr>
        <p:spPr>
          <a:xfrm>
            <a:off x="1450824" y="5192812"/>
            <a:ext cx="131862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頭盔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15B2930-A134-4880-9D7D-C3EC92F6A461}"/>
              </a:ext>
            </a:extLst>
          </p:cNvPr>
          <p:cNvSpPr txBox="1"/>
          <p:nvPr/>
        </p:nvSpPr>
        <p:spPr>
          <a:xfrm>
            <a:off x="2586030" y="2765344"/>
            <a:ext cx="116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Mesh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Wi-Fi AP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D8365C21-A6DF-409C-9A00-A9669B405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339723">
            <a:off x="2058187" y="2321815"/>
            <a:ext cx="895537" cy="739497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EAB78CCC-1E72-4716-A5D0-96A098B7AE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995314" y="4424014"/>
            <a:ext cx="1021286" cy="843336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19E12E2F-5169-4FF7-873E-3EBA8E081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807772" y="3976592"/>
            <a:ext cx="770591" cy="636322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445A4F2E-3D11-421B-B6F2-E9D6DC3F0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765651" y="3334699"/>
            <a:ext cx="787253" cy="650081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7923B6C4-48DA-4BCD-ABCD-CC93F9E05017}"/>
              </a:ext>
            </a:extLst>
          </p:cNvPr>
          <p:cNvSpPr txBox="1"/>
          <p:nvPr/>
        </p:nvSpPr>
        <p:spPr>
          <a:xfrm>
            <a:off x="1275333" y="1063984"/>
            <a:ext cx="241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災害現場</a:t>
            </a: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CAD8F08B-9DE5-4C87-B680-BACF1DB57B54}"/>
              </a:ext>
            </a:extLst>
          </p:cNvPr>
          <p:cNvCxnSpPr>
            <a:cxnSpLocks/>
          </p:cNvCxnSpPr>
          <p:nvPr/>
        </p:nvCxnSpPr>
        <p:spPr>
          <a:xfrm flipV="1">
            <a:off x="3407930" y="2388119"/>
            <a:ext cx="1993178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E4E0180A-D9DF-4913-88E6-601474953CCB}"/>
              </a:ext>
            </a:extLst>
          </p:cNvPr>
          <p:cNvGrpSpPr/>
          <p:nvPr/>
        </p:nvGrpSpPr>
        <p:grpSpPr>
          <a:xfrm>
            <a:off x="1450824" y="2525028"/>
            <a:ext cx="1193188" cy="3978429"/>
            <a:chOff x="1522419" y="2069197"/>
            <a:chExt cx="957532" cy="3223464"/>
          </a:xfrm>
        </p:grpSpPr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AEA10206-9EA4-4BDF-B5D9-B2ADC0C162E5}"/>
                </a:ext>
              </a:extLst>
            </p:cNvPr>
            <p:cNvSpPr txBox="1"/>
            <p:nvPr/>
          </p:nvSpPr>
          <p:spPr>
            <a:xfrm>
              <a:off x="1621493" y="4993415"/>
              <a:ext cx="846742" cy="299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無人機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AEA10206-9EA4-4BDF-B5D9-B2ADC0C162E5}"/>
                </a:ext>
              </a:extLst>
            </p:cNvPr>
            <p:cNvSpPr txBox="1"/>
            <p:nvPr/>
          </p:nvSpPr>
          <p:spPr>
            <a:xfrm>
              <a:off x="1633209" y="3142665"/>
              <a:ext cx="846742" cy="299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PAD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AEA10206-9EA4-4BDF-B5D9-B2ADC0C162E5}"/>
                </a:ext>
              </a:extLst>
            </p:cNvPr>
            <p:cNvSpPr txBox="1"/>
            <p:nvPr/>
          </p:nvSpPr>
          <p:spPr>
            <a:xfrm>
              <a:off x="1522419" y="2069197"/>
              <a:ext cx="846742" cy="299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NB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pic>
        <p:nvPicPr>
          <p:cNvPr id="52" name="Picture 8" descr="C:\Users\AlanChen\Pictures\PPT素材\laptop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4" y="1517778"/>
            <a:ext cx="1382203" cy="13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AlanChen\Pictures\PPT素材\ipad_mini_bla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9" y="2996158"/>
            <a:ext cx="784677" cy="116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文字方塊 53">
            <a:extLst>
              <a:ext uri="{FF2B5EF4-FFF2-40B4-BE49-F238E27FC236}">
                <a16:creationId xmlns:a16="http://schemas.microsoft.com/office/drawing/2014/main" id="{73D9A131-3749-4A8E-A593-7CE10B99DEF0}"/>
              </a:ext>
            </a:extLst>
          </p:cNvPr>
          <p:cNvSpPr txBox="1"/>
          <p:nvPr/>
        </p:nvSpPr>
        <p:spPr>
          <a:xfrm>
            <a:off x="6609774" y="2188064"/>
            <a:ext cx="2010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LAN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同步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15B2930-A134-4880-9D7D-C3EC92F6A461}"/>
              </a:ext>
            </a:extLst>
          </p:cNvPr>
          <p:cNvSpPr txBox="1"/>
          <p:nvPr/>
        </p:nvSpPr>
        <p:spPr>
          <a:xfrm>
            <a:off x="2701996" y="5503301"/>
            <a:ext cx="1052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Mesh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Wi-Fi AP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586D083-DA7D-4A9C-9E62-AC26AAFC56A1}"/>
              </a:ext>
            </a:extLst>
          </p:cNvPr>
          <p:cNvSpPr txBox="1"/>
          <p:nvPr/>
        </p:nvSpPr>
        <p:spPr>
          <a:xfrm>
            <a:off x="4702303" y="2628765"/>
            <a:ext cx="16838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3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1" kern="0" dirty="0">
                <a:solidFill>
                  <a:prstClr val="black"/>
                </a:solidFill>
                <a:latin typeface="+mj-lt"/>
                <a:ea typeface="+mj-ea"/>
                <a:cs typeface="Calibri" panose="020F0502020204030204" pitchFamily="34" charset="0"/>
              </a:rPr>
              <a:t>1G LAN</a:t>
            </a:r>
            <a:endParaRPr kumimoji="0" lang="zh-TW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j-ea"/>
              <a:cs typeface="Calibri" panose="020F0502020204030204" pitchFamily="34" charset="0"/>
            </a:endParaRP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H="1">
            <a:off x="10766353" y="4593283"/>
            <a:ext cx="2275822" cy="201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</p:cNvCxnSpPr>
          <p:nvPr/>
        </p:nvCxnSpPr>
        <p:spPr>
          <a:xfrm flipH="1" flipV="1">
            <a:off x="12991753" y="4599757"/>
            <a:ext cx="1193979" cy="68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2CB8215-09FE-4A37-9D65-7D3D2EBA4C4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2589115" y="4593283"/>
            <a:ext cx="0" cy="44858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1">
            <a:extLst>
              <a:ext uri="{FF2B5EF4-FFF2-40B4-BE49-F238E27FC236}">
                <a16:creationId xmlns:a16="http://schemas.microsoft.com/office/drawing/2014/main" id="{3FA408E3-1F34-4225-9009-80D292F3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95" y="191179"/>
            <a:ext cx="12732366" cy="957226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資料同步架構圖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救援結束後資料同步）</a:t>
            </a:r>
          </a:p>
        </p:txBody>
      </p:sp>
      <p:cxnSp>
        <p:nvCxnSpPr>
          <p:cNvPr id="63" name="直線接點 62"/>
          <p:cNvCxnSpPr>
            <a:endCxn id="31" idx="2"/>
          </p:cNvCxnSpPr>
          <p:nvPr/>
        </p:nvCxnSpPr>
        <p:spPr>
          <a:xfrm>
            <a:off x="6739525" y="2105803"/>
            <a:ext cx="2099935" cy="2108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31" idx="0"/>
          </p:cNvCxnSpPr>
          <p:nvPr/>
        </p:nvCxnSpPr>
        <p:spPr>
          <a:xfrm>
            <a:off x="9862623" y="2126886"/>
            <a:ext cx="43784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367972" y="6817360"/>
            <a:ext cx="1408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LAN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同步：救援結束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指揮車設備回主系統機房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連至主系統內部網路進行資料同步。</a:t>
            </a:r>
            <a:endParaRPr lang="en-US" altLang="zh-TW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5" name="Picture 2" descr="C:\Users\AlanChen\Pictures\PPT素材\Rou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951" y="2160132"/>
            <a:ext cx="812226" cy="59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" descr="C:\Users\AlanChen\Downloads\pngeg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548" y="1728881"/>
            <a:ext cx="604223" cy="86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" descr="C:\Users\AlanChen\Downloads\pngeg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304" y="4593283"/>
            <a:ext cx="604223" cy="86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7" descr="首頁- 「苗青啟航Youth Fly」走出戶外翱翔苗栗空拍微電影暨智能AI大賽、苗栗好青年、Youth Fly、Miaoli  Youths、Miaoli Yes、菁市集、苗栗有青聲入你心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5589929"/>
            <a:ext cx="1255033" cy="65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" descr="首頁- 「苗青啟航Youth Fly」走出戶外翱翔苗栗空拍微電影暨智能AI大賽、苗栗好青年、Youth Fly、Miaoli  Youths、Miaoli Yes、菁市集、苗栗有青聲入你心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60" y="5704893"/>
            <a:ext cx="1255033" cy="65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89" y="4365060"/>
            <a:ext cx="918307" cy="101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3410444"/>
            <a:ext cx="1833613" cy="4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14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圖說文字 9"/>
          <p:cNvSpPr/>
          <p:nvPr/>
        </p:nvSpPr>
        <p:spPr>
          <a:xfrm>
            <a:off x="4304710" y="4217215"/>
            <a:ext cx="2720178" cy="2886868"/>
          </a:xfrm>
          <a:prstGeom prst="wedgeRoundRectCallout">
            <a:avLst>
              <a:gd name="adj1" fmla="val 79102"/>
              <a:gd name="adj2" fmla="val 14637"/>
              <a:gd name="adj3" fmla="val 16667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544" y="1785406"/>
            <a:ext cx="1556283" cy="141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C:\Users\AlanChen\Pictures\PPT素材\qnap_ts_420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16" y="882170"/>
            <a:ext cx="1612947" cy="10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92" y="1973292"/>
            <a:ext cx="1833045" cy="43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990" y="989976"/>
            <a:ext cx="853725" cy="85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691" y="6569125"/>
            <a:ext cx="1121410" cy="104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4888" y="4779206"/>
            <a:ext cx="1556283" cy="141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 descr="Fire station - Free buildings ic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36" y="2750547"/>
            <a:ext cx="2206599" cy="220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60917" y="2851658"/>
            <a:ext cx="3033833" cy="154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6" descr="戰鬥頭盔行動版戰術頭盔生存遊戲頭盔| 蝦皮購物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468" y="1379953"/>
            <a:ext cx="1153801" cy="115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52" y="2458894"/>
            <a:ext cx="1533525" cy="1248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829" y="1340218"/>
            <a:ext cx="687902" cy="130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263" y="2798335"/>
            <a:ext cx="1232493" cy="69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109408" y="874575"/>
            <a:ext cx="355600" cy="66852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43" name="Picture 19" descr="C:\Users\AlanChen\Downloads\pngegg (1)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953" y="5009290"/>
            <a:ext cx="1698409" cy="141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圓角矩形圖說文字 34"/>
          <p:cNvSpPr/>
          <p:nvPr/>
        </p:nvSpPr>
        <p:spPr>
          <a:xfrm>
            <a:off x="6061607" y="966958"/>
            <a:ext cx="2948298" cy="2886889"/>
          </a:xfrm>
          <a:prstGeom prst="wedgeRoundRectCallout">
            <a:avLst>
              <a:gd name="adj1" fmla="val -76315"/>
              <a:gd name="adj2" fmla="val -6127"/>
              <a:gd name="adj3" fmla="val 16667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左箭號 10"/>
          <p:cNvSpPr/>
          <p:nvPr/>
        </p:nvSpPr>
        <p:spPr>
          <a:xfrm>
            <a:off x="3450942" y="1785406"/>
            <a:ext cx="692456" cy="796697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左箭號 36"/>
          <p:cNvSpPr/>
          <p:nvPr/>
        </p:nvSpPr>
        <p:spPr>
          <a:xfrm rot="10800000">
            <a:off x="3489282" y="5160587"/>
            <a:ext cx="692456" cy="796697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箭號 (左彎) 12"/>
          <p:cNvSpPr/>
          <p:nvPr/>
        </p:nvSpPr>
        <p:spPr>
          <a:xfrm rot="11763662">
            <a:off x="9677500" y="2967561"/>
            <a:ext cx="1118332" cy="1987934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上彎箭號 13"/>
          <p:cNvSpPr/>
          <p:nvPr/>
        </p:nvSpPr>
        <p:spPr>
          <a:xfrm rot="16200000">
            <a:off x="10005024" y="765821"/>
            <a:ext cx="921457" cy="2911695"/>
          </a:xfrm>
          <a:prstGeom prst="bentUpArrow">
            <a:avLst>
              <a:gd name="adj1" fmla="val 25000"/>
              <a:gd name="adj2" fmla="val 25551"/>
              <a:gd name="adj3" fmla="val 3161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向左箭號 41"/>
          <p:cNvSpPr/>
          <p:nvPr/>
        </p:nvSpPr>
        <p:spPr>
          <a:xfrm rot="10800000">
            <a:off x="8727277" y="5318169"/>
            <a:ext cx="692456" cy="796697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3450942" y="7334530"/>
            <a:ext cx="6457749" cy="4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408309" y="285165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/>
          <p:nvPr/>
        </p:nvCxnSpPr>
        <p:spPr>
          <a:xfrm rot="10800000" flipV="1">
            <a:off x="3408309" y="6044575"/>
            <a:ext cx="4800600" cy="1049491"/>
          </a:xfrm>
          <a:prstGeom prst="bentConnector3">
            <a:avLst>
              <a:gd name="adj1" fmla="val -5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2828954" y="1843701"/>
            <a:ext cx="286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圓角矩形 33"/>
          <p:cNvSpPr/>
          <p:nvPr/>
        </p:nvSpPr>
        <p:spPr>
          <a:xfrm>
            <a:off x="551236" y="757820"/>
            <a:ext cx="2277719" cy="1924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箭號 (左彎) 55"/>
          <p:cNvSpPr/>
          <p:nvPr/>
        </p:nvSpPr>
        <p:spPr>
          <a:xfrm flipV="1">
            <a:off x="11030101" y="5783716"/>
            <a:ext cx="1118332" cy="1237012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84022" y="1064254"/>
            <a:ext cx="128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DB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51236" y="2356290"/>
            <a:ext cx="27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主系統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/QRCODE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主機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1602303" y="699954"/>
            <a:ext cx="245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QRCODE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產生器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754528" y="2872138"/>
            <a:ext cx="27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裝備庫房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3508090" y="1991958"/>
            <a:ext cx="27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入庫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982" y="1548087"/>
            <a:ext cx="147807" cy="14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014" y="1695895"/>
            <a:ext cx="89512" cy="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574" y="2957349"/>
            <a:ext cx="89512" cy="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246" y="2553873"/>
            <a:ext cx="89512" cy="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文字方塊 49"/>
          <p:cNvSpPr txBox="1"/>
          <p:nvPr/>
        </p:nvSpPr>
        <p:spPr>
          <a:xfrm>
            <a:off x="6363025" y="993777"/>
            <a:ext cx="27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QRcode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已標籤裝備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3375070" y="5347186"/>
            <a:ext cx="27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領用</a:t>
            </a:r>
          </a:p>
        </p:txBody>
      </p:sp>
      <p:pic>
        <p:nvPicPr>
          <p:cNvPr id="53" name="Picture 6" descr="戰鬥頭盔行動版戰術頭盔生存遊戲頭盔| 蝦皮購物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69" y="4683111"/>
            <a:ext cx="1153801" cy="115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56" y="5725715"/>
            <a:ext cx="1533525" cy="1248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430" y="4643376"/>
            <a:ext cx="687902" cy="130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64" y="6191445"/>
            <a:ext cx="1072959" cy="60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83" y="4851245"/>
            <a:ext cx="147807" cy="14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615" y="4999053"/>
            <a:ext cx="89512" cy="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175" y="6260507"/>
            <a:ext cx="89512" cy="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847" y="5857031"/>
            <a:ext cx="89512" cy="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文字方塊 61"/>
          <p:cNvSpPr txBox="1"/>
          <p:nvPr/>
        </p:nvSpPr>
        <p:spPr>
          <a:xfrm>
            <a:off x="4546996" y="4243999"/>
            <a:ext cx="27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QRcode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已標籤裝備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8727277" y="5541049"/>
            <a:ext cx="27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裝箱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10469396" y="6273604"/>
            <a:ext cx="27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產出明細標籤</a:t>
            </a:r>
          </a:p>
        </p:txBody>
      </p:sp>
      <p:sp>
        <p:nvSpPr>
          <p:cNvPr id="65" name="文字方塊 64"/>
          <p:cNvSpPr txBox="1"/>
          <p:nvPr/>
        </p:nvSpPr>
        <p:spPr>
          <a:xfrm>
            <a:off x="4441626" y="1416838"/>
            <a:ext cx="27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掃描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QRcode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7405269" y="4409874"/>
            <a:ext cx="27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掃描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QRcode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674861" y="3847883"/>
            <a:ext cx="27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裝備上指揮車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9693759" y="1492922"/>
            <a:ext cx="27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裝備下指揮車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25120" y="182880"/>
            <a:ext cx="669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裝備出勤使用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BARCODE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入庫與領用流程</a:t>
            </a:r>
          </a:p>
        </p:txBody>
      </p:sp>
    </p:spTree>
    <p:extLst>
      <p:ext uri="{BB962C8B-B14F-4D97-AF65-F5344CB8AC3E}">
        <p14:creationId xmlns:p14="http://schemas.microsoft.com/office/powerpoint/2010/main" val="362207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1751</Words>
  <Application>Microsoft Office PowerPoint</Application>
  <PresentationFormat>自訂</PresentationFormat>
  <Paragraphs>481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標楷體</vt:lpstr>
      <vt:lpstr>Arial</vt:lpstr>
      <vt:lpstr>Calibri</vt:lpstr>
      <vt:lpstr>Calibri Light</vt:lpstr>
      <vt:lpstr>Office 佈景主題</vt:lpstr>
      <vt:lpstr>PowerPoint 簡報</vt:lpstr>
      <vt:lpstr>外部系統整合GW </vt:lpstr>
      <vt:lpstr>硬體配置架構圖</vt:lpstr>
      <vt:lpstr>主/備源備份架構圖</vt:lpstr>
      <vt:lpstr>主/備源同步架構圖</vt:lpstr>
      <vt:lpstr>資料同步架構圖(當災害現場有INTERNET時）</vt:lpstr>
      <vt:lpstr>資料同步架構圖(當災害現場無INTERNET時）</vt:lpstr>
      <vt:lpstr>資料同步架構圖(救援結束後資料同步）</vt:lpstr>
      <vt:lpstr>PowerPoint 簡報</vt:lpstr>
      <vt:lpstr>PowerPoint 簡報</vt:lpstr>
      <vt:lpstr>現場作業架構圖（災害現場有4G/5G）</vt:lpstr>
      <vt:lpstr>現場作業架構圖（災害現場無4G/5G）</vt:lpstr>
      <vt:lpstr>現場作業架構圖（災害現場及UCC均無4G/5G）</vt:lpstr>
      <vt:lpstr>PowerPoint 簡報</vt:lpstr>
      <vt:lpstr>API盤點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RickChen</dc:creator>
  <cp:lastModifiedBy>徐忠寶(Jongpao Hsu)</cp:lastModifiedBy>
  <cp:revision>177</cp:revision>
  <dcterms:created xsi:type="dcterms:W3CDTF">2021-04-12T03:51:23Z</dcterms:created>
  <dcterms:modified xsi:type="dcterms:W3CDTF">2021-05-17T08:33:14Z</dcterms:modified>
</cp:coreProperties>
</file>