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2" r:id="rId3"/>
    <p:sldId id="277" r:id="rId4"/>
    <p:sldId id="278" r:id="rId5"/>
    <p:sldId id="279" r:id="rId6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FvXMKroJK3Qr/LbadIVoyWIAi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6D10F-F3A4-4613-8223-90638A9DA85C}">
  <a:tblStyle styleId="{5B76D10F-F3A4-4613-8223-90638A9DA8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5BF7C0-FF1E-43E8-9475-42082D02C68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BA983-BCE8-40FC-A4E1-8061CF6D9436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3D64-D543-4DB0-80C9-CD646E8B4E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7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4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42" name="Google Shape;42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124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77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4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90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" y="0"/>
            <a:ext cx="121896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/>
        </p:nvSpPr>
        <p:spPr>
          <a:xfrm>
            <a:off x="9345386" y="6401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 b="0" i="0" u="none" strike="noStrike" cap="non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 b="0" i="0" u="none" strike="noStrike" cap="non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內容">
  <p:cSld name="1_標題及內容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96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/>
        </p:nvSpPr>
        <p:spPr>
          <a:xfrm>
            <a:off x="9345386" y="6401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 b="0" i="0" u="none" strike="noStrike" cap="non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 b="0" i="0" u="none" strike="noStrike" cap="non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>
  <p:cSld name="標題及內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/>
        </p:nvSpPr>
        <p:spPr>
          <a:xfrm>
            <a:off x="11517541" y="6430491"/>
            <a:ext cx="6157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" name="Google Shape;23;p14"/>
          <p:cNvSpPr txBox="1"/>
          <p:nvPr/>
        </p:nvSpPr>
        <p:spPr>
          <a:xfrm>
            <a:off x="9063812" y="61427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4"/>
          <p:cNvSpPr txBox="1"/>
          <p:nvPr/>
        </p:nvSpPr>
        <p:spPr>
          <a:xfrm>
            <a:off x="9156700" y="6359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" name="Google Shape;25;p14"/>
          <p:cNvSpPr txBox="1"/>
          <p:nvPr/>
        </p:nvSpPr>
        <p:spPr>
          <a:xfrm>
            <a:off x="9309100" y="65119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" y="0"/>
            <a:ext cx="121896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/>
        </p:nvSpPr>
        <p:spPr>
          <a:xfrm>
            <a:off x="9345386" y="6401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/>
        </p:nvSpPr>
        <p:spPr>
          <a:xfrm>
            <a:off x="11517541" y="6430491"/>
            <a:ext cx="6157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9082230" y="58524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9156700" y="6359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" name="Google Shape;3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" y="0"/>
            <a:ext cx="121896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5"/>
          <p:cNvSpPr txBox="1"/>
          <p:nvPr/>
        </p:nvSpPr>
        <p:spPr>
          <a:xfrm>
            <a:off x="9345386" y="6401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空白">
  <p:cSld name="1_空白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/>
        </p:nvSpPr>
        <p:spPr>
          <a:xfrm>
            <a:off x="9156700" y="6359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7" name="Google Shape;3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" y="3429000"/>
            <a:ext cx="12189630" cy="34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/>
          <p:nvPr/>
        </p:nvSpPr>
        <p:spPr>
          <a:xfrm>
            <a:off x="9345386" y="6401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/>
          <p:nvPr/>
        </p:nvSpPr>
        <p:spPr>
          <a:xfrm>
            <a:off x="9345386" y="6401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 b="0" i="0" u="none" strike="noStrike" cap="none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sz="1200" b="0" i="0" u="none" strike="noStrike" cap="none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59" y="3670434"/>
            <a:ext cx="2682676" cy="102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5456" y="1774629"/>
            <a:ext cx="2976542" cy="103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"/>
          <p:cNvPicPr preferRelativeResize="0"/>
          <p:nvPr/>
        </p:nvPicPr>
        <p:blipFill rotWithShape="1">
          <a:blip r:embed="rId5">
            <a:alphaModFix/>
          </a:blip>
          <a:srcRect l="22220" t="36582" r="330" b="2336"/>
          <a:stretch/>
        </p:blipFill>
        <p:spPr>
          <a:xfrm>
            <a:off x="4764024" y="1828365"/>
            <a:ext cx="2753111" cy="342943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>
            <a:spLocks noGrp="1"/>
          </p:cNvSpPr>
          <p:nvPr>
            <p:ph type="ctrTitle" idx="4294967295"/>
          </p:nvPr>
        </p:nvSpPr>
        <p:spPr>
          <a:xfrm>
            <a:off x="0" y="290513"/>
            <a:ext cx="12192000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Times New Roman"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0403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花蓮地震</a:t>
            </a: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4294967295"/>
          </p:nvPr>
        </p:nvSpPr>
        <p:spPr>
          <a:xfrm>
            <a:off x="0" y="1235075"/>
            <a:ext cx="1219200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zh-TW" sz="5600" b="1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環保資源整備與應變簡報</a:t>
            </a:r>
            <a:endParaRPr sz="5600" dirty="0"/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8779" y="2579968"/>
            <a:ext cx="1034000" cy="54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3630" y="4300985"/>
            <a:ext cx="1030444" cy="50066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/>
          <p:nvPr/>
        </p:nvSpPr>
        <p:spPr>
          <a:xfrm>
            <a:off x="3347171" y="4979503"/>
            <a:ext cx="116114" cy="1161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4528457" y="3585695"/>
            <a:ext cx="116114" cy="1161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570945" y="2233408"/>
            <a:ext cx="116114" cy="1161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0710182" y="3333523"/>
            <a:ext cx="116114" cy="1161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8852807" y="5432638"/>
            <a:ext cx="116114" cy="1161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9917960" y="1331803"/>
            <a:ext cx="116114" cy="1161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927" y="312056"/>
            <a:ext cx="1738752" cy="4240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681517" y="5095617"/>
            <a:ext cx="6873306" cy="127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環境部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11</a:t>
            </a:r>
            <a:r>
              <a:rPr lang="en-US" altLang="zh-TW" sz="40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3</a:t>
            </a:r>
            <a:r>
              <a:rPr lang="zh-TW" sz="40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年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4</a:t>
            </a:r>
            <a:r>
              <a:rPr lang="zh-TW" sz="40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月</a:t>
            </a:r>
            <a:r>
              <a:rPr lang="en-US" altLang="zh-TW" sz="40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7</a:t>
            </a:r>
            <a:r>
              <a:rPr lang="zh-TW" sz="40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日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21</a:t>
            </a:r>
            <a:r>
              <a:rPr lang="zh-TW" altLang="en-US" sz="40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時</a:t>
            </a:r>
            <a:endParaRPr sz="40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15456" y="6019554"/>
            <a:ext cx="2490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資料擷取時間：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64502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304927" y="1167694"/>
            <a:ext cx="1168377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>
              <a:buClr>
                <a:schemeClr val="dk1"/>
              </a:buClr>
              <a:buSzPts val="2200"/>
            </a:pPr>
            <a:r>
              <a:rPr lang="zh-TW" altLang="en-US" sz="28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環境部已整備好相關</a:t>
            </a:r>
            <a:r>
              <a:rPr lang="zh-TW" sz="28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應變物資</a:t>
            </a:r>
            <a:r>
              <a:rPr lang="zh-TW" altLang="en-US" sz="28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，將視需求情形，隨時調撥支援使用</a:t>
            </a:r>
            <a:endParaRPr lang="en-US" altLang="zh-TW" sz="2800" b="1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02418"/>
            <a:ext cx="12192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zh-TW" sz="5000" b="1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壹、環保資源整備</a:t>
            </a:r>
            <a:endParaRPr dirty="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927" y="312056"/>
            <a:ext cx="1738752" cy="42408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-274319" y="1999094"/>
            <a:ext cx="11728426" cy="47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sz="2400" b="1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(一)</a:t>
            </a:r>
            <a:r>
              <a:rPr lang="zh-TW" altLang="en-US" sz="2400" b="1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環境</a:t>
            </a:r>
            <a:r>
              <a:rPr lang="zh-TW" altLang="en-US" sz="24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清理</a:t>
            </a:r>
            <a:r>
              <a:rPr lang="zh-TW" sz="24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機具</a:t>
            </a:r>
            <a:endParaRPr sz="26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143000" marR="0" lvl="2" indent="-165100" algn="just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143000" marR="0" lvl="2" indent="-165100" algn="just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124" name="Google Shape;124;p4"/>
          <p:cNvGraphicFramePr/>
          <p:nvPr>
            <p:extLst>
              <p:ext uri="{D42A27DB-BD31-4B8C-83A1-F6EECF244321}">
                <p14:modId xmlns:p14="http://schemas.microsoft.com/office/powerpoint/2010/main" val="3940818683"/>
              </p:ext>
            </p:extLst>
          </p:nvPr>
        </p:nvGraphicFramePr>
        <p:xfrm>
          <a:off x="304928" y="2589087"/>
          <a:ext cx="6425056" cy="4057503"/>
        </p:xfrm>
        <a:graphic>
          <a:graphicData uri="http://schemas.openxmlformats.org/drawingml/2006/table">
            <a:tbl>
              <a:tblPr firstRow="1" bandRow="1">
                <a:noFill/>
                <a:tableStyleId>{5B76D10F-F3A4-4613-8223-90638A9DA85C}</a:tableStyleId>
              </a:tblPr>
              <a:tblGrid>
                <a:gridCol w="1855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72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種類</a:t>
                      </a:r>
                      <a:endParaRPr sz="2000" dirty="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數量（輛）</a:t>
                      </a:r>
                      <a:endParaRPr sz="2000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種類</a:t>
                      </a:r>
                      <a:endParaRPr sz="2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數量（輛）</a:t>
                      </a:r>
                      <a:endParaRPr sz="20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垃圾車</a:t>
                      </a:r>
                      <a:endParaRPr sz="2000" b="1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316</a:t>
                      </a:r>
                      <a:endParaRPr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solidFill>
                            <a:schemeClr val="tx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挖土機</a:t>
                      </a:r>
                      <a:endParaRPr sz="2000" b="1" dirty="0">
                        <a:solidFill>
                          <a:schemeClr val="tx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資源回收車</a:t>
                      </a:r>
                      <a:endParaRPr sz="2000" b="1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351</a:t>
                      </a:r>
                      <a:endParaRPr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DFKai-SB"/>
                        <a:buNone/>
                      </a:pPr>
                      <a:r>
                        <a:rPr lang="zh-TW" sz="2000" dirty="0">
                          <a:solidFill>
                            <a:schemeClr val="tx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推土機</a:t>
                      </a:r>
                      <a:endParaRPr sz="2000" b="1" dirty="0">
                        <a:solidFill>
                          <a:schemeClr val="tx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zh-TW" sz="2000" b="0" i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Times New Roman"/>
                        </a:rPr>
                        <a:t>7</a:t>
                      </a:r>
                      <a:r>
                        <a:rPr lang="en-US" altLang="zh-TW" sz="2000" b="0" i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Times New Roman"/>
                        </a:rPr>
                        <a:t>9</a:t>
                      </a:r>
                      <a:endParaRPr sz="2000" b="0" i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DFKai-SB"/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水肥車</a:t>
                      </a:r>
                      <a:endParaRPr sz="2000" b="1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solidFill>
                            <a:schemeClr val="tx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鏟裝車（山貓）</a:t>
                      </a:r>
                      <a:endParaRPr sz="2000" b="1" dirty="0">
                        <a:solidFill>
                          <a:schemeClr val="tx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zh-TW" sz="2000" b="0" i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Times New Roman"/>
                        </a:rPr>
                        <a:t>7</a:t>
                      </a:r>
                      <a:r>
                        <a:rPr lang="en-US" altLang="zh-TW" sz="2000" b="0" i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Times New Roman"/>
                        </a:rPr>
                        <a:t>29</a:t>
                      </a:r>
                      <a:endParaRPr sz="2000" b="0" i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2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清溝（溝泥）車</a:t>
                      </a:r>
                      <a:endParaRPr sz="2000" b="1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295</a:t>
                      </a:r>
                      <a:endParaRPr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solidFill>
                            <a:schemeClr val="tx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轉運車</a:t>
                      </a:r>
                      <a:endParaRPr sz="2000" b="1" dirty="0">
                        <a:solidFill>
                          <a:schemeClr val="tx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zh-TW" sz="2000" b="0" i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Times New Roman"/>
                        </a:rPr>
                        <a:t>5</a:t>
                      </a:r>
                      <a:r>
                        <a:rPr lang="en-US" altLang="zh-TW" sz="2000" b="0" i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Times New Roman"/>
                        </a:rPr>
                        <a:t>7</a:t>
                      </a:r>
                      <a:endParaRPr sz="2000" b="0" i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洗掃街車（灑水車）</a:t>
                      </a:r>
                      <a:endParaRPr sz="2000" b="1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353</a:t>
                      </a:r>
                      <a:endParaRPr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solidFill>
                            <a:schemeClr val="tx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抓斗車</a:t>
                      </a:r>
                      <a:endParaRPr sz="2000" b="1" dirty="0">
                        <a:solidFill>
                          <a:schemeClr val="tx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zh-TW" sz="2000" b="0" i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Times New Roman"/>
                        </a:rPr>
                        <a:t>42</a:t>
                      </a:r>
                      <a:r>
                        <a:rPr lang="en-US" altLang="zh-TW" sz="2000" b="0" i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Times New Roman"/>
                        </a:rPr>
                        <a:t>5</a:t>
                      </a:r>
                      <a:endParaRPr sz="2000" b="0" i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7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DFKai-SB"/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消毒車</a:t>
                      </a:r>
                      <a:endParaRPr sz="2000" b="1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solidFill>
                            <a:schemeClr val="tx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其他清理機具</a:t>
                      </a:r>
                      <a:endParaRPr sz="2000" b="1" dirty="0">
                        <a:solidFill>
                          <a:schemeClr val="tx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818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675" marB="456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180">
                <a:tc gridSpan="4">
                  <a:txBody>
                    <a:bodyPr/>
                    <a:lstStyle/>
                    <a:p>
                      <a:pPr marL="0" marR="0" lvl="2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DFKai-SB"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合計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類，共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17,135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輛</a:t>
                      </a:r>
                      <a:endParaRPr sz="2000" u="none" strike="noStrike" cap="none" dirty="0">
                        <a:solidFill>
                          <a:schemeClr val="tx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675" marB="4567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289811" y="1951005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altLang="zh-TW" sz="24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4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二</a:t>
            </a:r>
            <a:r>
              <a:rPr lang="en-US" altLang="zh-TW" sz="24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環境消毒物資</a:t>
            </a:r>
            <a:endParaRPr lang="zh-TW" altLang="en-US" sz="26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9" name="Google Shape;133;p5"/>
          <p:cNvGraphicFramePr/>
          <p:nvPr>
            <p:extLst>
              <p:ext uri="{D42A27DB-BD31-4B8C-83A1-F6EECF244321}">
                <p14:modId xmlns:p14="http://schemas.microsoft.com/office/powerpoint/2010/main" val="293013408"/>
              </p:ext>
            </p:extLst>
          </p:nvPr>
        </p:nvGraphicFramePr>
        <p:xfrm>
          <a:off x="6914608" y="2568540"/>
          <a:ext cx="4853720" cy="4077090"/>
        </p:xfrm>
        <a:graphic>
          <a:graphicData uri="http://schemas.openxmlformats.org/drawingml/2006/table">
            <a:tbl>
              <a:tblPr firstRow="1" bandRow="1">
                <a:noFill/>
                <a:tableStyleId>{5B76D10F-F3A4-4613-8223-90638A9DA85C}</a:tableStyleId>
              </a:tblPr>
              <a:tblGrid>
                <a:gridCol w="96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種類</a:t>
                      </a:r>
                      <a:endParaRPr lang="zh-TW" altLang="en-US" sz="2000" dirty="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750" marB="45750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數量</a:t>
                      </a:r>
                      <a:endParaRPr sz="20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備註</a:t>
                      </a:r>
                      <a:endParaRPr sz="20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184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全國環境消毒設備</a:t>
                      </a:r>
                      <a:endParaRPr sz="2000" b="1" dirty="0"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lang="zh-TW" sz="2000" u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3,</a:t>
                      </a:r>
                      <a:r>
                        <a:rPr lang="en-US" altLang="zh-TW" sz="2000" u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154</a:t>
                      </a:r>
                      <a:r>
                        <a:rPr 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臺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 row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全國</a:t>
                      </a: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縣市環保單位</a:t>
                      </a:r>
                      <a:endParaRPr sz="2000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938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環境消毒藥劑</a:t>
                      </a:r>
                      <a:endParaRPr sz="2000" b="1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液態</a:t>
                      </a:r>
                      <a:endParaRPr sz="2000" dirty="0"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3</a:t>
                      </a: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萬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3,612</a:t>
                      </a: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公升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93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固態</a:t>
                      </a:r>
                      <a:endParaRPr sz="2000" dirty="0"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3,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740</a:t>
                      </a:r>
                      <a:r>
                        <a:rPr 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公斤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938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登革熱藥劑</a:t>
                      </a:r>
                      <a:endParaRPr sz="2000" b="1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液態</a:t>
                      </a:r>
                      <a:endParaRPr sz="2000" dirty="0"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</a:t>
                      </a: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萬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1,336</a:t>
                      </a:r>
                      <a:r>
                        <a:rPr 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公升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93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固態</a:t>
                      </a:r>
                      <a:endParaRPr sz="2000" dirty="0"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7,683</a:t>
                      </a:r>
                      <a:r>
                        <a:rPr 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公斤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938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乳劑</a:t>
                      </a:r>
                      <a:endParaRPr sz="2000" dirty="0"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2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萬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2,305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/>
                          <a:cs typeface="Times New Roman" panose="02020603050405020304" pitchFamily="18" charset="0"/>
                          <a:sym typeface="DFKai-SB"/>
                        </a:rPr>
                        <a:t>公斤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/>
                        <a:cs typeface="Times New Roman" panose="02020603050405020304" pitchFamily="18" charset="0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45750" marB="45750" anchor="ctr"/>
                </a:tc>
                <a:extLst>
                  <a:ext uri="{0D108BD9-81ED-4DB2-BD59-A6C34878D82A}">
                    <a16:rowId xmlns:a16="http://schemas.microsoft.com/office/drawing/2014/main" val="345391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4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0" y="30884"/>
            <a:ext cx="121920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zh-TW" sz="5000" b="1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貳、災情掌握與處理</a:t>
            </a:r>
            <a:r>
              <a:rPr lang="en-US" altLang="zh-TW" sz="5000" b="1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(1/3)</a:t>
            </a:r>
            <a:endParaRPr sz="5000" dirty="0"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927" y="312056"/>
            <a:ext cx="1738752" cy="4240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0;p6"/>
          <p:cNvSpPr txBox="1"/>
          <p:nvPr/>
        </p:nvSpPr>
        <p:spPr>
          <a:xfrm>
            <a:off x="659876" y="1017314"/>
            <a:ext cx="10831398" cy="54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zh-TW" altLang="en-US" sz="2600" b="1" dirty="0">
                <a:latin typeface="DFKai-SB"/>
                <a:ea typeface="DFKai-SB"/>
                <a:cs typeface="DFKai-SB"/>
                <a:sym typeface="DFKai-SB"/>
              </a:rPr>
              <a:t>一、環境清理</a:t>
            </a:r>
            <a:endParaRPr lang="en-US" altLang="zh-TW" sz="2600" b="1" dirty="0">
              <a:latin typeface="DFKai-SB"/>
              <a:ea typeface="DFKai-SB"/>
              <a:cs typeface="DFKai-SB"/>
              <a:sym typeface="DFKai-SB"/>
            </a:endParaRPr>
          </a:p>
          <a:p>
            <a:pPr marL="814388" marR="0" lvl="1" indent="-457200" algn="just" rtl="0">
              <a:lnSpc>
                <a:spcPts val="3000"/>
              </a:lnSpc>
              <a:spcBef>
                <a:spcPts val="600"/>
              </a:spcBef>
              <a:buClr>
                <a:schemeClr val="dk1"/>
              </a:buClr>
              <a:buSzPts val="2600"/>
              <a:buFont typeface="Wingdings" panose="05000000000000000000" pitchFamily="2" charset="2"/>
              <a:buChar char="l"/>
            </a:pPr>
            <a:r>
              <a:rPr lang="zh-TW" altLang="zh-TW" sz="2600" b="1" i="0" u="none" strike="noStrike" cap="none" dirty="0">
                <a:latin typeface="DFKai-SB"/>
                <a:ea typeface="DFKai-SB"/>
                <a:cs typeface="DFKai-SB"/>
                <a:sym typeface="DFKai-SB"/>
              </a:rPr>
              <a:t>環境保護工程設施災損情形</a:t>
            </a:r>
            <a:endParaRPr lang="en-US" altLang="zh-TW" sz="2600" b="0" i="0" u="none" strike="noStrike" cap="none" dirty="0">
              <a:latin typeface="DFKai-SB"/>
              <a:ea typeface="DFKai-SB"/>
              <a:cs typeface="DFKai-SB"/>
              <a:sym typeface="DFKai-SB"/>
            </a:endParaRPr>
          </a:p>
          <a:p>
            <a:pPr marL="882650" lvl="5" indent="-342900" algn="just">
              <a:lnSpc>
                <a:spcPts val="3000"/>
              </a:lnSpc>
              <a:spcBef>
                <a:spcPts val="600"/>
              </a:spcBef>
              <a:buClr>
                <a:schemeClr val="dk1"/>
              </a:buClr>
              <a:buSzPts val="2600"/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公有焚化廠：目前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25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座公有焚化廠，除桃園市（欣榮）廠檢修中外，其餘均正常營運。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DFKai-SB"/>
            </a:endParaRPr>
          </a:p>
          <a:p>
            <a:pPr marL="1238250" lvl="5" indent="-342900" algn="just">
              <a:lnSpc>
                <a:spcPts val="3000"/>
              </a:lnSpc>
              <a:spcBef>
                <a:spcPts val="600"/>
              </a:spcBef>
              <a:buClr>
                <a:schemeClr val="dk1"/>
              </a:buClr>
              <a:buSzPts val="26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桃園市（欣榮）廠回報，疑受地震影響空污防制設施異常，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號爐停爐檢修，預計修復重啟日期延至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4/8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 下午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時重新點火起爐。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DFKai-SB"/>
            </a:endParaRPr>
          </a:p>
          <a:p>
            <a:pPr marL="882650" lvl="5" indent="-342900" algn="just">
              <a:lnSpc>
                <a:spcPts val="3000"/>
              </a:lnSpc>
              <a:spcBef>
                <a:spcPts val="600"/>
              </a:spcBef>
              <a:buClr>
                <a:schemeClr val="dk1"/>
              </a:buClr>
              <a:buSzPts val="2600"/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廚餘處理設施：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DFKai-SB"/>
            </a:endParaRPr>
          </a:p>
          <a:p>
            <a:pPr marL="882650" lvl="5" indent="12700" algn="just">
              <a:lnSpc>
                <a:spcPts val="3000"/>
              </a:lnSpc>
              <a:spcBef>
                <a:spcPts val="600"/>
              </a:spcBef>
              <a:buClr>
                <a:schemeClr val="dk1"/>
              </a:buClr>
              <a:buSzPts val="2600"/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花蓮縣已可正常運作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  <a:sym typeface="DFKai-SB"/>
              </a:rPr>
              <a:t>；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全國均已正常運作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  <a:sym typeface="DFKai-SB"/>
              </a:rPr>
              <a:t>。</a:t>
            </a:r>
            <a:endParaRPr lang="en-US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  <a:sym typeface="DFKai-SB"/>
            </a:endParaRPr>
          </a:p>
          <a:p>
            <a:pPr marL="882650" lvl="5" indent="-342900" algn="just">
              <a:lnSpc>
                <a:spcPts val="3000"/>
              </a:lnSpc>
              <a:spcBef>
                <a:spcPts val="600"/>
              </a:spcBef>
              <a:buClr>
                <a:schemeClr val="dk1"/>
              </a:buClr>
              <a:buSzPts val="2600"/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花蓮台泥和平廠水泥窯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DFKai-SB"/>
            </a:endParaRPr>
          </a:p>
          <a:p>
            <a:pPr marL="1339850" lvl="6" indent="-342900" algn="just">
              <a:lnSpc>
                <a:spcPts val="3000"/>
              </a:lnSpc>
              <a:spcBef>
                <a:spcPts val="600"/>
              </a:spcBef>
              <a:buClr>
                <a:schemeClr val="dk1"/>
              </a:buClr>
              <a:buSzPts val="26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諸多設備損毀，目前停電中。停窯後「再生資源利用中心（即汽化爐）」配合停爐（非故障或毀損），暫停轉運，預計修復重啟日期為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5/3</a:t>
            </a: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全國均已正常運作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9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927" y="312056"/>
            <a:ext cx="1738752" cy="4240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0;p6">
            <a:extLst>
              <a:ext uri="{FF2B5EF4-FFF2-40B4-BE49-F238E27FC236}">
                <a16:creationId xmlns:a16="http://schemas.microsoft.com/office/drawing/2014/main" id="{9A165E58-1D81-6260-FB93-C24A81880321}"/>
              </a:ext>
            </a:extLst>
          </p:cNvPr>
          <p:cNvSpPr txBox="1"/>
          <p:nvPr/>
        </p:nvSpPr>
        <p:spPr>
          <a:xfrm>
            <a:off x="1033835" y="1017314"/>
            <a:ext cx="1059089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7188" marR="0" lvl="0" indent="-357188" algn="l" rtl="0">
              <a:lnSpc>
                <a:spcPts val="3000"/>
              </a:lnSpc>
              <a:spcBef>
                <a:spcPts val="600"/>
              </a:spcBef>
              <a:buClr>
                <a:schemeClr val="dk1"/>
              </a:buClr>
              <a:buSzPts val="2600"/>
              <a:buFont typeface="Wingdings" panose="05000000000000000000" pitchFamily="2" charset="2"/>
              <a:buChar char="l"/>
            </a:pPr>
            <a:r>
              <a:rPr lang="zh-TW" sz="2600" b="1" i="0" u="none" strike="noStrike" cap="none" dirty="0">
                <a:latin typeface="DFKai-SB"/>
                <a:ea typeface="DFKai-SB"/>
                <a:cs typeface="DFKai-SB"/>
                <a:sym typeface="DFKai-SB"/>
              </a:rPr>
              <a:t>督導協助</a:t>
            </a:r>
            <a:r>
              <a:rPr lang="zh-TW" altLang="en-US" sz="2600" b="1" i="0" u="none" strike="noStrike" cap="none" dirty="0">
                <a:latin typeface="DFKai-SB"/>
                <a:ea typeface="DFKai-SB"/>
                <a:cs typeface="DFKai-SB"/>
                <a:sym typeface="DFKai-SB"/>
              </a:rPr>
              <a:t>花蓮</a:t>
            </a:r>
            <a:r>
              <a:rPr lang="zh-TW" sz="2600" b="1" i="0" u="none" strike="noStrike" cap="none" dirty="0">
                <a:latin typeface="DFKai-SB"/>
                <a:ea typeface="DFKai-SB"/>
                <a:cs typeface="DFKai-SB"/>
                <a:sym typeface="DFKai-SB"/>
              </a:rPr>
              <a:t>垃圾、污泥等一般廢棄物</a:t>
            </a:r>
            <a:r>
              <a:rPr lang="zh-TW" altLang="en-US" sz="2600" b="1" i="0" u="none" strike="noStrike" cap="none" dirty="0">
                <a:latin typeface="DFKai-SB"/>
                <a:ea typeface="DFKai-SB"/>
                <a:cs typeface="DFKai-SB"/>
                <a:sym typeface="DFKai-SB"/>
              </a:rPr>
              <a:t>去化</a:t>
            </a:r>
            <a:endParaRPr lang="en-US" altLang="zh-TW" sz="2600" b="1" i="0" u="none" strike="noStrike" cap="none" dirty="0">
              <a:latin typeface="DFKai-SB"/>
              <a:ea typeface="DFKai-SB"/>
              <a:cs typeface="DFKai-SB"/>
              <a:sym typeface="DFKai-SB"/>
            </a:endParaRPr>
          </a:p>
          <a:p>
            <a:pPr marL="804863" lvl="5" indent="-447675" algn="just">
              <a:lnSpc>
                <a:spcPts val="3000"/>
              </a:lnSpc>
              <a:spcBef>
                <a:spcPts val="600"/>
              </a:spcBef>
              <a:buClr>
                <a:schemeClr val="dk1"/>
              </a:buClr>
              <a:buSzPts val="2600"/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花蓮縣家戶垃圾處理，因台泥氣化爐配合水泥窯停窯，預計停爐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個月，此期間垃圾處置，</a:t>
            </a: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環保局已啟動垃圾轉運緊急應變作業，全縣（除秀林鄉和平村外）生活垃圾均轉運至鳳林鎮中區掩埋場進行掩埋處理。</a:t>
            </a:r>
            <a:endParaRPr lang="en-US" altLang="zh-TW"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804863" lvl="0" indent="-446088">
              <a:lnSpc>
                <a:spcPts val="3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環境部於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日會同花蓮縣環保局同仁現場勘災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Google Shape;138;p6"/>
          <p:cNvSpPr txBox="1"/>
          <p:nvPr/>
        </p:nvSpPr>
        <p:spPr>
          <a:xfrm>
            <a:off x="0" y="30884"/>
            <a:ext cx="121920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zh-TW" sz="5000" b="1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貳、災情掌握與處理</a:t>
            </a:r>
            <a:r>
              <a:rPr lang="en-US" altLang="zh-TW" sz="5000" b="1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(2/3)</a:t>
            </a:r>
            <a:endParaRPr sz="5000" dirty="0"/>
          </a:p>
        </p:txBody>
      </p:sp>
      <p:sp>
        <p:nvSpPr>
          <p:cNvPr id="5" name="矩形 4"/>
          <p:cNvSpPr/>
          <p:nvPr/>
        </p:nvSpPr>
        <p:spPr>
          <a:xfrm>
            <a:off x="845423" y="3203571"/>
            <a:ext cx="651313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57275" lvl="2" indent="-342900" algn="just"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日完成天王星大樓「前進指揮所」、災民收容中心之環境維護、垃圾收集、資源回收、消毒作業及現場安置流動廁所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座與動用灑水車備用，減輕拆除煙塵影響。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7275" lvl="2" indent="-342900" algn="just">
              <a:lnSpc>
                <a:spcPts val="26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日現勘清理災區垃圾堆置地點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吉安掩埋場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，統計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日清理圾垃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公噸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057275" lvl="2" indent="-342900" algn="just">
              <a:lnSpc>
                <a:spcPts val="26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日供應災區現代生活大樓急需，現場安置流動廁所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座，提供衛生紙及洗手水，協助民眾。 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7" b="34133"/>
          <a:stretch/>
        </p:blipFill>
        <p:spPr>
          <a:xfrm>
            <a:off x="7555684" y="4831181"/>
            <a:ext cx="2121880" cy="1623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1" b="31466"/>
          <a:stretch/>
        </p:blipFill>
        <p:spPr>
          <a:xfrm>
            <a:off x="7555684" y="3281085"/>
            <a:ext cx="2063505" cy="1564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6" b="34249"/>
          <a:stretch/>
        </p:blipFill>
        <p:spPr>
          <a:xfrm>
            <a:off x="9626016" y="3281085"/>
            <a:ext cx="2211941" cy="1586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4" r="3650" b="34133"/>
          <a:stretch/>
        </p:blipFill>
        <p:spPr>
          <a:xfrm>
            <a:off x="9626016" y="4848223"/>
            <a:ext cx="2211941" cy="1638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168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6"/>
          <p:cNvSpPr txBox="1"/>
          <p:nvPr/>
        </p:nvSpPr>
        <p:spPr>
          <a:xfrm>
            <a:off x="0" y="102418"/>
            <a:ext cx="121920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貳、災情掌握與處理</a:t>
            </a:r>
            <a:r>
              <a:rPr lang="en-US" altLang="zh-TW" sz="5000" b="1" dirty="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(3/3)</a:t>
            </a:r>
            <a:endParaRPr dirty="0"/>
          </a:p>
        </p:txBody>
      </p:sp>
      <p:pic>
        <p:nvPicPr>
          <p:cNvPr id="3" name="Google Shape;1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927" y="312056"/>
            <a:ext cx="1738752" cy="424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0;p6">
            <a:extLst>
              <a:ext uri="{FF2B5EF4-FFF2-40B4-BE49-F238E27FC236}">
                <a16:creationId xmlns:a16="http://schemas.microsoft.com/office/drawing/2014/main" id="{AFB35276-8B01-EE68-F42C-7A2499A9CCE1}"/>
              </a:ext>
            </a:extLst>
          </p:cNvPr>
          <p:cNvSpPr txBox="1"/>
          <p:nvPr/>
        </p:nvSpPr>
        <p:spPr>
          <a:xfrm>
            <a:off x="623733" y="945780"/>
            <a:ext cx="10613017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2600" b="1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二</a:t>
            </a:r>
            <a:r>
              <a:rPr lang="zh-TW" sz="2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、環境消毒</a:t>
            </a:r>
            <a:endParaRPr sz="2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DFKai-SB"/>
            </a:endParaRPr>
          </a:p>
          <a:p>
            <a:pPr marL="711200" marR="0" lvl="0" indent="-347663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zh-TW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提供環境消毒藥劑：尚無通報需求。</a:t>
            </a:r>
            <a:endParaRPr sz="2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DFKai-SB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2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三、飲用水水質安全</a:t>
            </a:r>
            <a:endParaRPr lang="en-US" altLang="zh-TW" sz="26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DFKai-SB"/>
            </a:endParaRPr>
          </a:p>
          <a:p>
            <a:pPr marL="622300" indent="-2619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督導自來水事業單位及地方環保局加強飲用水水質檢測工作</a:t>
            </a:r>
            <a:r>
              <a:rPr lang="zh-TW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MingLiu"/>
              </a:rPr>
              <a:t>：</a:t>
            </a:r>
            <a:r>
              <a:rPr lang="zh-TW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累計抽驗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176</a:t>
            </a:r>
            <a:r>
              <a:rPr lang="zh-TW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件</a:t>
            </a:r>
            <a:r>
              <a:rPr lang="zh-TW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。</a:t>
            </a:r>
            <a:r>
              <a:rPr lang="zh-TW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檢測結果合格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176</a:t>
            </a:r>
            <a:r>
              <a:rPr lang="zh-TW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件、不合格</a:t>
            </a:r>
            <a:r>
              <a:rPr 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zh-TW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件。</a:t>
            </a:r>
            <a:endParaRPr lang="en-US" altLang="zh-TW" sz="2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DFKai-SB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600"/>
            </a:pPr>
            <a:r>
              <a:rPr lang="zh-TW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四、災後嚴重污染區之隔離、處理及追蹤管制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1200" lvl="0" indent="-347663">
              <a:spcBef>
                <a:spcPts val="600"/>
              </a:spcBef>
              <a:spcAft>
                <a:spcPts val="600"/>
              </a:spcAft>
              <a:buClrTx/>
              <a:buSzPts val="2600"/>
              <a:buFont typeface="Noto Sans Symbols"/>
              <a:buChar char="⮚"/>
            </a:pPr>
            <a:r>
              <a:rPr lang="zh-TW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尚無災後嚴重污染區。</a:t>
            </a:r>
          </a:p>
        </p:txBody>
      </p:sp>
      <p:sp>
        <p:nvSpPr>
          <p:cNvPr id="7" name="Google Shape;140;p6">
            <a:extLst>
              <a:ext uri="{FF2B5EF4-FFF2-40B4-BE49-F238E27FC236}">
                <a16:creationId xmlns:a16="http://schemas.microsoft.com/office/drawing/2014/main" id="{121D98ED-8097-554A-E636-0473ADEBFCB2}"/>
              </a:ext>
            </a:extLst>
          </p:cNvPr>
          <p:cNvSpPr txBox="1"/>
          <p:nvPr/>
        </p:nvSpPr>
        <p:spPr>
          <a:xfrm>
            <a:off x="623733" y="4666001"/>
            <a:ext cx="7680961" cy="127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ts val="3360"/>
              </a:lnSpc>
              <a:spcBef>
                <a:spcPts val="1200"/>
              </a:spcBef>
            </a:pPr>
            <a:r>
              <a:rPr lang="zh-TW" altLang="en-US" sz="2600" b="1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五</a:t>
            </a:r>
            <a:r>
              <a:rPr lang="zh-TW" sz="2600" b="1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、</a:t>
            </a:r>
            <a:r>
              <a:rPr lang="zh-TW" altLang="en-US" sz="2600" b="1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流動廁所調度</a:t>
            </a:r>
          </a:p>
          <a:p>
            <a:pPr marL="711200" lvl="0" indent="-347663">
              <a:lnSpc>
                <a:spcPts val="3360"/>
              </a:lnSpc>
              <a:spcBef>
                <a:spcPts val="1200"/>
              </a:spcBef>
              <a:buClrTx/>
              <a:buSzPts val="2600"/>
              <a:buFont typeface="Noto Sans Symbols"/>
              <a:buChar char="⮚"/>
            </a:pPr>
            <a:r>
              <a:rPr lang="zh-TW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整備完成，尚無通報需求。</a:t>
            </a:r>
            <a:endParaRPr lang="en-US" altLang="zh-TW" sz="2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401424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621</Words>
  <Application>Microsoft Office PowerPoint</Application>
  <PresentationFormat>寬螢幕</PresentationFormat>
  <Paragraphs>85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Arial Unicode MS</vt:lpstr>
      <vt:lpstr>Noto Sans Symbols</vt:lpstr>
      <vt:lpstr>Microsoft JhengHei</vt:lpstr>
      <vt:lpstr>新細明體</vt:lpstr>
      <vt:lpstr>新細明體</vt:lpstr>
      <vt:lpstr>DFKai-SB</vt:lpstr>
      <vt:lpstr>Arial</vt:lpstr>
      <vt:lpstr>Calibri</vt:lpstr>
      <vt:lpstr>Times New Roman</vt:lpstr>
      <vt:lpstr>Wingdings</vt:lpstr>
      <vt:lpstr>Office 佈景主題</vt:lpstr>
      <vt:lpstr>0403花蓮地震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1120828 蘇拉颱風</dc:title>
  <dc:creator>i-pc-140</dc:creator>
  <cp:lastModifiedBy>產基會_宋濟澤</cp:lastModifiedBy>
  <cp:revision>175</cp:revision>
  <cp:lastPrinted>2023-10-03T01:12:49Z</cp:lastPrinted>
  <dcterms:created xsi:type="dcterms:W3CDTF">2020-01-06T02:51:57Z</dcterms:created>
  <dcterms:modified xsi:type="dcterms:W3CDTF">2024-05-24T02:09:38Z</dcterms:modified>
</cp:coreProperties>
</file>