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39" r:id="rId5"/>
    <p:sldId id="34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2014F-505D-5243-34C2-C8B83E161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BC7FD7-8574-AEBD-E2BE-F1234C7B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E01C5-FDCE-9A6E-AD9E-3B5D052C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1E20C-5BE7-DA45-670A-27C8D02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E5A9A-8C24-237F-1F14-3B31EC33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4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14A2F-B0D2-74C0-8B6C-AED5FEED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371DD-FFE3-C064-A255-AC17E17A4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872CE-719A-FF83-9793-5DD6E026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0F5E36-3FC6-6DEC-47B5-7BC3BFB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2C2B43-2FC9-FD81-2BAB-2001CF4C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79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593923-019A-AFE6-C645-D4B46CEBB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228283-8DDB-D537-FB04-3408A662E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03404F-8AC0-D8C7-FA49-3ED0BD80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04BF-05E1-3B47-E4D1-624179AE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3EF43-FF86-D69E-978A-CE923069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8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A9437281-157C-46B0-935F-C586A8ECB2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137" y="388904"/>
            <a:ext cx="6812545" cy="718827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sz="4267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TW" altLang="en-US" dirty="0"/>
              <a:t>標題</a:t>
            </a:r>
          </a:p>
        </p:txBody>
      </p:sp>
      <p:sp>
        <p:nvSpPr>
          <p:cNvPr id="20" name="內容版面配置區 19">
            <a:extLst>
              <a:ext uri="{FF2B5EF4-FFF2-40B4-BE49-F238E27FC236}">
                <a16:creationId xmlns:a16="http://schemas.microsoft.com/office/drawing/2014/main" id="{7747BFB1-88D2-48CC-992F-08A54BA06A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8137" y="1435371"/>
            <a:ext cx="10525124" cy="4704959"/>
          </a:xfrm>
          <a:prstGeom prst="rect">
            <a:avLst/>
          </a:prstGeom>
        </p:spPr>
        <p:txBody>
          <a:bodyPr/>
          <a:lstStyle>
            <a:lvl1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36776" y="6489369"/>
            <a:ext cx="511781" cy="33251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>
              <a:defRPr sz="800" b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2F8AD8B7-B22B-499D-AD1E-8026D212E3F8}" type="slidenum">
              <a:rPr lang="zh-TW" altLang="en-US" sz="1067" smtClean="0"/>
              <a:pPr lvl="0"/>
              <a:t>‹#›</a:t>
            </a:fld>
            <a:endParaRPr lang="zh-TW" altLang="en-US" sz="1067" dirty="0"/>
          </a:p>
        </p:txBody>
      </p:sp>
    </p:spTree>
    <p:extLst>
      <p:ext uri="{BB962C8B-B14F-4D97-AF65-F5344CB8AC3E}">
        <p14:creationId xmlns:p14="http://schemas.microsoft.com/office/powerpoint/2010/main" val="15498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C9BB6-651A-6635-4C42-F2E77D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C872E-892F-0337-489E-3925A9C7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ED7399-497B-751F-AE07-824BA7B1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4A6C44-BFAD-AD93-899E-EB22534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42433A-2DEC-1DBC-9488-4E089E82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41227-FE30-AA80-2078-C4F1C514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4FC626-CE38-61E9-B9C5-ED472037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4F8D4-27B3-3CEE-E697-1C8DE9FD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73533A-A30C-E4AF-9EB7-00DD75DD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8CED2-E2FC-9A49-A45A-E9FBCCCF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2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E1BCE-78B2-CCBF-299A-963DFB4E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A2498-3E59-8B5A-CC3D-A140769A2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893A36-4E00-DD34-B55A-50063D2C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8C4107-DE39-E8E6-EA45-C93EA6B5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27CDE3-7520-16AC-1710-80E81038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C4C165-B18E-7441-3652-E6AAFA09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4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39FAB-C89E-65E5-8B45-615FC338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4ED869-40E2-0CB3-0410-8C6BA6D0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436FEF-4687-3E4E-76C2-AFAD047F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F9400E-27AD-6608-2700-033AA750C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7DEF71-0121-C14D-3DA8-FD46644B1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A02DD4-0F10-580D-71CA-00D45FAC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4A93D5-FA20-AF53-E04E-97CC2929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9F3C2F-1FCA-3DF5-260B-08F7DE0D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824B0-74AF-ACC7-C1F1-23BC7303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6E6846-F03C-95D5-FD50-E9BBC405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E0DCCE-59EC-5AD7-8AA6-A575EAA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06E6EF-B06D-4A85-F3D8-F9C08DFC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10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02D2F3-121E-E7F4-6CE0-F52E604C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5658E9-9882-0E11-03C8-70691C63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7DC9F-E412-4B4C-00D6-6AF5728A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03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60FCE-8AB0-29EB-787A-859CE5BA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6B7A4-188A-4D06-82F7-B5CAB26F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8FA58D-A9A8-AFA6-774F-68B4429C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49D23B-D910-254F-5255-D6D48CEF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8F197-3AB3-1D07-578A-E09397FA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ABB894-3245-B067-8B2D-4C00120E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4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71E7D-7104-5E17-5766-B24D93AA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9001D2-3720-E031-71A7-0091D6E84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B97254-DDB2-350A-CE8D-44F936AFA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6E2811-1FC3-FB5A-BA7B-1C9874E0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892E0F-5683-6E9B-31D5-D8362AAA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208907-6142-5C15-CEFD-D60BEA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64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29A9E3-64D3-F196-C57B-1CB8193C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403CA1-2DC5-1C6F-63E3-CBDFD608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B3B4A-15E7-D70E-AD2E-2584959F3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77A7E-4F00-4AB9-B125-3DAA42830D98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5C484B-07F3-C763-72E0-187646676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CF415B-ACB8-594B-ABCF-618542D8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BC810-06CA-460C-9AEE-21F49FB0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62">
            <a:extLst>
              <a:ext uri="{FF2B5EF4-FFF2-40B4-BE49-F238E27FC236}">
                <a16:creationId xmlns:a16="http://schemas.microsoft.com/office/drawing/2014/main" id="{CD39CF8D-1708-2E7A-FCDD-3EEA06446437}"/>
              </a:ext>
            </a:extLst>
          </p:cNvPr>
          <p:cNvSpPr/>
          <p:nvPr/>
        </p:nvSpPr>
        <p:spPr>
          <a:xfrm>
            <a:off x="5568334" y="1109619"/>
            <a:ext cx="6098413" cy="3662279"/>
          </a:xfrm>
          <a:prstGeom prst="roundRect">
            <a:avLst>
              <a:gd name="adj" fmla="val 3168"/>
            </a:avLst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sz="2400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10" name="Picture 4" descr="Download Software Development Clipart Client Computer - Sales ...">
            <a:extLst>
              <a:ext uri="{FF2B5EF4-FFF2-40B4-BE49-F238E27FC236}">
                <a16:creationId xmlns:a16="http://schemas.microsoft.com/office/drawing/2014/main" id="{B706E232-88CF-3E8A-C77F-12DF8EDA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7034" y="1916858"/>
            <a:ext cx="1176721" cy="9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apicon - Brandtalk Advertising Indonesia">
            <a:extLst>
              <a:ext uri="{FF2B5EF4-FFF2-40B4-BE49-F238E27FC236}">
                <a16:creationId xmlns:a16="http://schemas.microsoft.com/office/drawing/2014/main" id="{CC6BCCDE-3D87-099E-FBDB-759D73F8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0727" y="3660977"/>
            <a:ext cx="1329335" cy="80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圓角 65">
            <a:extLst>
              <a:ext uri="{FF2B5EF4-FFF2-40B4-BE49-F238E27FC236}">
                <a16:creationId xmlns:a16="http://schemas.microsoft.com/office/drawing/2014/main" id="{A728DE67-D1CB-C547-3E0B-13157553A184}"/>
              </a:ext>
            </a:extLst>
          </p:cNvPr>
          <p:cNvSpPr/>
          <p:nvPr/>
        </p:nvSpPr>
        <p:spPr>
          <a:xfrm>
            <a:off x="7371558" y="1850861"/>
            <a:ext cx="1091415" cy="2395281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13" name="Picture 2" descr="「sql server icon」的圖片搜尋結果">
            <a:extLst>
              <a:ext uri="{FF2B5EF4-FFF2-40B4-BE49-F238E27FC236}">
                <a16:creationId xmlns:a16="http://schemas.microsoft.com/office/drawing/2014/main" id="{49010163-2EBB-A923-6140-24AC3CD4C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0802" y="2369944"/>
            <a:ext cx="1162172" cy="133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BB33E2-AA0A-7150-3EB5-9558C6C43B10}"/>
              </a:ext>
            </a:extLst>
          </p:cNvPr>
          <p:cNvSpPr txBox="1"/>
          <p:nvPr/>
        </p:nvSpPr>
        <p:spPr>
          <a:xfrm>
            <a:off x="7265351" y="1955738"/>
            <a:ext cx="132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雨水下水道即時水情監測系統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8F277C-1D57-1CC1-66C2-24A67BCD57E9}"/>
              </a:ext>
            </a:extLst>
          </p:cNvPr>
          <p:cNvSpPr txBox="1"/>
          <p:nvPr/>
        </p:nvSpPr>
        <p:spPr>
          <a:xfrm>
            <a:off x="10201409" y="1506142"/>
            <a:ext cx="13293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防汛系統平台</a:t>
            </a:r>
            <a:endParaRPr lang="en-US" altLang="zh-TW" sz="1067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下水道監測站管理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122E62-4078-F22E-042F-98F893345F6A}"/>
              </a:ext>
            </a:extLst>
          </p:cNvPr>
          <p:cNvSpPr txBox="1"/>
          <p:nvPr/>
        </p:nvSpPr>
        <p:spPr>
          <a:xfrm>
            <a:off x="10109996" y="3245419"/>
            <a:ext cx="148642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防汛系統平台</a:t>
            </a:r>
          </a:p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淹水預警、空間展示</a:t>
            </a:r>
          </a:p>
        </p:txBody>
      </p:sp>
      <p:sp>
        <p:nvSpPr>
          <p:cNvPr id="17" name="矩形: 圓角 70">
            <a:extLst>
              <a:ext uri="{FF2B5EF4-FFF2-40B4-BE49-F238E27FC236}">
                <a16:creationId xmlns:a16="http://schemas.microsoft.com/office/drawing/2014/main" id="{790CA649-709C-87FA-4878-46799084B979}"/>
              </a:ext>
            </a:extLst>
          </p:cNvPr>
          <p:cNvSpPr/>
          <p:nvPr/>
        </p:nvSpPr>
        <p:spPr>
          <a:xfrm>
            <a:off x="8737405" y="1850857"/>
            <a:ext cx="1018384" cy="2395280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D985F0-A0CD-406E-0EBC-149F7D1A2C2E}"/>
              </a:ext>
            </a:extLst>
          </p:cNvPr>
          <p:cNvSpPr txBox="1"/>
          <p:nvPr/>
        </p:nvSpPr>
        <p:spPr>
          <a:xfrm>
            <a:off x="8679786" y="1955738"/>
            <a:ext cx="116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資料供應服務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19" name="Picture 8" descr="「api icon」的圖片搜尋結果">
            <a:extLst>
              <a:ext uri="{FF2B5EF4-FFF2-40B4-BE49-F238E27FC236}">
                <a16:creationId xmlns:a16="http://schemas.microsoft.com/office/drawing/2014/main" id="{F32225C8-B093-985A-210B-52228F6C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6773" y="2187869"/>
            <a:ext cx="858249" cy="8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C84295-3CD7-DD6B-D792-FC012245DB1E}"/>
              </a:ext>
            </a:extLst>
          </p:cNvPr>
          <p:cNvSpPr txBox="1"/>
          <p:nvPr/>
        </p:nvSpPr>
        <p:spPr>
          <a:xfrm>
            <a:off x="10180727" y="1144174"/>
            <a:ext cx="132933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467" b="1" dirty="0"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展示層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4DE1DC-BF00-2038-7AC2-E5E35530A810}"/>
              </a:ext>
            </a:extLst>
          </p:cNvPr>
          <p:cNvSpPr/>
          <p:nvPr/>
        </p:nvSpPr>
        <p:spPr>
          <a:xfrm>
            <a:off x="5806522" y="1456755"/>
            <a:ext cx="4052980" cy="3110536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51E366-81E2-2AD4-E358-F0DB1D4D414A}"/>
              </a:ext>
            </a:extLst>
          </p:cNvPr>
          <p:cNvSpPr txBox="1"/>
          <p:nvPr/>
        </p:nvSpPr>
        <p:spPr>
          <a:xfrm>
            <a:off x="7265351" y="1144174"/>
            <a:ext cx="132933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467" b="1" dirty="0"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資料處理層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08B5F0-2685-2026-7930-8F07C9D88D8E}"/>
              </a:ext>
            </a:extLst>
          </p:cNvPr>
          <p:cNvSpPr/>
          <p:nvPr/>
        </p:nvSpPr>
        <p:spPr>
          <a:xfrm>
            <a:off x="10099445" y="1456755"/>
            <a:ext cx="1473059" cy="3110536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BE0ED79-BD91-1A22-F0A4-72AB6FAA6362}"/>
              </a:ext>
            </a:extLst>
          </p:cNvPr>
          <p:cNvCxnSpPr>
            <a:cxnSpLocks/>
          </p:cNvCxnSpPr>
          <p:nvPr/>
        </p:nvCxnSpPr>
        <p:spPr>
          <a:xfrm>
            <a:off x="9979473" y="1109619"/>
            <a:ext cx="0" cy="3662279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ysDash"/>
            <a:miter lim="800000"/>
          </a:ln>
          <a:effectLst/>
        </p:spPr>
      </p:cxnSp>
      <p:sp>
        <p:nvSpPr>
          <p:cNvPr id="25" name="矩形: 圓角 78">
            <a:extLst>
              <a:ext uri="{FF2B5EF4-FFF2-40B4-BE49-F238E27FC236}">
                <a16:creationId xmlns:a16="http://schemas.microsoft.com/office/drawing/2014/main" id="{047066EA-2F53-7990-E8CC-04B053C86815}"/>
              </a:ext>
            </a:extLst>
          </p:cNvPr>
          <p:cNvSpPr/>
          <p:nvPr/>
        </p:nvSpPr>
        <p:spPr>
          <a:xfrm>
            <a:off x="5944713" y="1829604"/>
            <a:ext cx="1152411" cy="2416536"/>
          </a:xfrm>
          <a:prstGeom prst="round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26" name="Picture 10" descr="「data flow icon」的圖片搜尋結果">
            <a:extLst>
              <a:ext uri="{FF2B5EF4-FFF2-40B4-BE49-F238E27FC236}">
                <a16:creationId xmlns:a16="http://schemas.microsoft.com/office/drawing/2014/main" id="{C5E7D508-4639-CEA4-3500-9DB52ECA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8391" y="3263620"/>
            <a:ext cx="845429" cy="83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4FFB4521-F347-51A4-1294-4BCEC150E89C}"/>
              </a:ext>
            </a:extLst>
          </p:cNvPr>
          <p:cNvSpPr txBox="1"/>
          <p:nvPr/>
        </p:nvSpPr>
        <p:spPr>
          <a:xfrm>
            <a:off x="5930952" y="1955738"/>
            <a:ext cx="1162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資料介接服務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28" name="Picture 10" descr="「data flow icon」的圖片搜尋結果">
            <a:extLst>
              <a:ext uri="{FF2B5EF4-FFF2-40B4-BE49-F238E27FC236}">
                <a16:creationId xmlns:a16="http://schemas.microsoft.com/office/drawing/2014/main" id="{CDFE1AA8-C65E-02B0-DEDA-CDBA5C4C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8392" y="2239881"/>
            <a:ext cx="845429" cy="83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「api icon」的圖片搜尋結果">
            <a:extLst>
              <a:ext uri="{FF2B5EF4-FFF2-40B4-BE49-F238E27FC236}">
                <a16:creationId xmlns:a16="http://schemas.microsoft.com/office/drawing/2014/main" id="{F1E15743-A92F-84B6-9722-B93488E5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2966" y="2790473"/>
            <a:ext cx="858249" cy="8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「api icon」的圖片搜尋結果">
            <a:extLst>
              <a:ext uri="{FF2B5EF4-FFF2-40B4-BE49-F238E27FC236}">
                <a16:creationId xmlns:a16="http://schemas.microsoft.com/office/drawing/2014/main" id="{EB71DEA1-0496-A11D-DAE6-8853A007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2753" y="3399735"/>
            <a:ext cx="858249" cy="8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箭號: 向右 84">
            <a:extLst>
              <a:ext uri="{FF2B5EF4-FFF2-40B4-BE49-F238E27FC236}">
                <a16:creationId xmlns:a16="http://schemas.microsoft.com/office/drawing/2014/main" id="{3396106D-D1A5-9298-43F5-3CE89D1A54B8}"/>
              </a:ext>
            </a:extLst>
          </p:cNvPr>
          <p:cNvSpPr/>
          <p:nvPr/>
        </p:nvSpPr>
        <p:spPr>
          <a:xfrm>
            <a:off x="9786774" y="2770622"/>
            <a:ext cx="347143" cy="482805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59F99E-CA2A-AB29-ED72-656502621879}"/>
              </a:ext>
            </a:extLst>
          </p:cNvPr>
          <p:cNvSpPr/>
          <p:nvPr/>
        </p:nvSpPr>
        <p:spPr>
          <a:xfrm>
            <a:off x="6162427" y="4940140"/>
            <a:ext cx="1823480" cy="1332203"/>
          </a:xfrm>
          <a:prstGeom prst="rect">
            <a:avLst/>
          </a:prstGeom>
          <a:noFill/>
          <a:ln w="2857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B74C2B-FDD4-657B-6ADC-726B93AB9075}"/>
              </a:ext>
            </a:extLst>
          </p:cNvPr>
          <p:cNvSpPr txBox="1"/>
          <p:nvPr/>
        </p:nvSpPr>
        <p:spPr>
          <a:xfrm>
            <a:off x="6246303" y="4946564"/>
            <a:ext cx="163609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333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水利局</a:t>
            </a:r>
            <a:r>
              <a:rPr lang="en-US" altLang="zh-TW" sz="1333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Swagger API</a:t>
            </a:r>
          </a:p>
        </p:txBody>
      </p:sp>
      <p:sp>
        <p:nvSpPr>
          <p:cNvPr id="34" name="矩形: 圓角 6">
            <a:extLst>
              <a:ext uri="{FF2B5EF4-FFF2-40B4-BE49-F238E27FC236}">
                <a16:creationId xmlns:a16="http://schemas.microsoft.com/office/drawing/2014/main" id="{F3C67AAD-7F3F-7A7B-6205-C46B519BEE4C}"/>
              </a:ext>
            </a:extLst>
          </p:cNvPr>
          <p:cNvSpPr/>
          <p:nvPr/>
        </p:nvSpPr>
        <p:spPr>
          <a:xfrm>
            <a:off x="6374880" y="5205807"/>
            <a:ext cx="1378939" cy="1005312"/>
          </a:xfrm>
          <a:prstGeom prst="roundRect">
            <a:avLst>
              <a:gd name="adj" fmla="val 9212"/>
            </a:avLst>
          </a:prstGeom>
          <a:solidFill>
            <a:srgbClr val="44546A">
              <a:lumMod val="20000"/>
              <a:lumOff val="80000"/>
            </a:srgbClr>
          </a:soli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C7CCA27-8001-60ED-98C1-923C204EA775}"/>
              </a:ext>
            </a:extLst>
          </p:cNvPr>
          <p:cNvSpPr txBox="1"/>
          <p:nvPr/>
        </p:nvSpPr>
        <p:spPr>
          <a:xfrm>
            <a:off x="6374881" y="5243897"/>
            <a:ext cx="1378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感測器資料介面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6" name="箭號: 向右 108">
            <a:extLst>
              <a:ext uri="{FF2B5EF4-FFF2-40B4-BE49-F238E27FC236}">
                <a16:creationId xmlns:a16="http://schemas.microsoft.com/office/drawing/2014/main" id="{A31B9E73-D286-E015-0F37-583C784E55C3}"/>
              </a:ext>
            </a:extLst>
          </p:cNvPr>
          <p:cNvSpPr/>
          <p:nvPr/>
        </p:nvSpPr>
        <p:spPr>
          <a:xfrm>
            <a:off x="3516275" y="1310627"/>
            <a:ext cx="1902234" cy="1756467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7" name="箭號: 向右 109">
            <a:extLst>
              <a:ext uri="{FF2B5EF4-FFF2-40B4-BE49-F238E27FC236}">
                <a16:creationId xmlns:a16="http://schemas.microsoft.com/office/drawing/2014/main" id="{00C480ED-CA32-10B0-967B-15FEA506F59A}"/>
              </a:ext>
            </a:extLst>
          </p:cNvPr>
          <p:cNvSpPr/>
          <p:nvPr/>
        </p:nvSpPr>
        <p:spPr>
          <a:xfrm>
            <a:off x="3503721" y="3392776"/>
            <a:ext cx="1896386" cy="1720502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8" name="箭號: 向右 110">
            <a:extLst>
              <a:ext uri="{FF2B5EF4-FFF2-40B4-BE49-F238E27FC236}">
                <a16:creationId xmlns:a16="http://schemas.microsoft.com/office/drawing/2014/main" id="{015930A1-C2E0-D9F8-4031-96486D3B9952}"/>
              </a:ext>
            </a:extLst>
          </p:cNvPr>
          <p:cNvSpPr/>
          <p:nvPr/>
        </p:nvSpPr>
        <p:spPr>
          <a:xfrm>
            <a:off x="8433827" y="2770050"/>
            <a:ext cx="347143" cy="482805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9" name="箭號: 向右 111">
            <a:extLst>
              <a:ext uri="{FF2B5EF4-FFF2-40B4-BE49-F238E27FC236}">
                <a16:creationId xmlns:a16="http://schemas.microsoft.com/office/drawing/2014/main" id="{DC4EAD29-FAF3-C0B5-2012-DF719DA9D87C}"/>
              </a:ext>
            </a:extLst>
          </p:cNvPr>
          <p:cNvSpPr/>
          <p:nvPr/>
        </p:nvSpPr>
        <p:spPr>
          <a:xfrm>
            <a:off x="7066275" y="2778522"/>
            <a:ext cx="347143" cy="482805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312AEC6-952A-3238-B2E1-02C9617BD37E}"/>
              </a:ext>
            </a:extLst>
          </p:cNvPr>
          <p:cNvSpPr txBox="1"/>
          <p:nvPr/>
        </p:nvSpPr>
        <p:spPr>
          <a:xfrm>
            <a:off x="3250210" y="3829897"/>
            <a:ext cx="164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MQTT</a:t>
            </a:r>
            <a:endParaRPr lang="zh-TW" altLang="en-US" sz="16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2F3E071-47C0-4841-653A-B9CC2EB59EBE}"/>
              </a:ext>
            </a:extLst>
          </p:cNvPr>
          <p:cNvSpPr txBox="1"/>
          <p:nvPr/>
        </p:nvSpPr>
        <p:spPr>
          <a:xfrm>
            <a:off x="7792185" y="4239597"/>
            <a:ext cx="1340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POST</a:t>
            </a:r>
            <a:endParaRPr lang="zh-TW" altLang="en-US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2" name="箭號: 向右 114">
            <a:extLst>
              <a:ext uri="{FF2B5EF4-FFF2-40B4-BE49-F238E27FC236}">
                <a16:creationId xmlns:a16="http://schemas.microsoft.com/office/drawing/2014/main" id="{A03E4FED-FA32-E829-B972-3A3FD53EE5A9}"/>
              </a:ext>
            </a:extLst>
          </p:cNvPr>
          <p:cNvSpPr/>
          <p:nvPr/>
        </p:nvSpPr>
        <p:spPr>
          <a:xfrm rot="6930980">
            <a:off x="7580170" y="4250862"/>
            <a:ext cx="868783" cy="473793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0874B76-EDD4-6643-9813-8C7B339ACC47}"/>
              </a:ext>
            </a:extLst>
          </p:cNvPr>
          <p:cNvSpPr txBox="1"/>
          <p:nvPr/>
        </p:nvSpPr>
        <p:spPr>
          <a:xfrm>
            <a:off x="3353029" y="1720153"/>
            <a:ext cx="134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POST</a:t>
            </a:r>
            <a:endParaRPr lang="zh-TW" altLang="en-US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4" name="箭號: 向右 116">
            <a:extLst>
              <a:ext uri="{FF2B5EF4-FFF2-40B4-BE49-F238E27FC236}">
                <a16:creationId xmlns:a16="http://schemas.microsoft.com/office/drawing/2014/main" id="{8F81DD60-CADA-1C5E-C7BD-B426720E8067}"/>
              </a:ext>
            </a:extLst>
          </p:cNvPr>
          <p:cNvSpPr/>
          <p:nvPr/>
        </p:nvSpPr>
        <p:spPr>
          <a:xfrm rot="17730980">
            <a:off x="7089998" y="4249312"/>
            <a:ext cx="880009" cy="473793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9B6332B-4BA9-212C-0513-48BD016D528F}"/>
              </a:ext>
            </a:extLst>
          </p:cNvPr>
          <p:cNvSpPr txBox="1"/>
          <p:nvPr/>
        </p:nvSpPr>
        <p:spPr>
          <a:xfrm>
            <a:off x="6515978" y="4226198"/>
            <a:ext cx="1340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GET</a:t>
            </a:r>
            <a:endParaRPr lang="zh-TW" altLang="en-US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29071D8-ABD7-691A-D395-EEE4DECCC953}"/>
              </a:ext>
            </a:extLst>
          </p:cNvPr>
          <p:cNvSpPr txBox="1"/>
          <p:nvPr/>
        </p:nvSpPr>
        <p:spPr>
          <a:xfrm>
            <a:off x="5869566" y="1423412"/>
            <a:ext cx="134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POST API</a:t>
            </a:r>
          </a:p>
          <a:p>
            <a:pPr algn="ctr" defTabSz="609585">
              <a:defRPr/>
            </a:pPr>
            <a:r>
              <a:rPr lang="en-US" altLang="zh-TW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MQTT</a:t>
            </a:r>
            <a:endParaRPr lang="zh-TW" altLang="en-US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2BDDBC87-A8FE-9A96-217F-8DE97479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1504" y="1904819"/>
            <a:ext cx="957860" cy="9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DB44FF45-324E-4EC1-84CD-F68E47EF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2825" y="3910834"/>
            <a:ext cx="1014738" cy="10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臺南市政府觀光旅遊局行政服務網">
            <a:extLst>
              <a:ext uri="{FF2B5EF4-FFF2-40B4-BE49-F238E27FC236}">
                <a16:creationId xmlns:a16="http://schemas.microsoft.com/office/drawing/2014/main" id="{D3CB054C-4D05-FD42-81B1-0E6D5090F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07256" y="5358808"/>
            <a:ext cx="1134141" cy="8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: 圓角 2">
            <a:extLst>
              <a:ext uri="{FF2B5EF4-FFF2-40B4-BE49-F238E27FC236}">
                <a16:creationId xmlns:a16="http://schemas.microsoft.com/office/drawing/2014/main" id="{27197C0D-1650-88EF-7802-7780666E209C}"/>
              </a:ext>
            </a:extLst>
          </p:cNvPr>
          <p:cNvSpPr/>
          <p:nvPr/>
        </p:nvSpPr>
        <p:spPr>
          <a:xfrm>
            <a:off x="525255" y="3356589"/>
            <a:ext cx="2521482" cy="2493878"/>
          </a:xfrm>
          <a:prstGeom prst="roundRect">
            <a:avLst>
              <a:gd name="adj" fmla="val 5530"/>
            </a:avLst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sz="2400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51" name="矩形: 圓角 3">
            <a:extLst>
              <a:ext uri="{FF2B5EF4-FFF2-40B4-BE49-F238E27FC236}">
                <a16:creationId xmlns:a16="http://schemas.microsoft.com/office/drawing/2014/main" id="{309D5D13-E04B-229E-A4AA-F59A1A2F1FBA}"/>
              </a:ext>
            </a:extLst>
          </p:cNvPr>
          <p:cNvSpPr/>
          <p:nvPr/>
        </p:nvSpPr>
        <p:spPr>
          <a:xfrm>
            <a:off x="858640" y="3191017"/>
            <a:ext cx="1902301" cy="400149"/>
          </a:xfrm>
          <a:prstGeom prst="roundRect">
            <a:avLst/>
          </a:prstGeom>
          <a:solidFill>
            <a:srgbClr val="333F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TW" altLang="en-US" sz="1467" b="1" kern="0" dirty="0">
                <a:solidFill>
                  <a:prstClr val="white"/>
                </a:solidFill>
                <a:latin typeface="Calibri"/>
                <a:ea typeface="微軟正黑體" panose="020B0604030504040204" pitchFamily="34" charset="-120"/>
              </a:rPr>
              <a:t>綜合企劃科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1C5995CE-2DCF-3930-AE8F-C4A2C366461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1150" y="3684788"/>
            <a:ext cx="1314657" cy="466995"/>
          </a:xfrm>
          <a:prstGeom prst="rect">
            <a:avLst/>
          </a:prstGeom>
          <a:noFill/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61825A3F-DFBC-A9BF-7E53-F315A28FD84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0378" y="4690038"/>
            <a:ext cx="2015291" cy="534920"/>
          </a:xfrm>
          <a:prstGeom prst="rect">
            <a:avLst/>
          </a:prstGeom>
          <a:noFill/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BB010DAE-D9DB-9C3C-A554-46F68150B60D}"/>
              </a:ext>
            </a:extLst>
          </p:cNvPr>
          <p:cNvSpPr txBox="1"/>
          <p:nvPr/>
        </p:nvSpPr>
        <p:spPr>
          <a:xfrm>
            <a:off x="2008543" y="5204264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CCTV</a:t>
            </a:r>
          </a:p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(172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50EBAD8-2622-D851-FA19-1C661E39E295}"/>
              </a:ext>
            </a:extLst>
          </p:cNvPr>
          <p:cNvSpPr txBox="1"/>
          <p:nvPr/>
        </p:nvSpPr>
        <p:spPr>
          <a:xfrm>
            <a:off x="619983" y="5214610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雨量站</a:t>
            </a:r>
            <a:endParaRPr lang="en-US" altLang="zh-TW" sz="1067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(126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AB30ECF-DBBA-3884-B52A-D9F68F6A0FF8}"/>
              </a:ext>
            </a:extLst>
          </p:cNvPr>
          <p:cNvSpPr txBox="1"/>
          <p:nvPr/>
        </p:nvSpPr>
        <p:spPr>
          <a:xfrm>
            <a:off x="1314263" y="5214610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水位站</a:t>
            </a:r>
            <a:endParaRPr lang="en-US" altLang="zh-TW" sz="1067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(151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E29C1CE-C373-FADD-E4D7-551FD1E6BD96}"/>
              </a:ext>
            </a:extLst>
          </p:cNvPr>
          <p:cNvSpPr txBox="1"/>
          <p:nvPr/>
        </p:nvSpPr>
        <p:spPr>
          <a:xfrm>
            <a:off x="914911" y="4172678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淹水感測器</a:t>
            </a:r>
            <a:endParaRPr lang="en-US" altLang="zh-TW" sz="1067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(273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5586D87-A99C-19DB-8A43-9614E7A89C32}"/>
              </a:ext>
            </a:extLst>
          </p:cNvPr>
          <p:cNvSpPr txBox="1"/>
          <p:nvPr/>
        </p:nvSpPr>
        <p:spPr>
          <a:xfrm>
            <a:off x="1641320" y="4157095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移動抽水機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(341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7F91B811-96FE-A023-93EB-E687AE650A0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88" y="2108672"/>
            <a:ext cx="686551" cy="679753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21DE0978-1F30-0629-79D7-BA175FBF4D9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591" y="2103106"/>
            <a:ext cx="697793" cy="690884"/>
          </a:xfrm>
          <a:prstGeom prst="rect">
            <a:avLst/>
          </a:prstGeom>
        </p:spPr>
      </p:pic>
      <p:sp>
        <p:nvSpPr>
          <p:cNvPr id="67" name="圓角矩形 12">
            <a:extLst>
              <a:ext uri="{FF2B5EF4-FFF2-40B4-BE49-F238E27FC236}">
                <a16:creationId xmlns:a16="http://schemas.microsoft.com/office/drawing/2014/main" id="{B41FCEF4-3010-1252-2A7D-3F3409C480B5}"/>
              </a:ext>
            </a:extLst>
          </p:cNvPr>
          <p:cNvSpPr/>
          <p:nvPr/>
        </p:nvSpPr>
        <p:spPr>
          <a:xfrm>
            <a:off x="525254" y="1320472"/>
            <a:ext cx="2610408" cy="1756468"/>
          </a:xfrm>
          <a:prstGeom prst="roundRect">
            <a:avLst/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sz="2400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68" name="矩形: 圓角 25">
            <a:extLst>
              <a:ext uri="{FF2B5EF4-FFF2-40B4-BE49-F238E27FC236}">
                <a16:creationId xmlns:a16="http://schemas.microsoft.com/office/drawing/2014/main" id="{EB5B1651-2A03-1C0B-1DBF-FBD9EE076350}"/>
              </a:ext>
            </a:extLst>
          </p:cNvPr>
          <p:cNvSpPr/>
          <p:nvPr/>
        </p:nvSpPr>
        <p:spPr>
          <a:xfrm>
            <a:off x="858640" y="1454198"/>
            <a:ext cx="1917798" cy="505514"/>
          </a:xfrm>
          <a:prstGeom prst="roundRect">
            <a:avLst/>
          </a:prstGeom>
          <a:solidFill>
            <a:srgbClr val="333F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TW" altLang="en-US" sz="1467" b="1" kern="0" dirty="0">
                <a:solidFill>
                  <a:prstClr val="white"/>
                </a:solidFill>
                <a:latin typeface="Calibri"/>
                <a:ea typeface="微軟正黑體" panose="020B0604030504040204" pitchFamily="34" charset="-120"/>
              </a:rPr>
              <a:t>雨水科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39E0AD7-B041-6C38-767B-F7F96F5D4A3B}"/>
              </a:ext>
            </a:extLst>
          </p:cNvPr>
          <p:cNvSpPr txBox="1"/>
          <p:nvPr/>
        </p:nvSpPr>
        <p:spPr>
          <a:xfrm>
            <a:off x="750842" y="2799480"/>
            <a:ext cx="106669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下水道水位計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6FA6FB0-FEC6-4901-E657-B75805F42F22}"/>
              </a:ext>
            </a:extLst>
          </p:cNvPr>
          <p:cNvSpPr txBox="1"/>
          <p:nvPr/>
        </p:nvSpPr>
        <p:spPr>
          <a:xfrm>
            <a:off x="1958956" y="2801797"/>
            <a:ext cx="70714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流速計</a:t>
            </a:r>
          </a:p>
        </p:txBody>
      </p:sp>
      <p:sp>
        <p:nvSpPr>
          <p:cNvPr id="71" name="箭號: 向右 28">
            <a:extLst>
              <a:ext uri="{FF2B5EF4-FFF2-40B4-BE49-F238E27FC236}">
                <a16:creationId xmlns:a16="http://schemas.microsoft.com/office/drawing/2014/main" id="{B468C601-E010-B09A-8EBF-D6E52C89D6D3}"/>
              </a:ext>
            </a:extLst>
          </p:cNvPr>
          <p:cNvSpPr/>
          <p:nvPr/>
        </p:nvSpPr>
        <p:spPr>
          <a:xfrm rot="5400000">
            <a:off x="9046145" y="4435377"/>
            <a:ext cx="791017" cy="473793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6E550F5-7263-6FE3-A50A-F8490A60E708}"/>
              </a:ext>
            </a:extLst>
          </p:cNvPr>
          <p:cNvSpPr/>
          <p:nvPr/>
        </p:nvSpPr>
        <p:spPr>
          <a:xfrm>
            <a:off x="8433827" y="5101349"/>
            <a:ext cx="3245049" cy="1170992"/>
          </a:xfrm>
          <a:prstGeom prst="rect">
            <a:avLst/>
          </a:prstGeom>
          <a:noFill/>
          <a:ln w="2857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73" name="Picture 2" descr="內政部營建署- 维基百科，自由的百科全书">
            <a:extLst>
              <a:ext uri="{FF2B5EF4-FFF2-40B4-BE49-F238E27FC236}">
                <a16:creationId xmlns:a16="http://schemas.microsoft.com/office/drawing/2014/main" id="{5DF73302-F194-0E94-8491-1BC590D98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52911" y="5413716"/>
            <a:ext cx="1095452" cy="74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15282B7B-97A9-B6EC-8C08-6A7F9C9266DB}"/>
              </a:ext>
            </a:extLst>
          </p:cNvPr>
          <p:cNvSpPr txBox="1"/>
          <p:nvPr/>
        </p:nvSpPr>
        <p:spPr>
          <a:xfrm>
            <a:off x="8425230" y="5177104"/>
            <a:ext cx="19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國土管理署水情監測系統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5C23420-6CD3-7B56-B006-C9DAE83EC056}"/>
              </a:ext>
            </a:extLst>
          </p:cNvPr>
          <p:cNvSpPr txBox="1"/>
          <p:nvPr/>
        </p:nvSpPr>
        <p:spPr>
          <a:xfrm>
            <a:off x="10149909" y="5171283"/>
            <a:ext cx="159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臺南水利局各系統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1C21ED3E-13A0-C71E-4538-4F84C32F1D5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1507" y="5486045"/>
            <a:ext cx="1189024" cy="621196"/>
          </a:xfrm>
          <a:prstGeom prst="rect">
            <a:avLst/>
          </a:prstGeom>
        </p:spPr>
      </p:pic>
      <p:sp>
        <p:nvSpPr>
          <p:cNvPr id="77" name="文字方塊 76">
            <a:extLst>
              <a:ext uri="{FF2B5EF4-FFF2-40B4-BE49-F238E27FC236}">
                <a16:creationId xmlns:a16="http://schemas.microsoft.com/office/drawing/2014/main" id="{2685947E-04EE-F65A-1EE8-B59231FCE642}"/>
              </a:ext>
            </a:extLst>
          </p:cNvPr>
          <p:cNvSpPr txBox="1"/>
          <p:nvPr/>
        </p:nvSpPr>
        <p:spPr>
          <a:xfrm>
            <a:off x="8227325" y="4811098"/>
            <a:ext cx="134099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333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外部介接</a:t>
            </a:r>
          </a:p>
        </p:txBody>
      </p:sp>
      <p:sp>
        <p:nvSpPr>
          <p:cNvPr id="92" name="文字版面配置區 1">
            <a:extLst>
              <a:ext uri="{FF2B5EF4-FFF2-40B4-BE49-F238E27FC236}">
                <a16:creationId xmlns:a16="http://schemas.microsoft.com/office/drawing/2014/main" id="{6D9EFEDC-97E6-E374-9C89-144601C65796}"/>
              </a:ext>
            </a:extLst>
          </p:cNvPr>
          <p:cNvSpPr txBox="1">
            <a:spLocks/>
          </p:cNvSpPr>
          <p:nvPr/>
        </p:nvSpPr>
        <p:spPr>
          <a:xfrm>
            <a:off x="421736" y="187232"/>
            <a:ext cx="9077864" cy="718827"/>
          </a:xfrm>
          <a:prstGeom prst="rect">
            <a:avLst/>
          </a:prstGeom>
          <a:noFill/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defRPr/>
            </a:pPr>
            <a:r>
              <a:rPr lang="zh-TW" altLang="en-US" sz="3733" dirty="0">
                <a:solidFill>
                  <a:prstClr val="black"/>
                </a:solidFill>
                <a:latin typeface="Calibri"/>
              </a:rPr>
              <a:t>水情監測系統 </a:t>
            </a:r>
            <a:r>
              <a:rPr lang="en-US" altLang="zh-TW" sz="3733" dirty="0">
                <a:solidFill>
                  <a:prstClr val="black"/>
                </a:solidFill>
                <a:latin typeface="Calibri"/>
              </a:rPr>
              <a:t>|</a:t>
            </a:r>
            <a:r>
              <a:rPr lang="zh-TW" altLang="en-US" sz="3733" dirty="0">
                <a:solidFill>
                  <a:prstClr val="black"/>
                </a:solidFill>
                <a:latin typeface="Calibri"/>
              </a:rPr>
              <a:t> </a:t>
            </a:r>
            <a:r>
              <a:rPr lang="zh-TW" altLang="en-US" sz="3733" dirty="0">
                <a:solidFill>
                  <a:prstClr val="white">
                    <a:lumMod val="50000"/>
                  </a:prstClr>
                </a:solidFill>
                <a:latin typeface="Calibri"/>
              </a:rPr>
              <a:t>資料介接架構</a:t>
            </a:r>
          </a:p>
        </p:txBody>
      </p:sp>
    </p:spTree>
    <p:extLst>
      <p:ext uri="{BB962C8B-B14F-4D97-AF65-F5344CB8AC3E}">
        <p14:creationId xmlns:p14="http://schemas.microsoft.com/office/powerpoint/2010/main" val="42787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71D49-6D2A-B5E6-26E0-97C9D212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62">
            <a:extLst>
              <a:ext uri="{FF2B5EF4-FFF2-40B4-BE49-F238E27FC236}">
                <a16:creationId xmlns:a16="http://schemas.microsoft.com/office/drawing/2014/main" id="{5D2D11C6-57A4-472A-C795-0C201E6FDB3E}"/>
              </a:ext>
            </a:extLst>
          </p:cNvPr>
          <p:cNvSpPr/>
          <p:nvPr/>
        </p:nvSpPr>
        <p:spPr>
          <a:xfrm>
            <a:off x="5568334" y="1109619"/>
            <a:ext cx="6098413" cy="3580419"/>
          </a:xfrm>
          <a:prstGeom prst="roundRect">
            <a:avLst>
              <a:gd name="adj" fmla="val 3168"/>
            </a:avLst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sz="2400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10" name="Picture 4" descr="Download Software Development Clipart Client Computer - Sales ...">
            <a:extLst>
              <a:ext uri="{FF2B5EF4-FFF2-40B4-BE49-F238E27FC236}">
                <a16:creationId xmlns:a16="http://schemas.microsoft.com/office/drawing/2014/main" id="{25C75AE0-E92B-428F-7DF2-EA227727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7034" y="1916858"/>
            <a:ext cx="1176721" cy="9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apicon - Brandtalk Advertising Indonesia">
            <a:extLst>
              <a:ext uri="{FF2B5EF4-FFF2-40B4-BE49-F238E27FC236}">
                <a16:creationId xmlns:a16="http://schemas.microsoft.com/office/drawing/2014/main" id="{048AD72D-C1FC-21CB-22A1-D552A5BE6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0727" y="3660977"/>
            <a:ext cx="1329335" cy="80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圓角 65">
            <a:extLst>
              <a:ext uri="{FF2B5EF4-FFF2-40B4-BE49-F238E27FC236}">
                <a16:creationId xmlns:a16="http://schemas.microsoft.com/office/drawing/2014/main" id="{B0B4E59F-9636-9FF3-1D29-A61816864C0C}"/>
              </a:ext>
            </a:extLst>
          </p:cNvPr>
          <p:cNvSpPr/>
          <p:nvPr/>
        </p:nvSpPr>
        <p:spPr>
          <a:xfrm>
            <a:off x="5671252" y="1238764"/>
            <a:ext cx="1835347" cy="3262417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13" name="Picture 2" descr="「sql server icon」的圖片搜尋結果">
            <a:extLst>
              <a:ext uri="{FF2B5EF4-FFF2-40B4-BE49-F238E27FC236}">
                <a16:creationId xmlns:a16="http://schemas.microsoft.com/office/drawing/2014/main" id="{59A56DF4-A662-7A73-74BF-B94AB763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3679" y="3028801"/>
            <a:ext cx="1162172" cy="133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213B98-6182-0F98-39E0-E3EEA5BCFDAD}"/>
              </a:ext>
            </a:extLst>
          </p:cNvPr>
          <p:cNvSpPr txBox="1"/>
          <p:nvPr/>
        </p:nvSpPr>
        <p:spPr>
          <a:xfrm>
            <a:off x="5915485" y="1771143"/>
            <a:ext cx="1329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6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雨水下水道即時水情監測系統</a:t>
            </a:r>
            <a:endParaRPr lang="en-US" altLang="zh-TW" sz="16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507177D-19D8-EEB8-CCB1-98EADE3C9F1A}"/>
              </a:ext>
            </a:extLst>
          </p:cNvPr>
          <p:cNvSpPr txBox="1"/>
          <p:nvPr/>
        </p:nvSpPr>
        <p:spPr>
          <a:xfrm>
            <a:off x="10201409" y="1506142"/>
            <a:ext cx="13293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防汛系統平台</a:t>
            </a:r>
            <a:endParaRPr lang="en-US" altLang="zh-TW" sz="1067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下水道監測站管理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3FD6C0-2B07-EDBC-E97E-070540191D5B}"/>
              </a:ext>
            </a:extLst>
          </p:cNvPr>
          <p:cNvSpPr txBox="1"/>
          <p:nvPr/>
        </p:nvSpPr>
        <p:spPr>
          <a:xfrm>
            <a:off x="10109996" y="3245419"/>
            <a:ext cx="148642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防汛系統平台</a:t>
            </a:r>
          </a:p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淹水預警、空間展示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3C2B1F-DEAE-62B2-3844-E857AEC13154}"/>
              </a:ext>
            </a:extLst>
          </p:cNvPr>
          <p:cNvSpPr txBox="1"/>
          <p:nvPr/>
        </p:nvSpPr>
        <p:spPr>
          <a:xfrm>
            <a:off x="10180727" y="1144174"/>
            <a:ext cx="132933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467" b="1" dirty="0"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展示層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225A27-3507-2893-6F74-88EC327ED498}"/>
              </a:ext>
            </a:extLst>
          </p:cNvPr>
          <p:cNvSpPr/>
          <p:nvPr/>
        </p:nvSpPr>
        <p:spPr>
          <a:xfrm>
            <a:off x="10099445" y="1456755"/>
            <a:ext cx="1473059" cy="3110536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94732BB-E3DA-C73E-0297-76694C4C0FBE}"/>
              </a:ext>
            </a:extLst>
          </p:cNvPr>
          <p:cNvCxnSpPr>
            <a:cxnSpLocks/>
          </p:cNvCxnSpPr>
          <p:nvPr/>
        </p:nvCxnSpPr>
        <p:spPr>
          <a:xfrm>
            <a:off x="9293673" y="1154916"/>
            <a:ext cx="0" cy="3412375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ysDash"/>
            <a:miter lim="800000"/>
          </a:ln>
          <a:effectLst/>
        </p:spPr>
      </p:cxnSp>
      <p:sp>
        <p:nvSpPr>
          <p:cNvPr id="31" name="箭號: 向右 84">
            <a:extLst>
              <a:ext uri="{FF2B5EF4-FFF2-40B4-BE49-F238E27FC236}">
                <a16:creationId xmlns:a16="http://schemas.microsoft.com/office/drawing/2014/main" id="{1729753B-EA19-6366-B74B-84850F532205}"/>
              </a:ext>
            </a:extLst>
          </p:cNvPr>
          <p:cNvSpPr/>
          <p:nvPr/>
        </p:nvSpPr>
        <p:spPr>
          <a:xfrm>
            <a:off x="8951053" y="2697635"/>
            <a:ext cx="1064278" cy="482805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6" name="箭號: 向右 108">
            <a:extLst>
              <a:ext uri="{FF2B5EF4-FFF2-40B4-BE49-F238E27FC236}">
                <a16:creationId xmlns:a16="http://schemas.microsoft.com/office/drawing/2014/main" id="{9D9F2789-983E-21D8-9B4A-186A2957A0DB}"/>
              </a:ext>
            </a:extLst>
          </p:cNvPr>
          <p:cNvSpPr/>
          <p:nvPr/>
        </p:nvSpPr>
        <p:spPr>
          <a:xfrm>
            <a:off x="3516275" y="1310627"/>
            <a:ext cx="1902234" cy="1756467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7" name="箭號: 向右 109">
            <a:extLst>
              <a:ext uri="{FF2B5EF4-FFF2-40B4-BE49-F238E27FC236}">
                <a16:creationId xmlns:a16="http://schemas.microsoft.com/office/drawing/2014/main" id="{19DE6647-EB97-6929-3D94-D9F9EBC1BE0A}"/>
              </a:ext>
            </a:extLst>
          </p:cNvPr>
          <p:cNvSpPr/>
          <p:nvPr/>
        </p:nvSpPr>
        <p:spPr>
          <a:xfrm>
            <a:off x="3503721" y="3392776"/>
            <a:ext cx="1896386" cy="1720502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0704AF4-B4AD-0DEF-C8F0-0616D5639D1A}"/>
              </a:ext>
            </a:extLst>
          </p:cNvPr>
          <p:cNvSpPr txBox="1"/>
          <p:nvPr/>
        </p:nvSpPr>
        <p:spPr>
          <a:xfrm>
            <a:off x="3250210" y="3829897"/>
            <a:ext cx="164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MQTT</a:t>
            </a:r>
            <a:endParaRPr lang="zh-TW" altLang="en-US" sz="16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AFCEFE9-58AD-1A2B-A277-BC696D48AD70}"/>
              </a:ext>
            </a:extLst>
          </p:cNvPr>
          <p:cNvSpPr txBox="1"/>
          <p:nvPr/>
        </p:nvSpPr>
        <p:spPr>
          <a:xfrm>
            <a:off x="3353029" y="1720153"/>
            <a:ext cx="134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POST</a:t>
            </a:r>
            <a:endParaRPr lang="zh-TW" altLang="en-US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9838C2FB-1A1C-4AE9-1F47-905C10A7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1504" y="1904819"/>
            <a:ext cx="957860" cy="9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01CD8C6C-A451-7E6F-6A06-B03D17C61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2825" y="3910834"/>
            <a:ext cx="1014738" cy="10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: 圓角 2">
            <a:extLst>
              <a:ext uri="{FF2B5EF4-FFF2-40B4-BE49-F238E27FC236}">
                <a16:creationId xmlns:a16="http://schemas.microsoft.com/office/drawing/2014/main" id="{A22EA561-149F-B55B-03E7-E32175669641}"/>
              </a:ext>
            </a:extLst>
          </p:cNvPr>
          <p:cNvSpPr/>
          <p:nvPr/>
        </p:nvSpPr>
        <p:spPr>
          <a:xfrm>
            <a:off x="525255" y="3356589"/>
            <a:ext cx="2521482" cy="2493878"/>
          </a:xfrm>
          <a:prstGeom prst="roundRect">
            <a:avLst>
              <a:gd name="adj" fmla="val 5530"/>
            </a:avLst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sz="2400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51" name="矩形: 圓角 3">
            <a:extLst>
              <a:ext uri="{FF2B5EF4-FFF2-40B4-BE49-F238E27FC236}">
                <a16:creationId xmlns:a16="http://schemas.microsoft.com/office/drawing/2014/main" id="{CACA5F77-C652-80EC-A416-792D04613994}"/>
              </a:ext>
            </a:extLst>
          </p:cNvPr>
          <p:cNvSpPr/>
          <p:nvPr/>
        </p:nvSpPr>
        <p:spPr>
          <a:xfrm>
            <a:off x="858640" y="3191017"/>
            <a:ext cx="1902301" cy="400149"/>
          </a:xfrm>
          <a:prstGeom prst="roundRect">
            <a:avLst/>
          </a:prstGeom>
          <a:solidFill>
            <a:srgbClr val="333F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TW" altLang="en-US" sz="1467" b="1" kern="0" dirty="0">
                <a:solidFill>
                  <a:prstClr val="white"/>
                </a:solidFill>
                <a:latin typeface="Calibri"/>
                <a:ea typeface="微軟正黑體" panose="020B0604030504040204" pitchFamily="34" charset="-120"/>
              </a:rPr>
              <a:t>綜合企劃科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A0C5B67B-79F6-C183-0604-E99489563C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1150" y="3684788"/>
            <a:ext cx="1314657" cy="466995"/>
          </a:xfrm>
          <a:prstGeom prst="rect">
            <a:avLst/>
          </a:prstGeom>
          <a:noFill/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5E4CDE82-1C90-1E1F-A471-C58920C0DCE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0378" y="4690038"/>
            <a:ext cx="2015291" cy="534920"/>
          </a:xfrm>
          <a:prstGeom prst="rect">
            <a:avLst/>
          </a:prstGeom>
          <a:noFill/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A9AAB805-B104-092B-BA8A-4F1433BE768D}"/>
              </a:ext>
            </a:extLst>
          </p:cNvPr>
          <p:cNvSpPr txBox="1"/>
          <p:nvPr/>
        </p:nvSpPr>
        <p:spPr>
          <a:xfrm>
            <a:off x="2008543" y="5204264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CCTV</a:t>
            </a:r>
          </a:p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(172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2202055-8B50-FA56-A953-C8ED3DFD1750}"/>
              </a:ext>
            </a:extLst>
          </p:cNvPr>
          <p:cNvSpPr txBox="1"/>
          <p:nvPr/>
        </p:nvSpPr>
        <p:spPr>
          <a:xfrm>
            <a:off x="619983" y="5214610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雨量站</a:t>
            </a:r>
            <a:endParaRPr lang="en-US" altLang="zh-TW" sz="1067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(126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321D492-A971-A22C-0774-84F6F141A0C1}"/>
              </a:ext>
            </a:extLst>
          </p:cNvPr>
          <p:cNvSpPr txBox="1"/>
          <p:nvPr/>
        </p:nvSpPr>
        <p:spPr>
          <a:xfrm>
            <a:off x="1314263" y="5214610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水位站</a:t>
            </a:r>
            <a:endParaRPr lang="en-US" altLang="zh-TW" sz="1067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(151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B92FA31-194E-6796-2539-CBA967B5D900}"/>
              </a:ext>
            </a:extLst>
          </p:cNvPr>
          <p:cNvSpPr txBox="1"/>
          <p:nvPr/>
        </p:nvSpPr>
        <p:spPr>
          <a:xfrm>
            <a:off x="914911" y="4172678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淹水感測器</a:t>
            </a:r>
            <a:endParaRPr lang="en-US" altLang="zh-TW" sz="1067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(273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6A5CA36-0EE0-5C6F-EDB9-2D1EB9AB19FA}"/>
              </a:ext>
            </a:extLst>
          </p:cNvPr>
          <p:cNvSpPr txBox="1"/>
          <p:nvPr/>
        </p:nvSpPr>
        <p:spPr>
          <a:xfrm>
            <a:off x="1641320" y="4157095"/>
            <a:ext cx="92173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移動抽水機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(341</a:t>
            </a: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站</a:t>
            </a:r>
            <a:r>
              <a:rPr lang="en-US" altLang="zh-TW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6140E85F-975E-5B42-1E9B-5EDC990BC9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88" y="2108672"/>
            <a:ext cx="686551" cy="679753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6CC23613-756D-C1A9-01E8-AB0A26FBFA6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591" y="2103106"/>
            <a:ext cx="697793" cy="690884"/>
          </a:xfrm>
          <a:prstGeom prst="rect">
            <a:avLst/>
          </a:prstGeom>
        </p:spPr>
      </p:pic>
      <p:sp>
        <p:nvSpPr>
          <p:cNvPr id="67" name="圓角矩形 12">
            <a:extLst>
              <a:ext uri="{FF2B5EF4-FFF2-40B4-BE49-F238E27FC236}">
                <a16:creationId xmlns:a16="http://schemas.microsoft.com/office/drawing/2014/main" id="{16EAB1DC-E500-1C17-5E31-124E394D8041}"/>
              </a:ext>
            </a:extLst>
          </p:cNvPr>
          <p:cNvSpPr/>
          <p:nvPr/>
        </p:nvSpPr>
        <p:spPr>
          <a:xfrm>
            <a:off x="525254" y="1320472"/>
            <a:ext cx="2610408" cy="1756468"/>
          </a:xfrm>
          <a:prstGeom prst="roundRect">
            <a:avLst/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sz="2400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68" name="矩形: 圓角 25">
            <a:extLst>
              <a:ext uri="{FF2B5EF4-FFF2-40B4-BE49-F238E27FC236}">
                <a16:creationId xmlns:a16="http://schemas.microsoft.com/office/drawing/2014/main" id="{58E064EE-065F-4470-0FA7-812B4CDDD842}"/>
              </a:ext>
            </a:extLst>
          </p:cNvPr>
          <p:cNvSpPr/>
          <p:nvPr/>
        </p:nvSpPr>
        <p:spPr>
          <a:xfrm>
            <a:off x="858640" y="1454198"/>
            <a:ext cx="1917798" cy="505514"/>
          </a:xfrm>
          <a:prstGeom prst="roundRect">
            <a:avLst/>
          </a:prstGeom>
          <a:solidFill>
            <a:srgbClr val="333F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TW" altLang="en-US" sz="1467" b="1" kern="0" dirty="0">
                <a:solidFill>
                  <a:prstClr val="white"/>
                </a:solidFill>
                <a:latin typeface="Calibri"/>
                <a:ea typeface="微軟正黑體" panose="020B0604030504040204" pitchFamily="34" charset="-120"/>
              </a:rPr>
              <a:t>雨水科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B12D06-E6FA-EB8B-527C-B2E46C7EE9BB}"/>
              </a:ext>
            </a:extLst>
          </p:cNvPr>
          <p:cNvSpPr txBox="1"/>
          <p:nvPr/>
        </p:nvSpPr>
        <p:spPr>
          <a:xfrm>
            <a:off x="750842" y="2799480"/>
            <a:ext cx="106669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下水道水位計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C431CE9-C240-290E-67A4-54BAD157CDC1}"/>
              </a:ext>
            </a:extLst>
          </p:cNvPr>
          <p:cNvSpPr txBox="1"/>
          <p:nvPr/>
        </p:nvSpPr>
        <p:spPr>
          <a:xfrm>
            <a:off x="1958956" y="2801797"/>
            <a:ext cx="70714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067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流速計</a:t>
            </a:r>
          </a:p>
        </p:txBody>
      </p:sp>
      <p:sp>
        <p:nvSpPr>
          <p:cNvPr id="92" name="文字版面配置區 1">
            <a:extLst>
              <a:ext uri="{FF2B5EF4-FFF2-40B4-BE49-F238E27FC236}">
                <a16:creationId xmlns:a16="http://schemas.microsoft.com/office/drawing/2014/main" id="{23A77F79-624E-D802-FB7A-68B851C7C088}"/>
              </a:ext>
            </a:extLst>
          </p:cNvPr>
          <p:cNvSpPr txBox="1">
            <a:spLocks/>
          </p:cNvSpPr>
          <p:nvPr/>
        </p:nvSpPr>
        <p:spPr>
          <a:xfrm>
            <a:off x="421736" y="187232"/>
            <a:ext cx="9077864" cy="718827"/>
          </a:xfrm>
          <a:prstGeom prst="rect">
            <a:avLst/>
          </a:prstGeom>
          <a:noFill/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defRPr/>
            </a:pPr>
            <a:r>
              <a:rPr lang="zh-TW" altLang="en-US" sz="3733" dirty="0">
                <a:solidFill>
                  <a:prstClr val="black"/>
                </a:solidFill>
                <a:latin typeface="Calibri"/>
              </a:rPr>
              <a:t>水情監測系統 </a:t>
            </a:r>
            <a:r>
              <a:rPr lang="en-US" altLang="zh-TW" sz="3733" dirty="0">
                <a:solidFill>
                  <a:prstClr val="black"/>
                </a:solidFill>
                <a:latin typeface="Calibri"/>
              </a:rPr>
              <a:t>|</a:t>
            </a:r>
            <a:r>
              <a:rPr lang="zh-TW" altLang="en-US" sz="3733" dirty="0">
                <a:solidFill>
                  <a:prstClr val="black"/>
                </a:solidFill>
                <a:latin typeface="Calibri"/>
              </a:rPr>
              <a:t> </a:t>
            </a:r>
            <a:r>
              <a:rPr lang="zh-TW" altLang="en-US" sz="3733" dirty="0">
                <a:solidFill>
                  <a:prstClr val="white">
                    <a:lumMod val="50000"/>
                  </a:prstClr>
                </a:solidFill>
                <a:latin typeface="Calibri"/>
              </a:rPr>
              <a:t>資料介接架構</a:t>
            </a:r>
            <a:r>
              <a:rPr lang="en-US" altLang="zh-TW" sz="3733" dirty="0">
                <a:solidFill>
                  <a:prstClr val="white">
                    <a:lumMod val="50000"/>
                  </a:prstClr>
                </a:solidFill>
                <a:latin typeface="Calibri"/>
              </a:rPr>
              <a:t>(</a:t>
            </a:r>
            <a:r>
              <a:rPr lang="zh-TW" altLang="en-US" sz="3733" dirty="0">
                <a:solidFill>
                  <a:prstClr val="white">
                    <a:lumMod val="50000"/>
                  </a:prstClr>
                </a:solidFill>
                <a:latin typeface="Calibri"/>
              </a:rPr>
              <a:t>資料缺漏</a:t>
            </a:r>
            <a:r>
              <a:rPr lang="en-US" altLang="zh-TW" sz="3733" dirty="0">
                <a:solidFill>
                  <a:prstClr val="white">
                    <a:lumMod val="50000"/>
                  </a:prstClr>
                </a:solidFill>
                <a:latin typeface="Calibri"/>
              </a:rPr>
              <a:t>)</a:t>
            </a:r>
            <a:endParaRPr lang="zh-TW" altLang="en-US" sz="3733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2" name="矩形: 圓角 62">
            <a:extLst>
              <a:ext uri="{FF2B5EF4-FFF2-40B4-BE49-F238E27FC236}">
                <a16:creationId xmlns:a16="http://schemas.microsoft.com/office/drawing/2014/main" id="{D8D7F4F2-DEE3-24D4-C03E-9BC00103B08D}"/>
              </a:ext>
            </a:extLst>
          </p:cNvPr>
          <p:cNvSpPr/>
          <p:nvPr/>
        </p:nvSpPr>
        <p:spPr>
          <a:xfrm>
            <a:off x="5568334" y="5449320"/>
            <a:ext cx="3802169" cy="895066"/>
          </a:xfrm>
          <a:prstGeom prst="roundRect">
            <a:avLst>
              <a:gd name="adj" fmla="val 3168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rgbClr val="4472C4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sz="2400" kern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C5233B-B816-0419-7531-746636610650}"/>
              </a:ext>
            </a:extLst>
          </p:cNvPr>
          <p:cNvSpPr txBox="1"/>
          <p:nvPr/>
        </p:nvSpPr>
        <p:spPr>
          <a:xfrm>
            <a:off x="6532803" y="5683877"/>
            <a:ext cx="2242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20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台能水位資料</a:t>
            </a: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API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6A39215-CABF-8C8C-C0C2-BD7CEF30E0FF}"/>
              </a:ext>
            </a:extLst>
          </p:cNvPr>
          <p:cNvCxnSpPr>
            <a:cxnSpLocks/>
          </p:cNvCxnSpPr>
          <p:nvPr/>
        </p:nvCxnSpPr>
        <p:spPr>
          <a:xfrm>
            <a:off x="3730336" y="1506142"/>
            <a:ext cx="1164822" cy="384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88095BF-7D2E-E82D-5CC0-008AB4C0BEB8}"/>
              </a:ext>
            </a:extLst>
          </p:cNvPr>
          <p:cNvCxnSpPr>
            <a:cxnSpLocks/>
          </p:cNvCxnSpPr>
          <p:nvPr/>
        </p:nvCxnSpPr>
        <p:spPr>
          <a:xfrm flipH="1">
            <a:off x="3730336" y="1506142"/>
            <a:ext cx="1246909" cy="37188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箭號: 向下 59">
            <a:extLst>
              <a:ext uri="{FF2B5EF4-FFF2-40B4-BE49-F238E27FC236}">
                <a16:creationId xmlns:a16="http://schemas.microsoft.com/office/drawing/2014/main" id="{2396B688-4BEE-F86E-8096-852D367B7B90}"/>
              </a:ext>
            </a:extLst>
          </p:cNvPr>
          <p:cNvSpPr/>
          <p:nvPr/>
        </p:nvSpPr>
        <p:spPr>
          <a:xfrm flipV="1">
            <a:off x="5730384" y="4570159"/>
            <a:ext cx="638657" cy="8367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B8E47CB-0575-FF54-B243-AA0FCC569C9F}"/>
              </a:ext>
            </a:extLst>
          </p:cNvPr>
          <p:cNvSpPr txBox="1"/>
          <p:nvPr/>
        </p:nvSpPr>
        <p:spPr>
          <a:xfrm>
            <a:off x="6152124" y="4948273"/>
            <a:ext cx="327936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609585">
              <a:defRPr/>
            </a:pPr>
            <a:r>
              <a:rPr lang="en-US" altLang="zh-TW" sz="2000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僅針對缺失資料進行補遺</a:t>
            </a:r>
            <a:endParaRPr lang="en-US" altLang="zh-TW" sz="2000" b="1" dirty="0">
              <a:ln/>
              <a:solidFill>
                <a:srgbClr val="FF0000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7ED708C-863C-CAFC-8C87-F6EEEA91F944}"/>
              </a:ext>
            </a:extLst>
          </p:cNvPr>
          <p:cNvSpPr txBox="1"/>
          <p:nvPr/>
        </p:nvSpPr>
        <p:spPr>
          <a:xfrm>
            <a:off x="1612577" y="5250153"/>
            <a:ext cx="46050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609585">
              <a:defRPr/>
            </a:pPr>
            <a:r>
              <a:rPr lang="en-US" altLang="zh-TW" sz="2400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1.資料遺失</a:t>
            </a:r>
          </a:p>
          <a:p>
            <a:pPr algn="ctr" defTabSz="609585">
              <a:defRPr/>
            </a:pPr>
            <a:endParaRPr lang="en-US" altLang="zh-TW" sz="2400" b="1" dirty="0">
              <a:ln/>
              <a:solidFill>
                <a:srgbClr val="FF0000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3" name="Picture 8" descr="「api icon」的圖片搜尋結果">
            <a:extLst>
              <a:ext uri="{FF2B5EF4-FFF2-40B4-BE49-F238E27FC236}">
                <a16:creationId xmlns:a16="http://schemas.microsoft.com/office/drawing/2014/main" id="{D10A7D9A-2CE5-A8D4-22C5-15244B52F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0384" y="5471977"/>
            <a:ext cx="858249" cy="8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臺南市政府觀光旅遊局行政服務網">
            <a:extLst>
              <a:ext uri="{FF2B5EF4-FFF2-40B4-BE49-F238E27FC236}">
                <a16:creationId xmlns:a16="http://schemas.microsoft.com/office/drawing/2014/main" id="{6FD684C4-A9F0-C9E9-4ADF-3CEDEC835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10759" y="5781881"/>
            <a:ext cx="721425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BAEFDC-513C-42BB-004A-A6E4B0D77C4C}"/>
              </a:ext>
            </a:extLst>
          </p:cNvPr>
          <p:cNvSpPr/>
          <p:nvPr/>
        </p:nvSpPr>
        <p:spPr>
          <a:xfrm>
            <a:off x="9662666" y="5349480"/>
            <a:ext cx="1933759" cy="995892"/>
          </a:xfrm>
          <a:prstGeom prst="rect">
            <a:avLst/>
          </a:prstGeom>
          <a:noFill/>
          <a:ln w="2857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white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17" name="Picture 2" descr="內政部營建署- 维基百科，自由的百科全书">
            <a:extLst>
              <a:ext uri="{FF2B5EF4-FFF2-40B4-BE49-F238E27FC236}">
                <a16:creationId xmlns:a16="http://schemas.microsoft.com/office/drawing/2014/main" id="{A0BB0818-7C13-A4D7-283E-2E820F0B3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04375" y="5790150"/>
            <a:ext cx="696816" cy="4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E34192B-B665-72E5-A97D-B17570D4DB6E}"/>
              </a:ext>
            </a:extLst>
          </p:cNvPr>
          <p:cNvSpPr txBox="1"/>
          <p:nvPr/>
        </p:nvSpPr>
        <p:spPr>
          <a:xfrm>
            <a:off x="9663215" y="5421114"/>
            <a:ext cx="105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國土管理署水情監測系統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6D48614-E924-B3DF-4D96-8DD6D9165971}"/>
              </a:ext>
            </a:extLst>
          </p:cNvPr>
          <p:cNvSpPr txBox="1"/>
          <p:nvPr/>
        </p:nvSpPr>
        <p:spPr>
          <a:xfrm>
            <a:off x="10737125" y="5422267"/>
            <a:ext cx="86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臺南水利局各系統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21" name="矩形: 圓角 70">
            <a:extLst>
              <a:ext uri="{FF2B5EF4-FFF2-40B4-BE49-F238E27FC236}">
                <a16:creationId xmlns:a16="http://schemas.microsoft.com/office/drawing/2014/main" id="{0C28F3A7-A175-5DF0-AA74-5364F42B34D3}"/>
              </a:ext>
            </a:extLst>
          </p:cNvPr>
          <p:cNvSpPr/>
          <p:nvPr/>
        </p:nvSpPr>
        <p:spPr>
          <a:xfrm>
            <a:off x="7873256" y="1831161"/>
            <a:ext cx="1018384" cy="2395280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CA95032-572B-92DF-51AF-DEE5FFB89CF6}"/>
              </a:ext>
            </a:extLst>
          </p:cNvPr>
          <p:cNvSpPr txBox="1"/>
          <p:nvPr/>
        </p:nvSpPr>
        <p:spPr>
          <a:xfrm>
            <a:off x="7815637" y="1936042"/>
            <a:ext cx="116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200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資料供應服務</a:t>
            </a:r>
            <a:endParaRPr lang="en-US" altLang="zh-TW" sz="1200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pic>
        <p:nvPicPr>
          <p:cNvPr id="25" name="Picture 8" descr="「api icon」的圖片搜尋結果">
            <a:extLst>
              <a:ext uri="{FF2B5EF4-FFF2-40B4-BE49-F238E27FC236}">
                <a16:creationId xmlns:a16="http://schemas.microsoft.com/office/drawing/2014/main" id="{81A27EF2-D70C-E585-3585-14AB0AE3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624" y="2168173"/>
            <a:ext cx="858249" cy="8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「api icon」的圖片搜尋結果">
            <a:extLst>
              <a:ext uri="{FF2B5EF4-FFF2-40B4-BE49-F238E27FC236}">
                <a16:creationId xmlns:a16="http://schemas.microsoft.com/office/drawing/2014/main" id="{A32B7203-3736-957C-18E1-216EA418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817" y="2770777"/>
            <a:ext cx="858249" cy="8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「api icon」的圖片搜尋結果">
            <a:extLst>
              <a:ext uri="{FF2B5EF4-FFF2-40B4-BE49-F238E27FC236}">
                <a16:creationId xmlns:a16="http://schemas.microsoft.com/office/drawing/2014/main" id="{BFD2137E-A58C-ED33-C58C-2B901B01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604" y="3380039"/>
            <a:ext cx="858249" cy="8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箭號: 向右 110">
            <a:extLst>
              <a:ext uri="{FF2B5EF4-FFF2-40B4-BE49-F238E27FC236}">
                <a16:creationId xmlns:a16="http://schemas.microsoft.com/office/drawing/2014/main" id="{AFA30F3E-D15B-7E7F-1380-B075D2878633}"/>
              </a:ext>
            </a:extLst>
          </p:cNvPr>
          <p:cNvSpPr/>
          <p:nvPr/>
        </p:nvSpPr>
        <p:spPr>
          <a:xfrm>
            <a:off x="7569678" y="2750354"/>
            <a:ext cx="347143" cy="482805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43768772-9DB6-4C0F-5532-0EDADCD12FA2}"/>
              </a:ext>
            </a:extLst>
          </p:cNvPr>
          <p:cNvSpPr/>
          <p:nvPr/>
        </p:nvSpPr>
        <p:spPr>
          <a:xfrm rot="2226623">
            <a:off x="8783893" y="4537640"/>
            <a:ext cx="1395072" cy="473793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TW" altLang="en-US" kern="0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4B40E29-0DCD-AE88-1E44-3F9F8CF4EC70}"/>
              </a:ext>
            </a:extLst>
          </p:cNvPr>
          <p:cNvSpPr txBox="1"/>
          <p:nvPr/>
        </p:nvSpPr>
        <p:spPr>
          <a:xfrm>
            <a:off x="9969784" y="4689852"/>
            <a:ext cx="2222216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zh-TW" altLang="en-US" sz="1333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外部介接</a:t>
            </a:r>
            <a:endParaRPr lang="en-US" altLang="zh-TW" sz="1333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  <a:p>
            <a:pPr algn="ctr" defTabSz="609585">
              <a:defRPr/>
            </a:pPr>
            <a:r>
              <a:rPr lang="en-US" altLang="zh-TW" sz="1333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(</a:t>
            </a:r>
            <a:r>
              <a:rPr lang="zh-TW" altLang="en-US" sz="1333" b="1" dirty="0">
                <a:solidFill>
                  <a:srgbClr val="C00000"/>
                </a:solidFill>
                <a:latin typeface="Calibri"/>
                <a:ea typeface="微軟正黑體" panose="020B0604030504040204" pitchFamily="34" charset="-120"/>
              </a:rPr>
              <a:t>遭國土署拒絕連線</a:t>
            </a:r>
            <a:r>
              <a:rPr lang="en-US" altLang="zh-TW" sz="1333" b="1" dirty="0">
                <a:solidFill>
                  <a:srgbClr val="C00000"/>
                </a:solidFill>
                <a:latin typeface="Calibri"/>
                <a:ea typeface="微軟正黑體" panose="020B0604030504040204" pitchFamily="34" charset="-120"/>
              </a:rPr>
              <a:t>=&gt;</a:t>
            </a:r>
          </a:p>
          <a:p>
            <a:pPr algn="ctr" defTabSz="609585">
              <a:defRPr/>
            </a:pPr>
            <a:r>
              <a:rPr lang="zh-TW" altLang="en-US" sz="1333" b="1" dirty="0">
                <a:solidFill>
                  <a:srgbClr val="C00000"/>
                </a:solidFill>
                <a:latin typeface="Calibri"/>
                <a:ea typeface="微軟正黑體" panose="020B0604030504040204" pitchFamily="34" charset="-120"/>
              </a:rPr>
              <a:t>資料傳輸失敗</a:t>
            </a:r>
            <a:r>
              <a:rPr lang="en-US" altLang="zh-TW" sz="1333" b="1" dirty="0">
                <a:solidFill>
                  <a:srgbClr val="C00000"/>
                </a:solidFill>
                <a:latin typeface="Calibri"/>
                <a:ea typeface="微軟正黑體" panose="020B0604030504040204" pitchFamily="34" charset="-120"/>
              </a:rPr>
              <a:t>=&gt;</a:t>
            </a:r>
            <a:r>
              <a:rPr lang="zh-TW" altLang="en-US" sz="1333" b="1" dirty="0">
                <a:solidFill>
                  <a:srgbClr val="C00000"/>
                </a:solidFill>
                <a:latin typeface="Calibri"/>
                <a:ea typeface="微軟正黑體" panose="020B0604030504040204" pitchFamily="34" charset="-120"/>
              </a:rPr>
              <a:t>自動化重傳</a:t>
            </a:r>
            <a:r>
              <a:rPr lang="en-US" altLang="zh-TW" sz="1333" b="1" dirty="0">
                <a:solidFill>
                  <a:prstClr val="black"/>
                </a:solidFill>
                <a:latin typeface="Calibri"/>
                <a:ea typeface="微軟正黑體" panose="020B0604030504040204" pitchFamily="34" charset="-120"/>
              </a:rPr>
              <a:t>)</a:t>
            </a:r>
            <a:endParaRPr lang="zh-TW" altLang="en-US" sz="1333" b="1" dirty="0">
              <a:solidFill>
                <a:prstClr val="black"/>
              </a:solidFill>
              <a:latin typeface="Calibri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F5D2E64-2A55-3E2A-C523-B83BF6F97FFE}"/>
              </a:ext>
            </a:extLst>
          </p:cNvPr>
          <p:cNvSpPr txBox="1"/>
          <p:nvPr/>
        </p:nvSpPr>
        <p:spPr>
          <a:xfrm>
            <a:off x="3271636" y="5631793"/>
            <a:ext cx="327936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defTabSz="609585">
              <a:defRPr/>
            </a:pPr>
            <a:r>
              <a:rPr lang="en-US" altLang="zh-TW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a.</a:t>
            </a:r>
            <a:r>
              <a:rPr lang="zh-TW" altLang="en-US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Broker</a:t>
            </a:r>
            <a:r>
              <a:rPr lang="zh-TW" altLang="en-US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無上傳資料</a:t>
            </a:r>
            <a:endParaRPr lang="en-US" altLang="zh-TW" b="1" dirty="0">
              <a:ln/>
              <a:solidFill>
                <a:srgbClr val="FF0000"/>
              </a:solidFill>
              <a:latin typeface="Calibri"/>
              <a:ea typeface="微軟正黑體" panose="020B0604030504040204" pitchFamily="34" charset="-120"/>
            </a:endParaRPr>
          </a:p>
          <a:p>
            <a:pPr defTabSz="609585">
              <a:defRPr/>
            </a:pPr>
            <a:r>
              <a:rPr lang="en-US" altLang="zh-TW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b. </a:t>
            </a:r>
            <a:r>
              <a:rPr lang="zh-TW" altLang="en-US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斷線無收到資料</a:t>
            </a:r>
            <a:endParaRPr lang="en-US" altLang="zh-TW" b="1" dirty="0">
              <a:ln/>
              <a:solidFill>
                <a:srgbClr val="FF0000"/>
              </a:solidFill>
              <a:latin typeface="Calibri"/>
              <a:ea typeface="微軟正黑體" panose="020B0604030504040204" pitchFamily="34" charset="-120"/>
            </a:endParaRPr>
          </a:p>
          <a:p>
            <a:pPr defTabSz="609585">
              <a:defRPr/>
            </a:pPr>
            <a:r>
              <a:rPr lang="zh-TW" altLang="en-US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    </a:t>
            </a:r>
            <a:r>
              <a:rPr lang="en-US" altLang="zh-TW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已自動化回補處理</a:t>
            </a:r>
            <a:r>
              <a:rPr lang="en-US" altLang="zh-TW" b="1" dirty="0">
                <a:ln/>
                <a:solidFill>
                  <a:srgbClr val="FF0000"/>
                </a:solidFill>
                <a:latin typeface="Calibri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5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1ae917-2adb-4e80-a1ce-39ff818458c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842CB22C29A40B20E86F899F15C6F" ma:contentTypeVersion="14" ma:contentTypeDescription="Create a new document." ma:contentTypeScope="" ma:versionID="8d54db1b6e230892f452633489593ca7">
  <xsd:schema xmlns:xsd="http://www.w3.org/2001/XMLSchema" xmlns:xs="http://www.w3.org/2001/XMLSchema" xmlns:p="http://schemas.microsoft.com/office/2006/metadata/properties" xmlns:ns3="161ae917-2adb-4e80-a1ce-39ff818458ce" xmlns:ns4="025d2d7f-3d95-4888-bac2-afd23dd913f1" targetNamespace="http://schemas.microsoft.com/office/2006/metadata/properties" ma:root="true" ma:fieldsID="2b8bdbbf8eb712b945ae37c6f3dc04ce" ns3:_="" ns4:_="">
    <xsd:import namespace="161ae917-2adb-4e80-a1ce-39ff818458ce"/>
    <xsd:import namespace="025d2d7f-3d95-4888-bac2-afd23dd913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ae917-2adb-4e80-a1ce-39ff818458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d2d7f-3d95-4888-bac2-afd23dd913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89705F-EB3B-403E-AD12-10E46889B0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BF7DA4-0E31-4879-B132-3EE215BE6486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161ae917-2adb-4e80-a1ce-39ff818458ce"/>
    <ds:schemaRef ds:uri="025d2d7f-3d95-4888-bac2-afd23dd913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5A9C2B-E7F8-49BD-97A0-8400BFC44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ae917-2adb-4e80-a1ce-39ff818458ce"/>
    <ds:schemaRef ds:uri="025d2d7f-3d95-4888-bac2-afd23dd913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260</Words>
  <Application>Microsoft Office PowerPoint</Application>
  <PresentationFormat>寬螢幕</PresentationFormat>
  <Paragraphs>68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Microsoft YaHei</vt:lpstr>
      <vt:lpstr>微軟正黑體</vt:lpstr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產基會_吳敬忠</dc:creator>
  <cp:lastModifiedBy>產基會_洪憲明</cp:lastModifiedBy>
  <cp:revision>5</cp:revision>
  <dcterms:created xsi:type="dcterms:W3CDTF">2024-03-06T08:42:49Z</dcterms:created>
  <dcterms:modified xsi:type="dcterms:W3CDTF">2024-09-24T08:57:49Z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0x0101003DC842CB22C29A40B20E86F899F15C6F</vt:lpwstr>
  </property>
</Properties>
</file>