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1" r:id="rId9"/>
    <p:sldId id="262" r:id="rId10"/>
    <p:sldId id="263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39968"/>
            <a:ext cx="10170264" cy="1340917"/>
          </a:xfrm>
        </p:spPr>
        <p:txBody>
          <a:bodyPr>
            <a:normAutofit/>
          </a:bodyPr>
          <a:lstStyle/>
          <a:p>
            <a:r>
              <a:rPr lang="en-US" dirty="0"/>
              <a:t>Debugging – Dotnet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41061"/>
            <a:ext cx="8791575" cy="12464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Prakash Rajasekar</a:t>
            </a:r>
          </a:p>
          <a:p>
            <a:r>
              <a:rPr lang="en-US" dirty="0">
                <a:solidFill>
                  <a:schemeClr val="tx1"/>
                </a:solidFill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720090"/>
            <a:ext cx="11361420" cy="22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 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2540195"/>
            <a:ext cx="8577279" cy="135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Memory Leak Analyze </a:t>
            </a:r>
          </a:p>
          <a:p>
            <a:r>
              <a:rPr lang="en-US" dirty="0"/>
              <a:t>Crash Analyze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76125"/>
            <a:ext cx="9905998" cy="1478570"/>
          </a:xfrm>
        </p:spPr>
        <p:txBody>
          <a:bodyPr/>
          <a:lstStyle/>
          <a:p>
            <a:r>
              <a:rPr lang="en-US" dirty="0"/>
              <a:t>Memory Dump Analyzer</a:t>
            </a:r>
          </a:p>
        </p:txBody>
      </p:sp>
    </p:spTree>
    <p:extLst>
      <p:ext uri="{BB962C8B-B14F-4D97-AF65-F5344CB8AC3E}">
        <p14:creationId xmlns:p14="http://schemas.microsoft.com/office/powerpoint/2010/main" val="65893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4" y="720090"/>
            <a:ext cx="11361420" cy="22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 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2030817"/>
            <a:ext cx="8577279" cy="398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Worker Process (IIS – W3WP)</a:t>
            </a:r>
          </a:p>
          <a:p>
            <a:r>
              <a:rPr lang="en-US" dirty="0"/>
              <a:t>Memory Dump (.DMP File)</a:t>
            </a:r>
          </a:p>
          <a:p>
            <a:r>
              <a:rPr lang="en-US" dirty="0"/>
              <a:t>How to Create Memory Dump</a:t>
            </a:r>
          </a:p>
          <a:p>
            <a:r>
              <a:rPr lang="en-US" dirty="0"/>
              <a:t>Tools 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Debug </a:t>
            </a:r>
            <a:r>
              <a:rPr lang="en-US" dirty="0" err="1"/>
              <a:t>Diag</a:t>
            </a:r>
            <a:r>
              <a:rPr lang="en-US" dirty="0"/>
              <a:t>…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50819"/>
            <a:ext cx="9905998" cy="1478570"/>
          </a:xfrm>
        </p:spPr>
        <p:txBody>
          <a:bodyPr/>
          <a:lstStyle/>
          <a:p>
            <a:r>
              <a:rPr lang="en-US" dirty="0"/>
              <a:t>Memory Dump Analyzer</a:t>
            </a:r>
          </a:p>
        </p:txBody>
      </p:sp>
    </p:spTree>
    <p:extLst>
      <p:ext uri="{BB962C8B-B14F-4D97-AF65-F5344CB8AC3E}">
        <p14:creationId xmlns:p14="http://schemas.microsoft.com/office/powerpoint/2010/main" val="88809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720090"/>
            <a:ext cx="11361420" cy="22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 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2540195"/>
            <a:ext cx="8577279" cy="135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27" y="2656488"/>
            <a:ext cx="2969677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467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324" y="1637414"/>
            <a:ext cx="7609183" cy="315024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VS IDE Debugging</a:t>
            </a:r>
          </a:p>
          <a:p>
            <a:r>
              <a:rPr lang="en-US" sz="2800" dirty="0"/>
              <a:t>VS IDE Remote Debugging</a:t>
            </a:r>
          </a:p>
          <a:p>
            <a:r>
              <a:rPr lang="en-US" sz="2800" dirty="0"/>
              <a:t>Trace / ** Logging</a:t>
            </a:r>
          </a:p>
          <a:p>
            <a:r>
              <a:rPr lang="en-US" sz="2800" dirty="0"/>
              <a:t>Network Tracing (</a:t>
            </a:r>
            <a:r>
              <a:rPr lang="en-US" sz="2800" dirty="0" err="1"/>
              <a:t>System.Net</a:t>
            </a:r>
            <a:r>
              <a:rPr lang="en-US" sz="2800" dirty="0"/>
              <a:t>)</a:t>
            </a:r>
          </a:p>
          <a:p>
            <a:r>
              <a:rPr lang="en-US" sz="2800" dirty="0"/>
              <a:t>Memory Dump Analyzer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720090"/>
            <a:ext cx="11361420" cy="22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2254102"/>
            <a:ext cx="8577279" cy="3678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IDE Debugging Options</a:t>
            </a:r>
          </a:p>
          <a:p>
            <a:pPr marL="0" indent="0">
              <a:buNone/>
            </a:pPr>
            <a:r>
              <a:rPr lang="en-US" sz="1600" dirty="0"/>
              <a:t>	Breakpoint </a:t>
            </a:r>
          </a:p>
          <a:p>
            <a:pPr marL="0" indent="0">
              <a:buNone/>
            </a:pPr>
            <a:r>
              <a:rPr lang="en-US" sz="1600" dirty="0"/>
              <a:t>	Quick Watch / Immediate Window</a:t>
            </a:r>
          </a:p>
          <a:p>
            <a:pPr marL="0" indent="0">
              <a:buNone/>
            </a:pPr>
            <a:r>
              <a:rPr lang="en-US" sz="1600" dirty="0"/>
              <a:t>	Break Point Conditions</a:t>
            </a:r>
          </a:p>
          <a:p>
            <a:r>
              <a:rPr lang="en-US" sz="1600" dirty="0"/>
              <a:t>What is PDB File  </a:t>
            </a:r>
          </a:p>
          <a:p>
            <a:pPr marL="457200" lvl="1" indent="0">
              <a:buNone/>
            </a:pPr>
            <a:r>
              <a:rPr lang="en-US" sz="1600" dirty="0"/>
              <a:t>	 .</a:t>
            </a:r>
            <a:r>
              <a:rPr lang="en-US" sz="1600" dirty="0" err="1"/>
              <a:t>pdb</a:t>
            </a:r>
            <a:r>
              <a:rPr lang="en-US" sz="1600" dirty="0"/>
              <a:t> is a file format  which is used to store debugging information for program (DLL / EXE). This file will </a:t>
            </a:r>
            <a:r>
              <a:rPr lang="en-US" sz="1600" dirty="0" err="1"/>
              <a:t>generetaed</a:t>
            </a:r>
            <a:r>
              <a:rPr lang="en-US" sz="1600" dirty="0"/>
              <a:t> automatically when we are compiling the source code</a:t>
            </a:r>
          </a:p>
          <a:p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96987"/>
            <a:ext cx="9905998" cy="1478570"/>
          </a:xfrm>
        </p:spPr>
        <p:txBody>
          <a:bodyPr/>
          <a:lstStyle/>
          <a:p>
            <a:r>
              <a:rPr lang="en-US" dirty="0"/>
              <a:t>VS IDE Debugging</a:t>
            </a:r>
          </a:p>
        </p:txBody>
      </p:sp>
    </p:spTree>
    <p:extLst>
      <p:ext uri="{BB962C8B-B14F-4D97-AF65-F5344CB8AC3E}">
        <p14:creationId xmlns:p14="http://schemas.microsoft.com/office/powerpoint/2010/main" val="27660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1743740"/>
            <a:ext cx="6315739" cy="79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2540195"/>
            <a:ext cx="8577279" cy="135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0028"/>
            <a:ext cx="9905998" cy="1478570"/>
          </a:xfrm>
        </p:spPr>
        <p:txBody>
          <a:bodyPr/>
          <a:lstStyle/>
          <a:p>
            <a:r>
              <a:rPr lang="en-US" dirty="0"/>
              <a:t>VS IDE Remote Debugging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F060AE-8C2B-4F48-B3C5-067DD6FBC56B}"/>
              </a:ext>
            </a:extLst>
          </p:cNvPr>
          <p:cNvSpPr/>
          <p:nvPr/>
        </p:nvSpPr>
        <p:spPr>
          <a:xfrm>
            <a:off x="1651735" y="2422787"/>
            <a:ext cx="87256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MSVSMON.EXE (Microsoft Visual Studio Remote Debugging Monitor)</a:t>
            </a:r>
          </a:p>
          <a:p>
            <a:endParaRPr lang="en-US" dirty="0"/>
          </a:p>
          <a:p>
            <a:r>
              <a:rPr lang="en-US" dirty="0"/>
              <a:t>		 This tool will act as a Network Listener and will do below functionalities </a:t>
            </a:r>
          </a:p>
          <a:p>
            <a:endParaRPr lang="en-US" dirty="0"/>
          </a:p>
          <a:p>
            <a:pPr marL="400050" indent="-400050">
              <a:buAutoNum type="romanUcParenR"/>
            </a:pPr>
            <a:r>
              <a:rPr lang="en-US" dirty="0"/>
              <a:t>Share’s the running process information to remote System.</a:t>
            </a:r>
          </a:p>
          <a:p>
            <a:pPr marL="400050" indent="-400050">
              <a:buAutoNum type="romanUcParenR"/>
            </a:pPr>
            <a:r>
              <a:rPr lang="en-US" dirty="0"/>
              <a:t>Used to attach process in remote server.</a:t>
            </a:r>
          </a:p>
          <a:p>
            <a:pPr marL="400050" indent="-400050">
              <a:buAutoNum type="romanUcParenR"/>
            </a:pPr>
            <a:r>
              <a:rPr lang="en-US" dirty="0"/>
              <a:t>Used to debug the application from remote</a:t>
            </a:r>
          </a:p>
          <a:p>
            <a:r>
              <a:rPr lang="en-US" dirty="0"/>
              <a:t>			 </a:t>
            </a:r>
          </a:p>
          <a:p>
            <a:r>
              <a:rPr lang="en-US" dirty="0"/>
              <a:t> MSVSMON.EXE  is a standalone application and not require 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344051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1743740"/>
            <a:ext cx="6315739" cy="79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8910"/>
            <a:ext cx="6248215" cy="891311"/>
          </a:xfrm>
        </p:spPr>
        <p:txBody>
          <a:bodyPr/>
          <a:lstStyle/>
          <a:p>
            <a:r>
              <a:rPr lang="en-US" dirty="0"/>
              <a:t>VS IDE Remote Debugging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222405" y="1172057"/>
            <a:ext cx="6559548" cy="5292538"/>
            <a:chOff x="1701950" y="1172057"/>
            <a:chExt cx="6559548" cy="5292538"/>
          </a:xfrm>
        </p:grpSpPr>
        <p:grpSp>
          <p:nvGrpSpPr>
            <p:cNvPr id="38" name="Group 37"/>
            <p:cNvGrpSpPr/>
            <p:nvPr/>
          </p:nvGrpSpPr>
          <p:grpSpPr>
            <a:xfrm>
              <a:off x="1701950" y="2137144"/>
              <a:ext cx="4603157" cy="4327451"/>
              <a:chOff x="1701950" y="2137144"/>
              <a:chExt cx="4603157" cy="432745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4129F4B-6977-4756-AAE4-09D3E0A8A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75372" y="2137144"/>
                <a:ext cx="2729735" cy="432745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AA9F716-8B17-4899-AACE-D68169239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6849" y="4145827"/>
                <a:ext cx="356568" cy="35656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EA612A-2126-4BA7-AB94-2E3E4A8AC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9096" y="3276600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BD684CD-E6AD-4C0D-B21D-11E370C0F6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8540" y="3276600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B26BB90-DBCF-482C-AA0E-DF2AD65E8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3481" y="329819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ECDB1A-47F7-44DF-8D65-CE94AACCBDA2}"/>
                  </a:ext>
                </a:extLst>
              </p:cNvPr>
              <p:cNvSpPr/>
              <p:nvPr/>
            </p:nvSpPr>
            <p:spPr>
              <a:xfrm>
                <a:off x="5021504" y="4116408"/>
                <a:ext cx="1149903" cy="39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IIS / Worker Process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09B448A-060E-41B0-9BEF-42AAED4E5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1950" y="3150017"/>
                <a:ext cx="356568" cy="356568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32F5422-E952-4A5F-9773-284ED8A02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5842" y="5282543"/>
                <a:ext cx="356568" cy="356568"/>
              </a:xfrm>
              <a:prstGeom prst="rect">
                <a:avLst/>
              </a:prstGeom>
            </p:spPr>
          </p:pic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9B1F2FF-C442-4729-87F0-73D83BCD51D6}"/>
                  </a:ext>
                </a:extLst>
              </p:cNvPr>
              <p:cNvCxnSpPr>
                <a:stCxn id="6" idx="3"/>
              </p:cNvCxnSpPr>
              <p:nvPr/>
            </p:nvCxnSpPr>
            <p:spPr>
              <a:xfrm>
                <a:off x="2093417" y="4324111"/>
                <a:ext cx="2928087" cy="0"/>
              </a:xfrm>
              <a:prstGeom prst="straightConnector1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BBFEBB7D-17D8-4A06-877D-3AC69B7C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417" y="3322915"/>
                <a:ext cx="771703" cy="984268"/>
              </a:xfrm>
              <a:prstGeom prst="bentConnector2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284A549D-446D-4935-88FE-6E6290965F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73633" y="4588841"/>
                <a:ext cx="1139287" cy="643687"/>
              </a:xfrm>
              <a:prstGeom prst="bentConnector3">
                <a:avLst>
                  <a:gd name="adj1" fmla="val 1844"/>
                </a:avLst>
              </a:prstGeom>
              <a:ln w="50800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H="1">
                <a:off x="5262113" y="3577117"/>
                <a:ext cx="3768" cy="542832"/>
              </a:xfrm>
              <a:prstGeom prst="straightConnector1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675288" y="3577645"/>
                <a:ext cx="3768" cy="542832"/>
              </a:xfrm>
              <a:prstGeom prst="straightConnector1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6057724" y="3575701"/>
                <a:ext cx="3768" cy="542832"/>
              </a:xfrm>
              <a:prstGeom prst="straightConnector1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Cloud Callout 35"/>
            <p:cNvSpPr/>
            <p:nvPr/>
          </p:nvSpPr>
          <p:spPr>
            <a:xfrm>
              <a:off x="5262114" y="1172057"/>
              <a:ext cx="2999384" cy="826864"/>
            </a:xfrm>
            <a:prstGeom prst="cloudCallout">
              <a:avLst>
                <a:gd name="adj1" fmla="val -26019"/>
                <a:gd name="adj2" fmla="val 829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Host (Without VS IDE)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8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1743740"/>
            <a:ext cx="6315739" cy="79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8910"/>
            <a:ext cx="6248215" cy="891311"/>
          </a:xfrm>
        </p:spPr>
        <p:txBody>
          <a:bodyPr/>
          <a:lstStyle/>
          <a:p>
            <a:r>
              <a:rPr lang="en-US" dirty="0"/>
              <a:t>VS IDE Remote Debugging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29F4B-6977-4756-AAE4-09D3E0A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72" y="2137144"/>
            <a:ext cx="2729735" cy="4327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09E09-68FF-41D6-A481-6E0FD925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346" y="2458598"/>
            <a:ext cx="1486998" cy="23154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AC8865-893D-49CB-8442-1E4AAE40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709" y="3012974"/>
            <a:ext cx="398609" cy="39860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83E13FC-0E83-4083-BFC8-D2FED0FB171E}"/>
              </a:ext>
            </a:extLst>
          </p:cNvPr>
          <p:cNvSpPr/>
          <p:nvPr/>
        </p:nvSpPr>
        <p:spPr>
          <a:xfrm>
            <a:off x="8776768" y="3817086"/>
            <a:ext cx="590515" cy="18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VS 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9F716-8B17-4899-AACE-D6816923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849" y="4145827"/>
            <a:ext cx="356568" cy="356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EA612A-2126-4BA7-AB94-2E3E4A8AC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96" y="3276600"/>
            <a:ext cx="30480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D684CD-E6AD-4C0D-B21D-11E370C0F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540" y="3276600"/>
            <a:ext cx="304800" cy="30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26BB90-DBCF-482C-AA0E-DF2AD65E8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481" y="3298195"/>
            <a:ext cx="304800" cy="30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ECDB1A-47F7-44DF-8D65-CE94AACCBDA2}"/>
              </a:ext>
            </a:extLst>
          </p:cNvPr>
          <p:cNvSpPr/>
          <p:nvPr/>
        </p:nvSpPr>
        <p:spPr>
          <a:xfrm>
            <a:off x="5021504" y="4116408"/>
            <a:ext cx="1149903" cy="39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IIS / Worker Process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9B448A-060E-41B0-9BEF-42AAED4E5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50" y="3150017"/>
            <a:ext cx="356568" cy="3565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2F5422-E952-4A5F-9773-284ED8A02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842" y="5282543"/>
            <a:ext cx="356568" cy="35656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B1F2FF-C442-4729-87F0-73D83BCD51D6}"/>
              </a:ext>
            </a:extLst>
          </p:cNvPr>
          <p:cNvCxnSpPr>
            <a:stCxn id="6" idx="3"/>
          </p:cNvCxnSpPr>
          <p:nvPr/>
        </p:nvCxnSpPr>
        <p:spPr>
          <a:xfrm>
            <a:off x="2093417" y="4324111"/>
            <a:ext cx="2928087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BFEBB7D-17D8-4A06-877D-3AC69B7C5E5E}"/>
              </a:ext>
            </a:extLst>
          </p:cNvPr>
          <p:cNvCxnSpPr>
            <a:cxnSpLocks/>
          </p:cNvCxnSpPr>
          <p:nvPr/>
        </p:nvCxnSpPr>
        <p:spPr>
          <a:xfrm>
            <a:off x="2093417" y="3322915"/>
            <a:ext cx="771703" cy="984268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84A549D-446D-4935-88FE-6E6290965F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3633" y="4588841"/>
            <a:ext cx="1139287" cy="643687"/>
          </a:xfrm>
          <a:prstGeom prst="bentConnector3">
            <a:avLst>
              <a:gd name="adj1" fmla="val 1844"/>
            </a:avLst>
          </a:prstGeom>
          <a:ln w="508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262113" y="3577117"/>
            <a:ext cx="3768" cy="5428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75288" y="3577645"/>
            <a:ext cx="3768" cy="5428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57724" y="3575701"/>
            <a:ext cx="3768" cy="5428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072025" y="3400950"/>
            <a:ext cx="2527" cy="42138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loud Callout 35"/>
          <p:cNvSpPr/>
          <p:nvPr/>
        </p:nvSpPr>
        <p:spPr>
          <a:xfrm>
            <a:off x="5262114" y="1172057"/>
            <a:ext cx="2999384" cy="826864"/>
          </a:xfrm>
          <a:prstGeom prst="cloudCallout">
            <a:avLst>
              <a:gd name="adj1" fmla="val -26019"/>
              <a:gd name="adj2" fmla="val 82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 (Without VS IDE) </a:t>
            </a:r>
          </a:p>
        </p:txBody>
      </p:sp>
      <p:sp>
        <p:nvSpPr>
          <p:cNvPr id="40" name="Cloud Callout 39"/>
          <p:cNvSpPr/>
          <p:nvPr/>
        </p:nvSpPr>
        <p:spPr>
          <a:xfrm>
            <a:off x="8926116" y="1632461"/>
            <a:ext cx="3046144" cy="826864"/>
          </a:xfrm>
          <a:prstGeom prst="cloudCallout">
            <a:avLst>
              <a:gd name="adj1" fmla="val -30627"/>
              <a:gd name="adj2" fmla="val 10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 Sys (With VS IDE) </a:t>
            </a:r>
          </a:p>
        </p:txBody>
      </p:sp>
    </p:spTree>
    <p:extLst>
      <p:ext uri="{BB962C8B-B14F-4D97-AF65-F5344CB8AC3E}">
        <p14:creationId xmlns:p14="http://schemas.microsoft.com/office/powerpoint/2010/main" val="155856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1743740"/>
            <a:ext cx="6315739" cy="79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8910"/>
            <a:ext cx="6248215" cy="891311"/>
          </a:xfrm>
        </p:spPr>
        <p:txBody>
          <a:bodyPr/>
          <a:lstStyle/>
          <a:p>
            <a:r>
              <a:rPr lang="en-US" dirty="0"/>
              <a:t>VS IDE Remote Debugging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01950" y="2137144"/>
            <a:ext cx="7750394" cy="4327451"/>
            <a:chOff x="1701950" y="2137144"/>
            <a:chExt cx="7750394" cy="43274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129F4B-6977-4756-AAE4-09D3E0A8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5372" y="2137144"/>
              <a:ext cx="2729735" cy="432745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021AF4-94BF-4C29-9A64-BABB7313B69F}"/>
                </a:ext>
              </a:extLst>
            </p:cNvPr>
            <p:cNvSpPr/>
            <p:nvPr/>
          </p:nvSpPr>
          <p:spPr>
            <a:xfrm>
              <a:off x="5042770" y="4981352"/>
              <a:ext cx="1149903" cy="393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msvsmon.exe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509E09-68FF-41D6-A481-6E0FD925F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5346" y="2458598"/>
              <a:ext cx="1486998" cy="231542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EAC8865-893D-49CB-8442-1E4AAE409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1709" y="3012974"/>
              <a:ext cx="398609" cy="398609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3E13FC-0E83-4083-BFC8-D2FED0FB171E}"/>
                </a:ext>
              </a:extLst>
            </p:cNvPr>
            <p:cNvSpPr/>
            <p:nvPr/>
          </p:nvSpPr>
          <p:spPr>
            <a:xfrm>
              <a:off x="8776768" y="3817086"/>
              <a:ext cx="590515" cy="189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VS IDE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A9F716-8B17-4899-AACE-D68169239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849" y="4145827"/>
              <a:ext cx="356568" cy="35656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EA612A-2126-4BA7-AB94-2E3E4A8AC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9096" y="3276600"/>
              <a:ext cx="304800" cy="304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D684CD-E6AD-4C0D-B21D-11E370C0F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8540" y="3276600"/>
              <a:ext cx="304800" cy="3048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B26BB90-DBCF-482C-AA0E-DF2AD65E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3481" y="3298195"/>
              <a:ext cx="304800" cy="3048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ECDB1A-47F7-44DF-8D65-CE94AACCBDA2}"/>
                </a:ext>
              </a:extLst>
            </p:cNvPr>
            <p:cNvSpPr/>
            <p:nvPr/>
          </p:nvSpPr>
          <p:spPr>
            <a:xfrm>
              <a:off x="5021504" y="4116408"/>
              <a:ext cx="1149903" cy="393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IIS / Worker Process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9B448A-060E-41B0-9BEF-42AAED4E5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1950" y="3150017"/>
              <a:ext cx="356568" cy="3565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32F5422-E952-4A5F-9773-284ED8A02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842" y="5282543"/>
              <a:ext cx="356568" cy="356568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9B1F2FF-C442-4729-87F0-73D83BCD51D6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2093417" y="4324111"/>
              <a:ext cx="2928087" cy="0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BFEBB7D-17D8-4A06-877D-3AC69B7C5E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417" y="3322915"/>
              <a:ext cx="771703" cy="984268"/>
            </a:xfrm>
            <a:prstGeom prst="bentConnector2">
              <a:avLst/>
            </a:prstGeom>
            <a:ln w="508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84A549D-446D-4935-88FE-6E6290965F4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73633" y="4588841"/>
              <a:ext cx="1139287" cy="643687"/>
            </a:xfrm>
            <a:prstGeom prst="bentConnector3">
              <a:avLst>
                <a:gd name="adj1" fmla="val 1844"/>
              </a:avLst>
            </a:prstGeom>
            <a:ln w="508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5262113" y="3577117"/>
              <a:ext cx="3768" cy="542832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75288" y="3577645"/>
              <a:ext cx="3768" cy="542832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057724" y="3575701"/>
              <a:ext cx="3768" cy="542832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63782" y="4509813"/>
              <a:ext cx="0" cy="504933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39" idx="2"/>
            </p:cNvCxnSpPr>
            <p:nvPr/>
          </p:nvCxnSpPr>
          <p:spPr>
            <a:xfrm flipV="1">
              <a:off x="6192673" y="4006726"/>
              <a:ext cx="2879353" cy="1171328"/>
            </a:xfrm>
            <a:prstGeom prst="bentConnector2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072025" y="3400950"/>
              <a:ext cx="2527" cy="421381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loud Callout 35"/>
          <p:cNvSpPr/>
          <p:nvPr/>
        </p:nvSpPr>
        <p:spPr>
          <a:xfrm>
            <a:off x="5262114" y="1172057"/>
            <a:ext cx="2999384" cy="826864"/>
          </a:xfrm>
          <a:prstGeom prst="cloudCallout">
            <a:avLst>
              <a:gd name="adj1" fmla="val -26019"/>
              <a:gd name="adj2" fmla="val 82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 (Without VS IDE) </a:t>
            </a:r>
          </a:p>
        </p:txBody>
      </p:sp>
      <p:sp>
        <p:nvSpPr>
          <p:cNvPr id="40" name="Cloud Callout 39"/>
          <p:cNvSpPr/>
          <p:nvPr/>
        </p:nvSpPr>
        <p:spPr>
          <a:xfrm>
            <a:off x="8926116" y="1632461"/>
            <a:ext cx="3046144" cy="826864"/>
          </a:xfrm>
          <a:prstGeom prst="cloudCallout">
            <a:avLst>
              <a:gd name="adj1" fmla="val -30627"/>
              <a:gd name="adj2" fmla="val 10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 Sys (With VS IDE) </a:t>
            </a:r>
          </a:p>
        </p:txBody>
      </p:sp>
    </p:spTree>
    <p:extLst>
      <p:ext uri="{BB962C8B-B14F-4D97-AF65-F5344CB8AC3E}">
        <p14:creationId xmlns:p14="http://schemas.microsoft.com/office/powerpoint/2010/main" val="17443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720090"/>
            <a:ext cx="11361420" cy="22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1733905"/>
            <a:ext cx="8577279" cy="389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Configuration settings for tracing</a:t>
            </a:r>
          </a:p>
          <a:p>
            <a:pPr marL="0" indent="0">
              <a:buNone/>
            </a:pPr>
            <a:r>
              <a:rPr lang="en-US" sz="1600" dirty="0"/>
              <a:t>&lt;configuration&gt;</a:t>
            </a:r>
          </a:p>
          <a:p>
            <a:pPr marL="0" indent="0">
              <a:buNone/>
            </a:pPr>
            <a:r>
              <a:rPr lang="en-US" sz="1600" dirty="0"/>
              <a:t>  &lt;</a:t>
            </a:r>
            <a:r>
              <a:rPr lang="en-US" sz="1600" dirty="0" err="1"/>
              <a:t>system.web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&lt;trace enabled="true" </a:t>
            </a:r>
            <a:r>
              <a:rPr lang="en-US" sz="1600" dirty="0" err="1"/>
              <a:t>pageOutput</a:t>
            </a:r>
            <a:r>
              <a:rPr lang="en-US" sz="1600" dirty="0"/>
              <a:t>="false" </a:t>
            </a:r>
            <a:r>
              <a:rPr lang="en-US" sz="1600" dirty="0" err="1"/>
              <a:t>requestLimit</a:t>
            </a:r>
            <a:r>
              <a:rPr lang="en-US" sz="1600" dirty="0"/>
              <a:t>="40" </a:t>
            </a:r>
            <a:r>
              <a:rPr lang="en-US" sz="1600" dirty="0" err="1"/>
              <a:t>localOnly</a:t>
            </a:r>
            <a:r>
              <a:rPr lang="en-US" sz="1600" dirty="0"/>
              <a:t>="false"/&gt;</a:t>
            </a:r>
          </a:p>
          <a:p>
            <a:pPr marL="0" indent="0">
              <a:buNone/>
            </a:pPr>
            <a:r>
              <a:rPr lang="en-US" sz="1600" dirty="0"/>
              <a:t>  &lt;/</a:t>
            </a:r>
            <a:r>
              <a:rPr lang="en-US" sz="1600" dirty="0" err="1"/>
              <a:t>system.web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&lt;/configuration&gt;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Logging ( ** Requires Code Changes)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08711"/>
            <a:ext cx="9905998" cy="907946"/>
          </a:xfrm>
        </p:spPr>
        <p:txBody>
          <a:bodyPr/>
          <a:lstStyle/>
          <a:p>
            <a:r>
              <a:rPr lang="en-US" dirty="0"/>
              <a:t>Trace / **Logging</a:t>
            </a:r>
          </a:p>
        </p:txBody>
      </p:sp>
    </p:spTree>
    <p:extLst>
      <p:ext uri="{BB962C8B-B14F-4D97-AF65-F5344CB8AC3E}">
        <p14:creationId xmlns:p14="http://schemas.microsoft.com/office/powerpoint/2010/main" val="163585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720090"/>
            <a:ext cx="11361420" cy="22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1164566"/>
            <a:ext cx="8577279" cy="4977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System.Net</a:t>
            </a:r>
            <a:r>
              <a:rPr lang="en-US" dirty="0"/>
              <a:t> Tracing Support  (</a:t>
            </a:r>
            <a:r>
              <a:rPr lang="en-US" dirty="0" err="1"/>
              <a:t>web.config</a:t>
            </a:r>
            <a:r>
              <a:rPr lang="en-US" dirty="0"/>
              <a:t> / </a:t>
            </a:r>
            <a:r>
              <a:rPr lang="en-US" dirty="0" err="1"/>
              <a:t>App.config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system.diagnostics</a:t>
            </a:r>
            <a:r>
              <a:rPr lang="en-US" sz="1500" dirty="0"/>
              <a:t>&gt;</a:t>
            </a:r>
          </a:p>
          <a:p>
            <a:pPr marL="914400" lvl="2" indent="0">
              <a:buNone/>
            </a:pPr>
            <a:r>
              <a:rPr lang="en-US" sz="1500" dirty="0"/>
              <a:t>            &lt;sources&gt;</a:t>
            </a:r>
          </a:p>
          <a:p>
            <a:pPr marL="914400" lvl="2" indent="0">
              <a:buNone/>
            </a:pPr>
            <a:r>
              <a:rPr lang="en-US" sz="1500" dirty="0"/>
              <a:t>      	&lt;source name="</a:t>
            </a:r>
            <a:r>
              <a:rPr lang="en-US" sz="1500" dirty="0" err="1"/>
              <a:t>System.Net</a:t>
            </a:r>
            <a:r>
              <a:rPr lang="en-US" sz="1500" dirty="0"/>
              <a:t>" &gt;</a:t>
            </a:r>
          </a:p>
          <a:p>
            <a:pPr marL="914400" lvl="2" indent="0">
              <a:buNone/>
            </a:pPr>
            <a:r>
              <a:rPr lang="en-US" sz="1500" dirty="0"/>
              <a:t>       	        &lt;listeners&gt;</a:t>
            </a:r>
          </a:p>
          <a:p>
            <a:pPr marL="914400" lvl="2" indent="0">
              <a:buNone/>
            </a:pPr>
            <a:r>
              <a:rPr lang="en-US" sz="1500" dirty="0"/>
              <a:t>                           &lt;add name="</a:t>
            </a:r>
            <a:r>
              <a:rPr lang="en-US" sz="1500" dirty="0" err="1"/>
              <a:t>Tamil_Demo</a:t>
            </a:r>
            <a:r>
              <a:rPr lang="en-US" sz="1500" dirty="0"/>
              <a:t>" </a:t>
            </a:r>
            <a:r>
              <a:rPr lang="en-US" sz="1500" dirty="0" err="1"/>
              <a:t>initializeData</a:t>
            </a:r>
            <a:r>
              <a:rPr lang="en-US" sz="1500" dirty="0"/>
              <a:t>="network.txt" </a:t>
            </a:r>
          </a:p>
          <a:p>
            <a:pPr marL="914400" lvl="2" indent="0">
              <a:buNone/>
            </a:pPr>
            <a:r>
              <a:rPr lang="en-US" sz="1500" dirty="0"/>
              <a:t>	                type="</a:t>
            </a:r>
            <a:r>
              <a:rPr lang="en-US" sz="1500" dirty="0" err="1"/>
              <a:t>System.Diagnostics.TextWriterTraceListener</a:t>
            </a:r>
            <a:r>
              <a:rPr lang="en-US" sz="1500" dirty="0"/>
              <a:t>" /&gt;</a:t>
            </a:r>
          </a:p>
          <a:p>
            <a:pPr marL="914400" lvl="2" indent="0">
              <a:buNone/>
            </a:pPr>
            <a:r>
              <a:rPr lang="en-US" sz="1500" dirty="0"/>
              <a:t>        	       &lt;/listeners&gt;</a:t>
            </a:r>
          </a:p>
          <a:p>
            <a:pPr marL="914400" lvl="2" indent="0">
              <a:buNone/>
            </a:pPr>
            <a:r>
              <a:rPr lang="en-US" sz="1500" dirty="0"/>
              <a:t>                   &lt;/source&gt;</a:t>
            </a:r>
          </a:p>
          <a:p>
            <a:pPr marL="914400" lvl="2" indent="0">
              <a:buNone/>
            </a:pPr>
            <a:r>
              <a:rPr lang="en-US" sz="1500" dirty="0"/>
              <a:t>            &lt;/sources&gt;</a:t>
            </a:r>
          </a:p>
          <a:p>
            <a:pPr marL="914400" lvl="2" indent="0">
              <a:buNone/>
            </a:pPr>
            <a:r>
              <a:rPr lang="en-US" sz="1500" dirty="0"/>
              <a:t>           &lt;switches&gt;</a:t>
            </a:r>
          </a:p>
          <a:p>
            <a:pPr marL="914400" lvl="2" indent="0">
              <a:buNone/>
            </a:pPr>
            <a:r>
              <a:rPr lang="en-US" sz="1500" dirty="0"/>
              <a:t>                       &lt;add name="</a:t>
            </a:r>
            <a:r>
              <a:rPr lang="en-US" sz="1500" dirty="0" err="1"/>
              <a:t>System.Net</a:t>
            </a:r>
            <a:r>
              <a:rPr lang="en-US" sz="1500" dirty="0"/>
              <a:t>" value="Information"/&gt;</a:t>
            </a:r>
          </a:p>
          <a:p>
            <a:pPr marL="914400" lvl="2" indent="0">
              <a:buNone/>
            </a:pPr>
            <a:r>
              <a:rPr lang="en-US" sz="1500" dirty="0"/>
              <a:t>           &lt;/switches&gt;</a:t>
            </a:r>
          </a:p>
          <a:p>
            <a:pPr marL="914400" lvl="2" indent="0">
              <a:buNone/>
            </a:pPr>
            <a:r>
              <a:rPr lang="en-US" sz="1500" dirty="0"/>
              <a:t>           &lt;trace </a:t>
            </a:r>
            <a:r>
              <a:rPr lang="en-US" sz="1500" dirty="0" err="1"/>
              <a:t>autoflush</a:t>
            </a:r>
            <a:r>
              <a:rPr lang="en-US" sz="1500" dirty="0"/>
              <a:t>="true" /&gt;</a:t>
            </a:r>
          </a:p>
          <a:p>
            <a:pPr marL="914400" lvl="2" indent="0">
              <a:buNone/>
            </a:pPr>
            <a:r>
              <a:rPr lang="en-US" sz="1500" dirty="0"/>
              <a:t>  &lt;/</a:t>
            </a:r>
            <a:r>
              <a:rPr lang="en-US" sz="1500" dirty="0" err="1"/>
              <a:t>system.diagnostics</a:t>
            </a:r>
            <a:r>
              <a:rPr lang="en-US" sz="1500" dirty="0"/>
              <a:t>&gt;</a:t>
            </a:r>
          </a:p>
          <a:p>
            <a:r>
              <a:rPr lang="en-US" dirty="0"/>
              <a:t>Tool to configure network tracing (VS)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CE053-C926-4972-AC08-80093EBA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6820"/>
            <a:ext cx="9905998" cy="838039"/>
          </a:xfrm>
        </p:spPr>
        <p:txBody>
          <a:bodyPr/>
          <a:lstStyle/>
          <a:p>
            <a:r>
              <a:rPr lang="en-US" dirty="0"/>
              <a:t>Extended Tracing (</a:t>
            </a:r>
            <a:r>
              <a:rPr lang="en-US" dirty="0" err="1"/>
              <a:t>System.Net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18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10981</TotalTime>
  <Words>233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Debugging – Dotnet Application</vt:lpstr>
      <vt:lpstr>PowerPoint Presentation</vt:lpstr>
      <vt:lpstr>VS IDE Debugging</vt:lpstr>
      <vt:lpstr>VS IDE Remote Debugging</vt:lpstr>
      <vt:lpstr>VS IDE Remote Debugging</vt:lpstr>
      <vt:lpstr>VS IDE Remote Debugging</vt:lpstr>
      <vt:lpstr>VS IDE Remote Debugging</vt:lpstr>
      <vt:lpstr>Trace / **Logging</vt:lpstr>
      <vt:lpstr>Extended Tracing (System.Net)</vt:lpstr>
      <vt:lpstr>Memory Dump Analyzer</vt:lpstr>
      <vt:lpstr>Memory Dump Analyzer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</cp:lastModifiedBy>
  <cp:revision>144</cp:revision>
  <dcterms:created xsi:type="dcterms:W3CDTF">2017-08-16T01:33:03Z</dcterms:created>
  <dcterms:modified xsi:type="dcterms:W3CDTF">2018-09-16T22:20:05Z</dcterms:modified>
</cp:coreProperties>
</file>