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78" r:id="rId8"/>
    <p:sldId id="277" r:id="rId9"/>
    <p:sldId id="285" r:id="rId10"/>
    <p:sldId id="286" r:id="rId11"/>
    <p:sldId id="258" r:id="rId12"/>
    <p:sldId id="259" r:id="rId13"/>
    <p:sldId id="268" r:id="rId14"/>
    <p:sldId id="271" r:id="rId15"/>
    <p:sldId id="269" r:id="rId16"/>
    <p:sldId id="272" r:id="rId17"/>
    <p:sldId id="270" r:id="rId18"/>
    <p:sldId id="260" r:id="rId19"/>
    <p:sldId id="265" r:id="rId20"/>
    <p:sldId id="261" r:id="rId21"/>
    <p:sldId id="280" r:id="rId22"/>
    <p:sldId id="281" r:id="rId23"/>
    <p:sldId id="282" r:id="rId24"/>
    <p:sldId id="284" r:id="rId25"/>
    <p:sldId id="283" r:id="rId26"/>
    <p:sldId id="279" r:id="rId27"/>
    <p:sldId id="266" r:id="rId28"/>
    <p:sldId id="288" r:id="rId29"/>
    <p:sldId id="289" r:id="rId30"/>
    <p:sldId id="294" r:id="rId31"/>
    <p:sldId id="292" r:id="rId32"/>
    <p:sldId id="293" r:id="rId33"/>
    <p:sldId id="262" r:id="rId34"/>
    <p:sldId id="287" r:id="rId35"/>
    <p:sldId id="263" r:id="rId36"/>
    <p:sldId id="295" r:id="rId37"/>
    <p:sldId id="296" r:id="rId38"/>
    <p:sldId id="297" r:id="rId39"/>
    <p:sldId id="26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8" name="MSIPCM42ef48fe8a3c808e2d576f61" descr="{&quot;HashCode&quot;:2133105206,&quot;Placement&quot;:&quot;Footer&quot;,&quot;Top&quot;:524.1047,&quot;Left&quot;:420.843231,&quot;SlideWidth&quot;:960,&quot;SlideHeight&quot;:540}"/>
          <p:cNvSpPr txBox="1"/>
          <p:nvPr userDrawn="1"/>
        </p:nvSpPr>
        <p:spPr>
          <a:xfrm>
            <a:off x="5344709" y="6656129"/>
            <a:ext cx="1502583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Sensitivity: Internal &amp; Restricted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817D-0618-4EF3-91B3-7B4E2153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978" y="884358"/>
            <a:ext cx="3662572" cy="1401093"/>
          </a:xfrm>
        </p:spPr>
        <p:txBody>
          <a:bodyPr>
            <a:normAutofit/>
          </a:bodyPr>
          <a:lstStyle/>
          <a:p>
            <a:r>
              <a:rPr lang="en-US" sz="4000" dirty="0"/>
              <a:t>DELEGATE</a:t>
            </a:r>
            <a:endParaRPr lang="en-US" sz="4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2CF7-9EE2-4908-8D39-F90ADB17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978" y="2374228"/>
            <a:ext cx="8791575" cy="12464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Tamil</a:t>
            </a:r>
          </a:p>
        </p:txBody>
      </p:sp>
    </p:spTree>
    <p:extLst>
      <p:ext uri="{BB962C8B-B14F-4D97-AF65-F5344CB8AC3E}">
        <p14:creationId xmlns:p14="http://schemas.microsoft.com/office/powerpoint/2010/main" val="41030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342903"/>
            <a:ext cx="9466924" cy="629759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  <a:endParaRPr lang="en-US" sz="1100" dirty="0"/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4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IsManager;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 is 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                                    </a:t>
            </a:r>
            <a:r>
              <a:rPr lang="en-US" sz="1600" b="1" dirty="0"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empObject_1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empObject_1.EmpId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empObject_1;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empObject_1 = null;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null;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6715125" y="3362325"/>
          <a:ext cx="1592262" cy="3152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effectLst/>
                        </a:rPr>
                        <a:t>empObject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/>
        </p:nvGraphicFramePr>
        <p:xfrm>
          <a:off x="9771063" y="558169"/>
          <a:ext cx="1592262" cy="5956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6801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922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011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304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2665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2117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  : 101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10123488" y="161928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71231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31ED-46FE-48A1-A9FC-0B5C65E6E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0" y="1615740"/>
            <a:ext cx="9806681" cy="3506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Delegate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Delegate is a function pointer and will point functions instead of objects</a:t>
            </a:r>
          </a:p>
          <a:p>
            <a:pPr marL="0" indent="0">
              <a:buNone/>
            </a:pPr>
            <a:r>
              <a:rPr lang="en-US" u="sng" dirty="0"/>
              <a:t>Usage</a:t>
            </a:r>
            <a:endParaRPr lang="en-US" sz="2000" u="sng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dirty="0"/>
              <a:t>We can invoke method(s) with delegates (Both static/Non-static Methods) </a:t>
            </a:r>
          </a:p>
          <a:p>
            <a:pPr marL="914400" lvl="2" indent="0">
              <a:buNone/>
            </a:pPr>
            <a:r>
              <a:rPr lang="en-US" sz="22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675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665825"/>
            <a:ext cx="9837736" cy="55116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200" dirty="0"/>
              <a:t>Delegate Life Cycle 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dirty="0"/>
              <a:t>	Delegate Declaration</a:t>
            </a:r>
          </a:p>
          <a:p>
            <a:pPr marL="1371600" lvl="3" indent="0">
              <a:buNone/>
            </a:pPr>
            <a:r>
              <a:rPr lang="en-US" sz="2000" dirty="0"/>
              <a:t>Delegate declaration is same like function declaration</a:t>
            </a:r>
          </a:p>
          <a:p>
            <a:pPr marL="1371600" lvl="3" indent="0">
              <a:buNone/>
            </a:pPr>
            <a:endParaRPr lang="en-US" sz="2000" dirty="0"/>
          </a:p>
          <a:p>
            <a:pPr marL="1371600" lvl="3" indent="0">
              <a:buNone/>
            </a:pPr>
            <a:r>
              <a:rPr lang="en-US" sz="2000" dirty="0"/>
              <a:t>&lt;Access Specifier&gt; &lt;Return Type&gt; &lt;</a:t>
            </a:r>
            <a:r>
              <a:rPr lang="en-US" sz="2000" dirty="0" err="1"/>
              <a:t>MethodName</a:t>
            </a:r>
            <a:r>
              <a:rPr lang="en-US" sz="2000" dirty="0"/>
              <a:t>&gt;( Parameters );</a:t>
            </a:r>
          </a:p>
          <a:p>
            <a:pPr marL="1371600" lvl="3" indent="0">
              <a:buNone/>
            </a:pPr>
            <a:endParaRPr lang="en-US" sz="2000" dirty="0"/>
          </a:p>
          <a:p>
            <a:pPr marL="1371600" lvl="3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1371600" lvl="3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MethodName1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value1,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value2);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601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923279"/>
            <a:ext cx="9837736" cy="52542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Delegate Declaration</a:t>
            </a:r>
          </a:p>
          <a:p>
            <a:pPr marL="914400" lvl="2" indent="0">
              <a:buNone/>
            </a:pPr>
            <a:r>
              <a:rPr lang="en-US" sz="2000" dirty="0"/>
              <a:t>Delegate declaration is same like function declaration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keyword “delegate”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914400" lvl="2" indent="0">
              <a:buNone/>
            </a:pPr>
            <a:r>
              <a:rPr lang="en-US" sz="2000" dirty="0"/>
              <a:t>Declarations are used to define the signature of delegates 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&lt;Access Specifier&gt;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2000" dirty="0"/>
              <a:t> &lt;Return Type&gt; &lt;Method Name&gt; (Parameters)</a:t>
            </a:r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delegate 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DelegateTypeName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delegate 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DelegateTypeName1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value1,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value2);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u="sng" dirty="0"/>
              <a:t> 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03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665825"/>
            <a:ext cx="9837736" cy="55116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dirty="0"/>
              <a:t>Delegate Life Cycle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Delegate Declaration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Create Delegate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Assign function(s) to Delegate 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// Declare Delegate type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// Create Delegate &amp; assign 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397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870012"/>
            <a:ext cx="9837736" cy="5307505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dirty="0"/>
              <a:t>Create Delegate</a:t>
            </a: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Create reference for </a:t>
            </a:r>
            <a:r>
              <a:rPr lang="en-US" sz="2200" dirty="0" err="1"/>
              <a:t>Delegete</a:t>
            </a:r>
            <a:r>
              <a:rPr lang="en-US" sz="2200" dirty="0"/>
              <a:t> </a:t>
            </a: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***This will create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System.Delegate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/>
              <a:t>Object in Memory.</a:t>
            </a: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u="sng" dirty="0"/>
              <a:t>Syntax </a:t>
            </a: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	&lt;</a:t>
            </a:r>
            <a:r>
              <a:rPr lang="en-US" sz="2200" dirty="0" err="1"/>
              <a:t>DelegateTypeName</a:t>
            </a:r>
            <a:r>
              <a:rPr lang="en-US" sz="2200" dirty="0"/>
              <a:t>&gt; </a:t>
            </a:r>
            <a:r>
              <a:rPr lang="en-US" sz="2200" dirty="0" err="1"/>
              <a:t>ObjectName</a:t>
            </a:r>
            <a:r>
              <a:rPr lang="en-US" sz="2200" dirty="0"/>
              <a:t>;</a:t>
            </a:r>
          </a:p>
          <a:p>
            <a:pPr marL="914400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u="sng" dirty="0"/>
              <a:t>Example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		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DelegateTypeName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MyDelegate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97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665825"/>
            <a:ext cx="9837736" cy="551169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dirty="0"/>
              <a:t>Delegate Life Cycle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Delegate Declaration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Create Delegate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Assign function(s) to Delegate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Invoke method(s) with Delegate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// Declare Delegate type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// Create Delegate &amp; assign Method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// Invoke Method with Delegate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</a:p>
          <a:p>
            <a:pPr marL="0" lv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4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461638"/>
            <a:ext cx="9837736" cy="3311372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800" u="sng" dirty="0"/>
              <a:t>Assign function to Delegate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</a:t>
            </a:r>
            <a:r>
              <a:rPr lang="en-US" sz="2200" dirty="0"/>
              <a:t>Need to Map Method to Delegate 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DelegateTypeName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MyDelegate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DelegateTypeName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en-US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	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	OR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DelegateTypeName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MyDelegate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7B9208-8A30-4027-A8FC-09D5D5426CFB}"/>
              </a:ext>
            </a:extLst>
          </p:cNvPr>
          <p:cNvSpPr txBox="1">
            <a:spLocks/>
          </p:cNvSpPr>
          <p:nvPr/>
        </p:nvSpPr>
        <p:spPr>
          <a:xfrm>
            <a:off x="1209675" y="3595462"/>
            <a:ext cx="8289432" cy="254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800" u="sng" dirty="0"/>
              <a:t>Invoke method with Delegate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MyDelegate.Invoke(); </a:t>
            </a:r>
            <a:endParaRPr lang="en-US" sz="18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	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/>
              <a:t>	OR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MyDelegate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94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275" y="2885244"/>
            <a:ext cx="2209169" cy="1127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DEMO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7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4" y="612560"/>
            <a:ext cx="10235953" cy="5823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Types of Delegate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Unicast </a:t>
            </a:r>
          </a:p>
          <a:p>
            <a:pPr marL="914400" lvl="2" indent="0">
              <a:buNone/>
            </a:pPr>
            <a:r>
              <a:rPr lang="en-US" sz="2400" dirty="0"/>
              <a:t>	 A Unicast Delegate is a delegate that holds the reference of one function</a:t>
            </a:r>
          </a:p>
          <a:p>
            <a:pPr marL="914400" lvl="2" indent="0">
              <a:buNone/>
            </a:pPr>
            <a:r>
              <a:rPr lang="en-US" sz="2400" dirty="0"/>
              <a:t>	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functionPointer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1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Multicast </a:t>
            </a:r>
          </a:p>
          <a:p>
            <a:pPr marL="914400" lvl="2" indent="0">
              <a:buNone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	</a:t>
            </a:r>
            <a:r>
              <a:rPr lang="en-US" sz="2400" dirty="0"/>
              <a:t>A Multicast Delegate is a delegate that holds the references of more than one function.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MethodName1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361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076" y="603682"/>
            <a:ext cx="7438130" cy="6036817"/>
          </a:xfrm>
        </p:spPr>
        <p:txBody>
          <a:bodyPr>
            <a:normAutofit/>
          </a:bodyPr>
          <a:lstStyle/>
          <a:p>
            <a:pPr mar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Memory Allocation (Class and Objects)</a:t>
            </a:r>
          </a:p>
          <a:p>
            <a:pPr marL="914400" lvl="4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/>
              <a:t>Stack and Heap </a:t>
            </a:r>
          </a:p>
          <a:p>
            <a:pPr mar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What is Delegate</a:t>
            </a:r>
          </a:p>
          <a:p>
            <a:pPr mar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Delegate Life Cycle (DEMO)</a:t>
            </a:r>
          </a:p>
          <a:p>
            <a:pPr mar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Types of Delegate	</a:t>
            </a:r>
          </a:p>
          <a:p>
            <a:pPr marL="914400" lvl="4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/>
              <a:t>Unicast </a:t>
            </a:r>
          </a:p>
          <a:p>
            <a:pPr marL="914400" lvl="4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/>
              <a:t>Multicast </a:t>
            </a:r>
          </a:p>
          <a:p>
            <a:pPr mar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How Delegates are working </a:t>
            </a:r>
          </a:p>
          <a:p>
            <a:pPr mar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Realtime usage of Delegates</a:t>
            </a:r>
          </a:p>
          <a:p>
            <a:pPr marL="914400" lvl="4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/>
              <a:t>Event Handler</a:t>
            </a:r>
          </a:p>
          <a:p>
            <a:pPr marL="914400" lvl="4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/>
              <a:t>Callback </a:t>
            </a:r>
          </a:p>
          <a:p>
            <a:pPr mar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Pre-</a:t>
            </a:r>
            <a:r>
              <a:rPr lang="en-US" dirty="0" err="1"/>
              <a:t>defind</a:t>
            </a:r>
            <a:r>
              <a:rPr lang="en-US" dirty="0"/>
              <a:t> Generic Delegates</a:t>
            </a:r>
          </a:p>
          <a:p>
            <a:pPr marL="914400" lvl="4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 err="1"/>
              <a:t>Func</a:t>
            </a:r>
            <a:endParaRPr lang="en-US" dirty="0"/>
          </a:p>
          <a:p>
            <a:pPr marL="914400" lvl="4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/>
              <a:t>Action</a:t>
            </a:r>
          </a:p>
          <a:p>
            <a:pPr marL="914400" lvl="4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§"/>
            </a:pPr>
            <a:r>
              <a:rPr lang="en-US" dirty="0"/>
              <a:t>Predicate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5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E1CC3F-6FBE-405C-8431-3EBAEA21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197283"/>
            <a:ext cx="10810875" cy="5051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How Delegate Works</a:t>
            </a:r>
          </a:p>
          <a:p>
            <a:pPr marL="0" indent="0">
              <a:buNone/>
            </a:pPr>
            <a:r>
              <a:rPr lang="en-US" sz="3600" dirty="0"/>
              <a:t>     	</a:t>
            </a:r>
            <a:r>
              <a:rPr lang="en-US" sz="2000" dirty="0" err="1"/>
              <a:t>System.Delegate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	Target 	   -  	Stores the object name (if static method then value </a:t>
            </a:r>
            <a:r>
              <a:rPr lang="en-US" sz="2000" dirty="0" err="1"/>
              <a:t>wil</a:t>
            </a:r>
            <a:r>
              <a:rPr lang="en-US" sz="2000" dirty="0"/>
              <a:t> be null</a:t>
            </a:r>
          </a:p>
          <a:p>
            <a:pPr marL="0" indent="0">
              <a:buNone/>
            </a:pPr>
            <a:r>
              <a:rPr lang="en-US" sz="2000" dirty="0"/>
              <a:t>		Method	   -	Gets the method Name for the delegate	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GetInvoctionList</a:t>
            </a:r>
            <a:r>
              <a:rPr lang="en-US" sz="2000" dirty="0"/>
              <a:t>()   - Returns the list of methods mapped with delegate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System.MulticaseDelegate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_</a:t>
            </a:r>
            <a:r>
              <a:rPr lang="en-US" sz="2000" dirty="0" err="1"/>
              <a:t>invocationList</a:t>
            </a:r>
            <a:r>
              <a:rPr lang="en-US" sz="2000" dirty="0"/>
              <a:t>	-	Private property which refers next delegate</a:t>
            </a:r>
          </a:p>
          <a:p>
            <a:pPr marL="0" indent="0">
              <a:buNone/>
            </a:pPr>
            <a:r>
              <a:rPr lang="en-US" sz="3600" dirty="0"/>
              <a:t>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379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558169"/>
            <a:ext cx="11134725" cy="608233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.EmpId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27500"/>
              </p:ext>
            </p:extLst>
          </p:nvPr>
        </p:nvGraphicFramePr>
        <p:xfrm>
          <a:off x="6038850" y="3209925"/>
          <a:ext cx="1592262" cy="3395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empObject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00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28350"/>
              </p:ext>
            </p:extLst>
          </p:nvPr>
        </p:nvGraphicFramePr>
        <p:xfrm>
          <a:off x="9094788" y="405769"/>
          <a:ext cx="1592262" cy="6177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  : 101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5563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3864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6258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6922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74895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005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7685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50237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67914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6209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9447213" y="19053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FB628-3C4A-4424-9F5B-B982DD2E810F}"/>
              </a:ext>
            </a:extLst>
          </p:cNvPr>
          <p:cNvCxnSpPr>
            <a:cxnSpLocks/>
          </p:cNvCxnSpPr>
          <p:nvPr/>
        </p:nvCxnSpPr>
        <p:spPr>
          <a:xfrm flipV="1">
            <a:off x="7631112" y="3179210"/>
            <a:ext cx="1463676" cy="8498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26C10-F7EB-4D3E-A553-9B0D1F00BA10}"/>
              </a:ext>
            </a:extLst>
          </p:cNvPr>
          <p:cNvCxnSpPr>
            <a:cxnSpLocks/>
          </p:cNvCxnSpPr>
          <p:nvPr/>
        </p:nvCxnSpPr>
        <p:spPr>
          <a:xfrm flipV="1">
            <a:off x="7631112" y="3209925"/>
            <a:ext cx="1463676" cy="13430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3E587-222A-4D33-BA18-D2A9F7737FF5}"/>
              </a:ext>
            </a:extLst>
          </p:cNvPr>
          <p:cNvSpPr txBox="1"/>
          <p:nvPr/>
        </p:nvSpPr>
        <p:spPr>
          <a:xfrm>
            <a:off x="6437313" y="2809878"/>
            <a:ext cx="7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7467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558169"/>
            <a:ext cx="11134725" cy="608233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.EmpId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6038850" y="3209925"/>
          <a:ext cx="1592262" cy="3395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empObject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funcPointer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00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04407"/>
              </p:ext>
            </p:extLst>
          </p:nvPr>
        </p:nvGraphicFramePr>
        <p:xfrm>
          <a:off x="9094788" y="405769"/>
          <a:ext cx="1592262" cy="6177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  : 101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5563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3864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6258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67010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7812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0214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00275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20259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17334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1047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9447213" y="19053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FB628-3C4A-4424-9F5B-B982DD2E810F}"/>
              </a:ext>
            </a:extLst>
          </p:cNvPr>
          <p:cNvCxnSpPr>
            <a:cxnSpLocks/>
          </p:cNvCxnSpPr>
          <p:nvPr/>
        </p:nvCxnSpPr>
        <p:spPr>
          <a:xfrm flipV="1">
            <a:off x="7631112" y="3179210"/>
            <a:ext cx="1463676" cy="8498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26C10-F7EB-4D3E-A553-9B0D1F00BA10}"/>
              </a:ext>
            </a:extLst>
          </p:cNvPr>
          <p:cNvCxnSpPr>
            <a:cxnSpLocks/>
          </p:cNvCxnSpPr>
          <p:nvPr/>
        </p:nvCxnSpPr>
        <p:spPr>
          <a:xfrm flipV="1">
            <a:off x="7631112" y="3209925"/>
            <a:ext cx="1463676" cy="13430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3E587-222A-4D33-BA18-D2A9F7737FF5}"/>
              </a:ext>
            </a:extLst>
          </p:cNvPr>
          <p:cNvSpPr txBox="1"/>
          <p:nvPr/>
        </p:nvSpPr>
        <p:spPr>
          <a:xfrm>
            <a:off x="6437313" y="2809878"/>
            <a:ext cx="7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803487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558169"/>
            <a:ext cx="11134725" cy="608233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.EmpId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obj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6038850" y="3209925"/>
          <a:ext cx="1592262" cy="3395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empObject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funcPointer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00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52977"/>
              </p:ext>
            </p:extLst>
          </p:nvPr>
        </p:nvGraphicFramePr>
        <p:xfrm>
          <a:off x="9094788" y="405769"/>
          <a:ext cx="1592262" cy="6177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  : 101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Target</a:t>
                      </a: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</a:t>
                      </a: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_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invocationList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1988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0860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1769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84351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5563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3864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625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9447213" y="19053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FB628-3C4A-4424-9F5B-B982DD2E810F}"/>
              </a:ext>
            </a:extLst>
          </p:cNvPr>
          <p:cNvCxnSpPr>
            <a:cxnSpLocks/>
          </p:cNvCxnSpPr>
          <p:nvPr/>
        </p:nvCxnSpPr>
        <p:spPr>
          <a:xfrm flipV="1">
            <a:off x="7631112" y="3179210"/>
            <a:ext cx="1463676" cy="8498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26C10-F7EB-4D3E-A553-9B0D1F00BA10}"/>
              </a:ext>
            </a:extLst>
          </p:cNvPr>
          <p:cNvCxnSpPr>
            <a:cxnSpLocks/>
          </p:cNvCxnSpPr>
          <p:nvPr/>
        </p:nvCxnSpPr>
        <p:spPr>
          <a:xfrm flipV="1">
            <a:off x="7631112" y="3209925"/>
            <a:ext cx="1463676" cy="13430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3E587-222A-4D33-BA18-D2A9F7737FF5}"/>
              </a:ext>
            </a:extLst>
          </p:cNvPr>
          <p:cNvSpPr txBox="1"/>
          <p:nvPr/>
        </p:nvSpPr>
        <p:spPr>
          <a:xfrm>
            <a:off x="6437313" y="2809878"/>
            <a:ext cx="7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262D3-1641-45C9-AE99-862BAB310025}"/>
              </a:ext>
            </a:extLst>
          </p:cNvPr>
          <p:cNvCxnSpPr>
            <a:cxnSpLocks/>
          </p:cNvCxnSpPr>
          <p:nvPr/>
        </p:nvCxnSpPr>
        <p:spPr>
          <a:xfrm flipV="1">
            <a:off x="7631112" y="4552952"/>
            <a:ext cx="1463676" cy="4952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40B04C-4C1B-4635-B0B9-13FD5549D409}"/>
              </a:ext>
            </a:extLst>
          </p:cNvPr>
          <p:cNvSpPr txBox="1"/>
          <p:nvPr/>
        </p:nvSpPr>
        <p:spPr>
          <a:xfrm>
            <a:off x="10752138" y="4381502"/>
            <a:ext cx="12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Multicast Delegate</a:t>
            </a:r>
          </a:p>
        </p:txBody>
      </p:sp>
    </p:spTree>
    <p:extLst>
      <p:ext uri="{BB962C8B-B14F-4D97-AF65-F5344CB8AC3E}">
        <p14:creationId xmlns:p14="http://schemas.microsoft.com/office/powerpoint/2010/main" val="382502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558169"/>
            <a:ext cx="11134725" cy="608233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.EmpId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obj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Method1;</a:t>
            </a:r>
            <a:endParaRPr lang="en-US" sz="1400" dirty="0"/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6038850" y="3209925"/>
          <a:ext cx="1592262" cy="3395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empObject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funcPointer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00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/>
        </p:nvGraphicFramePr>
        <p:xfrm>
          <a:off x="9094788" y="405769"/>
          <a:ext cx="1592262" cy="6177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  : 101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Target</a:t>
                      </a: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</a:t>
                      </a: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_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invocationList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1988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0860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1769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84351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5563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3864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625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9447213" y="19053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FB628-3C4A-4424-9F5B-B982DD2E810F}"/>
              </a:ext>
            </a:extLst>
          </p:cNvPr>
          <p:cNvCxnSpPr>
            <a:cxnSpLocks/>
          </p:cNvCxnSpPr>
          <p:nvPr/>
        </p:nvCxnSpPr>
        <p:spPr>
          <a:xfrm flipV="1">
            <a:off x="7631112" y="3179210"/>
            <a:ext cx="1463676" cy="8498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26C10-F7EB-4D3E-A553-9B0D1F00BA10}"/>
              </a:ext>
            </a:extLst>
          </p:cNvPr>
          <p:cNvCxnSpPr>
            <a:cxnSpLocks/>
          </p:cNvCxnSpPr>
          <p:nvPr/>
        </p:nvCxnSpPr>
        <p:spPr>
          <a:xfrm flipV="1">
            <a:off x="7631112" y="3209925"/>
            <a:ext cx="1463676" cy="13430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3E587-222A-4D33-BA18-D2A9F7737FF5}"/>
              </a:ext>
            </a:extLst>
          </p:cNvPr>
          <p:cNvSpPr txBox="1"/>
          <p:nvPr/>
        </p:nvSpPr>
        <p:spPr>
          <a:xfrm>
            <a:off x="6437313" y="2809878"/>
            <a:ext cx="7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262D3-1641-45C9-AE99-862BAB310025}"/>
              </a:ext>
            </a:extLst>
          </p:cNvPr>
          <p:cNvCxnSpPr>
            <a:cxnSpLocks/>
          </p:cNvCxnSpPr>
          <p:nvPr/>
        </p:nvCxnSpPr>
        <p:spPr>
          <a:xfrm flipV="1">
            <a:off x="7631112" y="4552952"/>
            <a:ext cx="1463676" cy="4952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40B04C-4C1B-4635-B0B9-13FD5549D409}"/>
              </a:ext>
            </a:extLst>
          </p:cNvPr>
          <p:cNvSpPr txBox="1"/>
          <p:nvPr/>
        </p:nvSpPr>
        <p:spPr>
          <a:xfrm>
            <a:off x="10752138" y="4381502"/>
            <a:ext cx="12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Multicast Delegate</a:t>
            </a:r>
          </a:p>
        </p:txBody>
      </p:sp>
    </p:spTree>
    <p:extLst>
      <p:ext uri="{BB962C8B-B14F-4D97-AF65-F5344CB8AC3E}">
        <p14:creationId xmlns:p14="http://schemas.microsoft.com/office/powerpoint/2010/main" val="924389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558169"/>
            <a:ext cx="11134725" cy="608233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.EmpId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empObject_1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obj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.Method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funcPointer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Method1;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6038850" y="3209925"/>
          <a:ext cx="1592262" cy="3395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empObject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funcPointer</a:t>
                      </a:r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00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/>
        </p:nvGraphicFramePr>
        <p:xfrm>
          <a:off x="9094788" y="405769"/>
          <a:ext cx="1592262" cy="6177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  : 101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Target</a:t>
                      </a: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</a:t>
                      </a: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_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invocationList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1988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Target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30860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1769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_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invocationList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84351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5563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3864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625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9447213" y="19053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FB628-3C4A-4424-9F5B-B982DD2E810F}"/>
              </a:ext>
            </a:extLst>
          </p:cNvPr>
          <p:cNvCxnSpPr>
            <a:cxnSpLocks/>
          </p:cNvCxnSpPr>
          <p:nvPr/>
        </p:nvCxnSpPr>
        <p:spPr>
          <a:xfrm flipV="1">
            <a:off x="7631112" y="3179210"/>
            <a:ext cx="1463676" cy="84986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26C10-F7EB-4D3E-A553-9B0D1F00BA10}"/>
              </a:ext>
            </a:extLst>
          </p:cNvPr>
          <p:cNvCxnSpPr>
            <a:cxnSpLocks/>
          </p:cNvCxnSpPr>
          <p:nvPr/>
        </p:nvCxnSpPr>
        <p:spPr>
          <a:xfrm flipV="1">
            <a:off x="7631112" y="3209925"/>
            <a:ext cx="1463676" cy="13430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3E587-222A-4D33-BA18-D2A9F7737FF5}"/>
              </a:ext>
            </a:extLst>
          </p:cNvPr>
          <p:cNvSpPr txBox="1"/>
          <p:nvPr/>
        </p:nvSpPr>
        <p:spPr>
          <a:xfrm>
            <a:off x="6437313" y="2809878"/>
            <a:ext cx="78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A262D3-1641-45C9-AE99-862BAB310025}"/>
              </a:ext>
            </a:extLst>
          </p:cNvPr>
          <p:cNvCxnSpPr>
            <a:cxnSpLocks/>
          </p:cNvCxnSpPr>
          <p:nvPr/>
        </p:nvCxnSpPr>
        <p:spPr>
          <a:xfrm flipV="1">
            <a:off x="7631112" y="4552952"/>
            <a:ext cx="1463676" cy="4952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7EB934-961A-4198-B1C5-1441C7E0DAF0}"/>
              </a:ext>
            </a:extLst>
          </p:cNvPr>
          <p:cNvGrpSpPr/>
          <p:nvPr/>
        </p:nvGrpSpPr>
        <p:grpSpPr>
          <a:xfrm>
            <a:off x="8486775" y="4907572"/>
            <a:ext cx="608013" cy="447675"/>
            <a:chOff x="8486775" y="4907572"/>
            <a:chExt cx="608013" cy="44767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D81578-551F-4DA1-80B9-109FC9F4C3E2}"/>
                </a:ext>
              </a:extLst>
            </p:cNvPr>
            <p:cNvCxnSpPr/>
            <p:nvPr/>
          </p:nvCxnSpPr>
          <p:spPr>
            <a:xfrm flipH="1">
              <a:off x="8486775" y="4907572"/>
              <a:ext cx="598488" cy="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7E20CDE-1560-4946-B68D-874BC55E3FE9}"/>
                </a:ext>
              </a:extLst>
            </p:cNvPr>
            <p:cNvCxnSpPr/>
            <p:nvPr/>
          </p:nvCxnSpPr>
          <p:spPr>
            <a:xfrm flipH="1">
              <a:off x="8496300" y="5355247"/>
              <a:ext cx="598488" cy="0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CF36173-B73E-4ED2-BC2D-E93106A65B5B}"/>
                </a:ext>
              </a:extLst>
            </p:cNvPr>
            <p:cNvCxnSpPr/>
            <p:nvPr/>
          </p:nvCxnSpPr>
          <p:spPr>
            <a:xfrm>
              <a:off x="8486775" y="4907572"/>
              <a:ext cx="9525" cy="447675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140B04C-4C1B-4635-B0B9-13FD5549D409}"/>
              </a:ext>
            </a:extLst>
          </p:cNvPr>
          <p:cNvSpPr txBox="1"/>
          <p:nvPr/>
        </p:nvSpPr>
        <p:spPr>
          <a:xfrm>
            <a:off x="10752138" y="4381502"/>
            <a:ext cx="12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Multicast Delegate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229BB-F3D2-43E5-AFDB-48D921546C0B}"/>
              </a:ext>
            </a:extLst>
          </p:cNvPr>
          <p:cNvSpPr txBox="1"/>
          <p:nvPr/>
        </p:nvSpPr>
        <p:spPr>
          <a:xfrm>
            <a:off x="10694988" y="5257802"/>
            <a:ext cx="1287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Multicast Delegate</a:t>
            </a:r>
          </a:p>
        </p:txBody>
      </p:sp>
    </p:spTree>
    <p:extLst>
      <p:ext uri="{BB962C8B-B14F-4D97-AF65-F5344CB8AC3E}">
        <p14:creationId xmlns:p14="http://schemas.microsoft.com/office/powerpoint/2010/main" val="2666241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CC2D-F7DF-447C-9E1A-9570235A6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425" y="1114425"/>
            <a:ext cx="9563099" cy="4724400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600" dirty="0"/>
              <a:t>Practical Usage of DELEGATES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Event Handler</a:t>
            </a:r>
          </a:p>
          <a:p>
            <a:pPr lvl="1">
              <a:spcBef>
                <a:spcPts val="600"/>
              </a:spcBef>
              <a:spcAft>
                <a:spcPts val="1200"/>
              </a:spcAft>
            </a:pPr>
            <a:r>
              <a:rPr lang="en-US" sz="2400" dirty="0"/>
              <a:t>Callback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3886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7" y="469784"/>
            <a:ext cx="10334363" cy="61352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Event Handler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 </a:t>
            </a:r>
            <a:r>
              <a:rPr lang="en-US" dirty="0" err="1"/>
              <a:t>EventHandler</a:t>
            </a:r>
            <a:r>
              <a:rPr lang="en-US" dirty="0"/>
              <a:t> delegate is a predefined delegate that is used to represent a event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System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FF99"/>
                </a:solidFill>
                <a:latin typeface="Consolas" panose="020B0609020204030204" pitchFamily="49" charset="0"/>
              </a:rPr>
              <a:t>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FF99"/>
                </a:solidFill>
                <a:latin typeface="Consolas" panose="020B0609020204030204" pitchFamily="49" charset="0"/>
              </a:rPr>
              <a:t>    // Summary: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FF99"/>
                </a:solidFill>
                <a:latin typeface="Consolas" panose="020B0609020204030204" pitchFamily="49" charset="0"/>
              </a:rPr>
              <a:t>    // Represents the method that will handle an event that has no event data.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FF99"/>
                </a:solidFill>
                <a:latin typeface="Consolas" panose="020B0609020204030204" pitchFamily="49" charset="0"/>
              </a:rPr>
              <a:t>    //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FF99"/>
                </a:solidFill>
                <a:latin typeface="Consolas" panose="020B0609020204030204" pitchFamily="49" charset="0"/>
              </a:rPr>
              <a:t>    // Parameters: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FF99"/>
                </a:solidFill>
                <a:latin typeface="Consolas" panose="020B0609020204030204" pitchFamily="49" charset="0"/>
              </a:rPr>
              <a:t>    //   sender:     The source of the event.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FF99"/>
                </a:solidFill>
                <a:latin typeface="Consolas" panose="020B0609020204030204" pitchFamily="49" charset="0"/>
              </a:rPr>
              <a:t>    //   e:          An object that contains no event data.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EventHandler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All the events are internally using </a:t>
            </a:r>
            <a:r>
              <a:rPr lang="en-US" dirty="0" err="1"/>
              <a:t>EventHandler</a:t>
            </a:r>
            <a:r>
              <a:rPr lang="en-US" dirty="0"/>
              <a:t> delegate to invoke the mapped methods</a:t>
            </a:r>
          </a:p>
        </p:txBody>
      </p:sp>
    </p:spTree>
    <p:extLst>
      <p:ext uri="{BB962C8B-B14F-4D97-AF65-F5344CB8AC3E}">
        <p14:creationId xmlns:p14="http://schemas.microsoft.com/office/powerpoint/2010/main" val="3309595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CA992C-A0FC-4555-8272-6360522F2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39157"/>
              </p:ext>
            </p:extLst>
          </p:nvPr>
        </p:nvGraphicFramePr>
        <p:xfrm>
          <a:off x="4571994" y="2639888"/>
          <a:ext cx="2416029" cy="1495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029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149588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22B4B76-3DBB-490A-90D8-E040CAC7539E}"/>
              </a:ext>
            </a:extLst>
          </p:cNvPr>
          <p:cNvSpPr/>
          <p:nvPr/>
        </p:nvSpPr>
        <p:spPr>
          <a:xfrm>
            <a:off x="5620619" y="2827090"/>
            <a:ext cx="1140903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FE204-C14C-490D-B2FC-856FE2522685}"/>
              </a:ext>
            </a:extLst>
          </p:cNvPr>
          <p:cNvSpPr/>
          <p:nvPr/>
        </p:nvSpPr>
        <p:spPr>
          <a:xfrm>
            <a:off x="5620619" y="3275749"/>
            <a:ext cx="1140903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80C68-3E22-4C09-93B0-0F2628750338}"/>
              </a:ext>
            </a:extLst>
          </p:cNvPr>
          <p:cNvSpPr txBox="1"/>
          <p:nvPr/>
        </p:nvSpPr>
        <p:spPr>
          <a:xfrm>
            <a:off x="4697830" y="2801923"/>
            <a:ext cx="96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9599D-0CA8-45F6-89F7-9222353D7F97}"/>
              </a:ext>
            </a:extLst>
          </p:cNvPr>
          <p:cNvSpPr txBox="1"/>
          <p:nvPr/>
        </p:nvSpPr>
        <p:spPr>
          <a:xfrm>
            <a:off x="4724395" y="3222771"/>
            <a:ext cx="96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1BC373-A5DD-4721-B742-F8E4BCB9FE78}"/>
              </a:ext>
            </a:extLst>
          </p:cNvPr>
          <p:cNvSpPr/>
          <p:nvPr/>
        </p:nvSpPr>
        <p:spPr>
          <a:xfrm>
            <a:off x="5340985" y="3709879"/>
            <a:ext cx="964733" cy="21811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154027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71807"/>
              </p:ext>
            </p:extLst>
          </p:nvPr>
        </p:nvGraphicFramePr>
        <p:xfrm>
          <a:off x="1162974" y="2361453"/>
          <a:ext cx="4270159" cy="202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0159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0259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void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DoLogin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sender,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EventArgs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// Do Operation          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CA992C-A0FC-4555-8272-6360522F2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6251"/>
              </p:ext>
            </p:extLst>
          </p:nvPr>
        </p:nvGraphicFramePr>
        <p:xfrm>
          <a:off x="7466199" y="2740556"/>
          <a:ext cx="2416029" cy="1495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029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149588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22B4B76-3DBB-490A-90D8-E040CAC7539E}"/>
              </a:ext>
            </a:extLst>
          </p:cNvPr>
          <p:cNvSpPr/>
          <p:nvPr/>
        </p:nvSpPr>
        <p:spPr>
          <a:xfrm>
            <a:off x="8514824" y="2927758"/>
            <a:ext cx="1140903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FE204-C14C-490D-B2FC-856FE2522685}"/>
              </a:ext>
            </a:extLst>
          </p:cNvPr>
          <p:cNvSpPr/>
          <p:nvPr/>
        </p:nvSpPr>
        <p:spPr>
          <a:xfrm>
            <a:off x="8514824" y="3376417"/>
            <a:ext cx="1140903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80C68-3E22-4C09-93B0-0F2628750338}"/>
              </a:ext>
            </a:extLst>
          </p:cNvPr>
          <p:cNvSpPr txBox="1"/>
          <p:nvPr/>
        </p:nvSpPr>
        <p:spPr>
          <a:xfrm>
            <a:off x="7592035" y="2902591"/>
            <a:ext cx="96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9599D-0CA8-45F6-89F7-9222353D7F97}"/>
              </a:ext>
            </a:extLst>
          </p:cNvPr>
          <p:cNvSpPr txBox="1"/>
          <p:nvPr/>
        </p:nvSpPr>
        <p:spPr>
          <a:xfrm>
            <a:off x="7618600" y="3323439"/>
            <a:ext cx="96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1BC373-A5DD-4721-B742-F8E4BCB9FE78}"/>
              </a:ext>
            </a:extLst>
          </p:cNvPr>
          <p:cNvSpPr/>
          <p:nvPr/>
        </p:nvSpPr>
        <p:spPr>
          <a:xfrm>
            <a:off x="8235190" y="3810547"/>
            <a:ext cx="964733" cy="21811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Login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27EB7-7FAD-42A0-B091-06C34AF5D5C4}"/>
              </a:ext>
            </a:extLst>
          </p:cNvPr>
          <p:cNvCxnSpPr>
            <a:cxnSpLocks/>
          </p:cNvCxnSpPr>
          <p:nvPr/>
        </p:nvCxnSpPr>
        <p:spPr>
          <a:xfrm flipH="1" flipV="1">
            <a:off x="5353235" y="3047453"/>
            <a:ext cx="2881956" cy="872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4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075" y="1029810"/>
            <a:ext cx="8157217" cy="561069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100" dirty="0"/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4 Byte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IsManager;     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 is 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7383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1162974" y="2361453"/>
          <a:ext cx="4270159" cy="202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70159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0259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BtnSubmit.Click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DoLogin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void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DoLogin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sender,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EventArgs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// Do Operation           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CA992C-A0FC-4555-8272-6360522F2B8C}"/>
              </a:ext>
            </a:extLst>
          </p:cNvPr>
          <p:cNvGraphicFramePr>
            <a:graphicFrameLocks noGrp="1"/>
          </p:cNvGraphicFramePr>
          <p:nvPr/>
        </p:nvGraphicFramePr>
        <p:xfrm>
          <a:off x="7466199" y="2740556"/>
          <a:ext cx="2416029" cy="1495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6029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149588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22B4B76-3DBB-490A-90D8-E040CAC7539E}"/>
              </a:ext>
            </a:extLst>
          </p:cNvPr>
          <p:cNvSpPr/>
          <p:nvPr/>
        </p:nvSpPr>
        <p:spPr>
          <a:xfrm>
            <a:off x="8514824" y="2927758"/>
            <a:ext cx="1140903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FE204-C14C-490D-B2FC-856FE2522685}"/>
              </a:ext>
            </a:extLst>
          </p:cNvPr>
          <p:cNvSpPr/>
          <p:nvPr/>
        </p:nvSpPr>
        <p:spPr>
          <a:xfrm>
            <a:off x="8514824" y="3376417"/>
            <a:ext cx="1140903" cy="21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80C68-3E22-4C09-93B0-0F2628750338}"/>
              </a:ext>
            </a:extLst>
          </p:cNvPr>
          <p:cNvSpPr txBox="1"/>
          <p:nvPr/>
        </p:nvSpPr>
        <p:spPr>
          <a:xfrm>
            <a:off x="7592035" y="2902591"/>
            <a:ext cx="96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9599D-0CA8-45F6-89F7-9222353D7F97}"/>
              </a:ext>
            </a:extLst>
          </p:cNvPr>
          <p:cNvSpPr txBox="1"/>
          <p:nvPr/>
        </p:nvSpPr>
        <p:spPr>
          <a:xfrm>
            <a:off x="7618600" y="3323439"/>
            <a:ext cx="96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Password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1BC373-A5DD-4721-B742-F8E4BCB9FE78}"/>
              </a:ext>
            </a:extLst>
          </p:cNvPr>
          <p:cNvSpPr/>
          <p:nvPr/>
        </p:nvSpPr>
        <p:spPr>
          <a:xfrm>
            <a:off x="8235190" y="3810547"/>
            <a:ext cx="964733" cy="218114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Login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27EB7-7FAD-42A0-B091-06C34AF5D5C4}"/>
              </a:ext>
            </a:extLst>
          </p:cNvPr>
          <p:cNvCxnSpPr>
            <a:cxnSpLocks/>
          </p:cNvCxnSpPr>
          <p:nvPr/>
        </p:nvCxnSpPr>
        <p:spPr>
          <a:xfrm flipH="1" flipV="1">
            <a:off x="5433133" y="3323439"/>
            <a:ext cx="2802058" cy="5961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4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78716"/>
              </p:ext>
            </p:extLst>
          </p:nvPr>
        </p:nvGraphicFramePr>
        <p:xfrm>
          <a:off x="3675355" y="1309554"/>
          <a:ext cx="3551057" cy="454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1057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1654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delegate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EventHandler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Click;</a:t>
                      </a:r>
                      <a:endParaRPr lang="en-US" sz="18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1654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 internal Event handler </a:t>
                      </a:r>
                    </a:p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If(Click Event Mapped)</a:t>
                      </a:r>
                    </a:p>
                    <a:p>
                      <a:pPr algn="l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Click.Invoke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 marL="5466" marR="5466" marT="546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124083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556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4644380" y="809170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Class</a:t>
            </a:r>
          </a:p>
        </p:txBody>
      </p:sp>
    </p:spTree>
    <p:extLst>
      <p:ext uri="{BB962C8B-B14F-4D97-AF65-F5344CB8AC3E}">
        <p14:creationId xmlns:p14="http://schemas.microsoft.com/office/powerpoint/2010/main" val="2238964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1802168" y="1731353"/>
          <a:ext cx="2981248" cy="3395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1248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12126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BtnSubmit.Click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+= </a:t>
                      </a:r>
                      <a:r>
                        <a:rPr 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DoLogin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l" fontAlgn="b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121260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protected void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DoLogin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(object sender,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EventArgs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e)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// Do Operation           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9700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/>
        </p:nvGraphicFramePr>
        <p:xfrm>
          <a:off x="8051833" y="1282920"/>
          <a:ext cx="2521471" cy="4549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21471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1654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 delegate </a:t>
                      </a:r>
                      <a:r>
                        <a:rPr 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EventHandler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Click;</a:t>
                      </a:r>
                      <a:endParaRPr lang="en-US" sz="13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165444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 internal Event handler </a:t>
                      </a:r>
                    </a:p>
                    <a:p>
                      <a:pPr algn="l" fontAlgn="b"/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 fontAlgn="b"/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If(Click Event Mapped)</a:t>
                      </a:r>
                    </a:p>
                    <a:p>
                      <a:pPr algn="l" fontAlgn="b"/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  </a:t>
                      </a:r>
                      <a:r>
                        <a:rPr 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Click.Invoke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</a:txBody>
                  <a:tcPr marL="5466" marR="5466" marT="5466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124083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4556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8612715" y="782536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FB628-3C4A-4424-9F5B-B982DD2E810F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777839" y="3067883"/>
            <a:ext cx="3273994" cy="48989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26C10-F7EB-4D3E-A553-9B0D1F00BA10}"/>
              </a:ext>
            </a:extLst>
          </p:cNvPr>
          <p:cNvCxnSpPr>
            <a:cxnSpLocks/>
          </p:cNvCxnSpPr>
          <p:nvPr/>
        </p:nvCxnSpPr>
        <p:spPr>
          <a:xfrm flipV="1">
            <a:off x="4786715" y="3701988"/>
            <a:ext cx="3273997" cy="25731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F3E587-222A-4D33-BA18-D2A9F7737FF5}"/>
              </a:ext>
            </a:extLst>
          </p:cNvPr>
          <p:cNvSpPr txBox="1"/>
          <p:nvPr/>
        </p:nvSpPr>
        <p:spPr>
          <a:xfrm>
            <a:off x="1944210" y="954446"/>
            <a:ext cx="2386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Webapge.aspx.cs</a:t>
            </a:r>
            <a:endParaRPr lang="en-US" dirty="0"/>
          </a:p>
          <a:p>
            <a:pPr algn="ctr"/>
            <a:r>
              <a:rPr lang="en-US" dirty="0"/>
              <a:t> (User Custom Code)</a:t>
            </a:r>
          </a:p>
        </p:txBody>
      </p:sp>
    </p:spTree>
    <p:extLst>
      <p:ext uri="{BB962C8B-B14F-4D97-AF65-F5344CB8AC3E}">
        <p14:creationId xmlns:p14="http://schemas.microsoft.com/office/powerpoint/2010/main" val="3658576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A19F3-DCA7-4121-AA32-EA54275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5" y="2929634"/>
            <a:ext cx="5095782" cy="747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  <a:p>
            <a:pPr marL="914400" lvl="2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67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6A19F3-DCA7-4121-AA32-EA54275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062" y="1274618"/>
            <a:ext cx="10306050" cy="4888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Callback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open sans" panose="020B0606030504020204" pitchFamily="34" charset="0"/>
              </a:rPr>
              <a:t>	Delegate </a:t>
            </a:r>
            <a:r>
              <a:rPr lang="en-US" dirty="0">
                <a:latin typeface="open sans" panose="020B0606030504020204" pitchFamily="34" charset="0"/>
              </a:rPr>
              <a:t>is used to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pass a method as argument to other method. To create a Callback in C#, function address will be passed as a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29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872" y="655782"/>
            <a:ext cx="10076873" cy="578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Pre-</a:t>
            </a:r>
            <a:r>
              <a:rPr lang="en-US" sz="3200" dirty="0" err="1"/>
              <a:t>defind</a:t>
            </a:r>
            <a:r>
              <a:rPr lang="en-US" sz="3200" dirty="0"/>
              <a:t> Generic Delegates</a:t>
            </a:r>
          </a:p>
          <a:p>
            <a:pPr marL="0" indent="0">
              <a:buNone/>
            </a:pPr>
            <a:r>
              <a:rPr lang="en-US" dirty="0"/>
              <a:t>      Dotnet framework have below in-build generic delegates for our use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 err="1"/>
              <a:t>Func</a:t>
            </a:r>
            <a:r>
              <a:rPr lang="en-US" sz="2200" dirty="0"/>
              <a:t>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Action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200" dirty="0"/>
              <a:t>Predicate  </a:t>
            </a:r>
          </a:p>
          <a:p>
            <a:pPr marL="457200" lvl="1" indent="0">
              <a:buNone/>
            </a:pPr>
            <a:r>
              <a:rPr lang="en-US" sz="2400" dirty="0"/>
              <a:t>Generic Delegate also have same delegate life cycle except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r>
              <a:rPr lang="en-US" sz="2400" dirty="0"/>
              <a:t>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200" strike="sngStrike" dirty="0">
                <a:solidFill>
                  <a:srgbClr val="FF0000"/>
                </a:solidFill>
              </a:rPr>
              <a:t>Delegate Declaration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Define Delegate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Assign function to Delegate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Invoke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359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49" y="932868"/>
            <a:ext cx="10806546" cy="5043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</a:t>
            </a:r>
            <a:endParaRPr lang="en-US" sz="3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Generic Delegate which have Input and Output Parameter. Maximum we can pass 16 inputs.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Always last parameter consider as Output Parameter</a:t>
            </a:r>
          </a:p>
          <a:p>
            <a:pPr marL="0" indent="0">
              <a:buNone/>
            </a:pPr>
            <a:r>
              <a:rPr lang="en-US" sz="2200" u="sng" dirty="0">
                <a:latin typeface="Consolas" panose="020B0609020204030204" pitchFamily="49" charset="0"/>
              </a:rPr>
              <a:t>Code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_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u="sng" dirty="0">
                <a:latin typeface="Consolas" panose="020B0609020204030204" pitchFamily="49" charset="0"/>
              </a:rPr>
              <a:t>Declaration</a:t>
            </a:r>
            <a:endParaRPr lang="en-US" sz="2000" u="sng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System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TResult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T2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T3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T4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out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TResult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 T2 arg2, T3 arg3, T4 arg4);</a:t>
            </a:r>
          </a:p>
          <a:p>
            <a:pPr marL="457200" lvl="1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64940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8" y="1006760"/>
            <a:ext cx="10908739" cy="4572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Action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     Generic Delegate which have only Input Parameter. Maximum we can pass 16 inputs.</a:t>
            </a:r>
          </a:p>
          <a:p>
            <a:pPr marL="0" indent="0">
              <a:buNone/>
            </a:pPr>
            <a:r>
              <a:rPr lang="en-US" sz="2200" u="sng" dirty="0">
                <a:latin typeface="Consolas" panose="020B0609020204030204" pitchFamily="49" charset="0"/>
              </a:rPr>
              <a:t>Code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Action&lt;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_action ;</a:t>
            </a:r>
            <a:endParaRPr lang="en-US" sz="1800" dirty="0"/>
          </a:p>
          <a:p>
            <a:pPr marL="0" indent="0">
              <a:buNone/>
            </a:pPr>
            <a:r>
              <a:rPr lang="en-US" sz="2200" u="sng" dirty="0">
                <a:latin typeface="Consolas" panose="020B0609020204030204" pitchFamily="49" charset="0"/>
              </a:rPr>
              <a:t>Declaration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System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  public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T1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T2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T3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T4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&gt;(T1 arg1, T2 arg2, T3 arg3, T4 arg4);</a:t>
            </a:r>
          </a:p>
          <a:p>
            <a:pPr marL="914400" lvl="2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19275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0" y="914399"/>
            <a:ext cx="11134733" cy="5227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	A predicate delegate methods must take one input parameter and return a </a:t>
            </a:r>
            <a:r>
              <a:rPr lang="en-US" sz="2200" dirty="0" err="1">
                <a:latin typeface="Consolas" panose="020B0609020204030204" pitchFamily="49" charset="0"/>
              </a:rPr>
              <a:t>boolean</a:t>
            </a:r>
            <a:r>
              <a:rPr lang="en-US" sz="2200" dirty="0">
                <a:latin typeface="Consolas" panose="020B0609020204030204" pitchFamily="49" charset="0"/>
              </a:rPr>
              <a:t> - true or false.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4E4242"/>
                </a:solidFill>
                <a:effectLst/>
                <a:latin typeface="museo-sans"/>
              </a:rPr>
              <a:t> 	</a:t>
            </a:r>
            <a:r>
              <a:rPr lang="en-US" sz="2200" dirty="0">
                <a:latin typeface="Consolas" panose="020B0609020204030204" pitchFamily="49" charset="0"/>
              </a:rPr>
              <a:t>Predicate&lt;T&gt; is similar to </a:t>
            </a:r>
            <a:r>
              <a:rPr lang="en-US" sz="2200" dirty="0" err="1">
                <a:latin typeface="Consolas" panose="020B0609020204030204" pitchFamily="49" charset="0"/>
              </a:rPr>
              <a:t>Func</a:t>
            </a:r>
            <a:r>
              <a:rPr lang="en-US" sz="2200" dirty="0"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latin typeface="Consolas" panose="020B0609020204030204" pitchFamily="49" charset="0"/>
              </a:rPr>
              <a:t>T,bool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u="sng" dirty="0">
                <a:latin typeface="Consolas" panose="020B0609020204030204" pitchFamily="49" charset="0"/>
              </a:rPr>
              <a:t>Code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Predicate&lt;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_Predicate;</a:t>
            </a:r>
          </a:p>
          <a:p>
            <a:pPr marL="0" indent="0">
              <a:buNone/>
            </a:pPr>
            <a:r>
              <a:rPr lang="en-US" sz="2200" u="sng" dirty="0">
                <a:latin typeface="Consolas" panose="020B0609020204030204" pitchFamily="49" charset="0"/>
              </a:rPr>
              <a:t>Declaration</a:t>
            </a:r>
          </a:p>
          <a:p>
            <a:pPr marL="457200" lvl="1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delegate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Predicate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3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&gt;(T obj);</a:t>
            </a:r>
          </a:p>
          <a:p>
            <a:pPr marL="914400" lvl="2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51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8" y="2565646"/>
            <a:ext cx="2938510" cy="11274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36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342903"/>
            <a:ext cx="9466924" cy="62975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4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IsManager;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 is 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                                    </a:t>
            </a:r>
            <a:r>
              <a:rPr lang="en-US" sz="1600" b="1" dirty="0"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57358"/>
              </p:ext>
            </p:extLst>
          </p:nvPr>
        </p:nvGraphicFramePr>
        <p:xfrm>
          <a:off x="6715125" y="3362325"/>
          <a:ext cx="1592262" cy="3152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effectLst/>
                        </a:rPr>
                        <a:t>empObject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517009"/>
              </p:ext>
            </p:extLst>
          </p:nvPr>
        </p:nvGraphicFramePr>
        <p:xfrm>
          <a:off x="9771063" y="558169"/>
          <a:ext cx="1592262" cy="5956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6801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922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011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304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2665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2117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94845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1796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0850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0382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6124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3549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3533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79405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31167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6542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10123488" y="161928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323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342903"/>
            <a:ext cx="9466924" cy="62975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4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IsManager;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 is 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                                    </a:t>
            </a:r>
            <a:r>
              <a:rPr lang="en-US" sz="1600" b="1" dirty="0"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82954"/>
              </p:ext>
            </p:extLst>
          </p:nvPr>
        </p:nvGraphicFramePr>
        <p:xfrm>
          <a:off x="6715125" y="3362325"/>
          <a:ext cx="1592262" cy="3152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effectLst/>
                        </a:rPr>
                        <a:t>empObject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endParaRPr lang="en-US" sz="12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83651"/>
              </p:ext>
            </p:extLst>
          </p:nvPr>
        </p:nvGraphicFramePr>
        <p:xfrm>
          <a:off x="9771063" y="558169"/>
          <a:ext cx="1592262" cy="5956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6801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922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011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304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2665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2117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00413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4377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7024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8784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77480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10123488" y="161928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272735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342903"/>
            <a:ext cx="9466924" cy="62975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4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IsManager;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 is 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                                    </a:t>
            </a:r>
            <a:r>
              <a:rPr lang="en-US" sz="1600" b="1" dirty="0"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empObject_1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6715125" y="3362325"/>
          <a:ext cx="1592262" cy="3152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effectLst/>
                        </a:rPr>
                        <a:t>empObject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56907"/>
              </p:ext>
            </p:extLst>
          </p:nvPr>
        </p:nvGraphicFramePr>
        <p:xfrm>
          <a:off x="9771063" y="558169"/>
          <a:ext cx="1592262" cy="5956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6801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922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011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304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2665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2117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10123488" y="161928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26C10-F7EB-4D3E-A553-9B0D1F00BA10}"/>
              </a:ext>
            </a:extLst>
          </p:cNvPr>
          <p:cNvCxnSpPr>
            <a:cxnSpLocks/>
          </p:cNvCxnSpPr>
          <p:nvPr/>
        </p:nvCxnSpPr>
        <p:spPr>
          <a:xfrm flipV="1">
            <a:off x="8307387" y="4591050"/>
            <a:ext cx="1463676" cy="1143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1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342903"/>
            <a:ext cx="9466924" cy="62975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4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IsManager;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 is 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                                    </a:t>
            </a:r>
            <a:r>
              <a:rPr lang="en-US" sz="1600" b="1" dirty="0"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empObject_1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empObject_1.EmpId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6715125" y="3362325"/>
          <a:ext cx="1592262" cy="3152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effectLst/>
                        </a:rPr>
                        <a:t>empObject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/>
        </p:nvGraphicFramePr>
        <p:xfrm>
          <a:off x="9771063" y="558169"/>
          <a:ext cx="1592262" cy="5956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6801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922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011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304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2665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2117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   : 101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10123488" y="161928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26C10-F7EB-4D3E-A553-9B0D1F00BA10}"/>
              </a:ext>
            </a:extLst>
          </p:cNvPr>
          <p:cNvCxnSpPr>
            <a:cxnSpLocks/>
          </p:cNvCxnSpPr>
          <p:nvPr/>
        </p:nvCxnSpPr>
        <p:spPr>
          <a:xfrm flipV="1">
            <a:off x="8307387" y="4591050"/>
            <a:ext cx="1463676" cy="1143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0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342903"/>
            <a:ext cx="9466924" cy="62975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4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IsManager;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 is 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                                    </a:t>
            </a:r>
            <a:r>
              <a:rPr lang="en-US" sz="1600" b="1" dirty="0"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empObject_1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empObject_1.EmpId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empObject_1;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6715125" y="3362325"/>
          <a:ext cx="1592262" cy="3152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effectLst/>
                        </a:rPr>
                        <a:t>empObject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742306"/>
              </p:ext>
            </p:extLst>
          </p:nvPr>
        </p:nvGraphicFramePr>
        <p:xfrm>
          <a:off x="9771063" y="558169"/>
          <a:ext cx="1592262" cy="5956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6801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922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011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304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2665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2117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  : 101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10123488" y="161928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FB628-3C4A-4424-9F5B-B982DD2E810F}"/>
              </a:ext>
            </a:extLst>
          </p:cNvPr>
          <p:cNvCxnSpPr/>
          <p:nvPr/>
        </p:nvCxnSpPr>
        <p:spPr>
          <a:xfrm>
            <a:off x="8307387" y="3924300"/>
            <a:ext cx="1463676" cy="5238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D26C10-F7EB-4D3E-A553-9B0D1F00BA10}"/>
              </a:ext>
            </a:extLst>
          </p:cNvPr>
          <p:cNvCxnSpPr>
            <a:cxnSpLocks/>
          </p:cNvCxnSpPr>
          <p:nvPr/>
        </p:nvCxnSpPr>
        <p:spPr>
          <a:xfrm flipV="1">
            <a:off x="8307387" y="4591050"/>
            <a:ext cx="1463676" cy="1143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7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ECCD-735D-49D5-9F9E-77624AEC1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1" y="342903"/>
            <a:ext cx="9466924" cy="629759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/>
              <a:t>Memory Allocation (Class and Objects)</a:t>
            </a:r>
            <a:endParaRPr lang="en-US" sz="11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4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IsManager;   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showDetails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"Employee ID is 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EmpId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                                              </a:t>
            </a:r>
            <a:r>
              <a:rPr lang="en-US" sz="1600" b="1" dirty="0">
                <a:latin typeface="Consolas" panose="020B0609020204030204" pitchFamily="49" charset="0"/>
              </a:rPr>
              <a:t>Stack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empObject_1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Employee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empObject_1.EmpId = 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empObject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empObject_1;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empObject_1 = null;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4D6E67-FD89-4C15-A04D-BA4939CA0BB4}"/>
              </a:ext>
            </a:extLst>
          </p:cNvPr>
          <p:cNvGraphicFramePr>
            <a:graphicFrameLocks noGrp="1"/>
          </p:cNvGraphicFramePr>
          <p:nvPr/>
        </p:nvGraphicFramePr>
        <p:xfrm>
          <a:off x="6715125" y="3362325"/>
          <a:ext cx="1592262" cy="3152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3556853167"/>
                    </a:ext>
                  </a:extLst>
                </a:gridCol>
              </a:tblGrid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188386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3646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err="1">
                          <a:effectLst/>
                        </a:rPr>
                        <a:t>empObject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6220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1504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13864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empObject_1</a:t>
                      </a:r>
                    </a:p>
                  </a:txBody>
                  <a:tcPr marL="7620" marR="7620" marT="762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49638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05238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267943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322655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958807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99420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84991"/>
                  </a:ext>
                </a:extLst>
              </a:tr>
              <a:tr h="242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341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A332B51-5FAE-408D-969B-D3F79827BE91}"/>
              </a:ext>
            </a:extLst>
          </p:cNvPr>
          <p:cNvGraphicFramePr>
            <a:graphicFrameLocks noGrp="1"/>
          </p:cNvGraphicFramePr>
          <p:nvPr/>
        </p:nvGraphicFramePr>
        <p:xfrm>
          <a:off x="9771063" y="558169"/>
          <a:ext cx="1592262" cy="59569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2262">
                  <a:extLst>
                    <a:ext uri="{9D8B030D-6E8A-4147-A177-3AD203B41FA5}">
                      <a16:colId xmlns:a16="http://schemas.microsoft.com/office/drawing/2014/main" val="2776044643"/>
                    </a:ext>
                  </a:extLst>
                </a:gridCol>
              </a:tblGrid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1526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06053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67112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</a:t>
                      </a:r>
                      <a:endParaRPr lang="en-US" sz="14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7347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1907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22969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31173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56801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179226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0011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43048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326655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421171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361568"/>
                  </a:ext>
                </a:extLst>
              </a:tr>
              <a:tr h="8825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EmpID  : 101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761570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IsManager</a:t>
                      </a:r>
                    </a:p>
                  </a:txBody>
                  <a:tcPr marL="5466" marR="5466" marT="5466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72001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451444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52671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700492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 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363"/>
                  </a:ext>
                </a:extLst>
              </a:tr>
              <a:tr h="22062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 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66" marR="5466" marT="5466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3725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56BA06C-C630-42D1-A079-FE3FEACED58C}"/>
              </a:ext>
            </a:extLst>
          </p:cNvPr>
          <p:cNvSpPr txBox="1"/>
          <p:nvPr/>
        </p:nvSpPr>
        <p:spPr>
          <a:xfrm>
            <a:off x="10123488" y="161928"/>
            <a:ext cx="134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0FB628-3C4A-4424-9F5B-B982DD2E810F}"/>
              </a:ext>
            </a:extLst>
          </p:cNvPr>
          <p:cNvCxnSpPr/>
          <p:nvPr/>
        </p:nvCxnSpPr>
        <p:spPr>
          <a:xfrm>
            <a:off x="8307387" y="3924300"/>
            <a:ext cx="1463676" cy="52387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41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12881</TotalTime>
  <Words>2314</Words>
  <Application>Microsoft Office PowerPoint</Application>
  <PresentationFormat>Widescreen</PresentationFormat>
  <Paragraphs>837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Consolas</vt:lpstr>
      <vt:lpstr>museo-sans</vt:lpstr>
      <vt:lpstr>open sans</vt:lpstr>
      <vt:lpstr>Roboto</vt:lpstr>
      <vt:lpstr>Tw Cen MT</vt:lpstr>
      <vt:lpstr>Wingdings</vt:lpstr>
      <vt:lpstr>Circuit</vt:lpstr>
      <vt:lpstr>DELEGATE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</dc:title>
  <dc:creator>DotNet In Tamil</dc:creator>
  <cp:keywords>Learn From Tamil</cp:keywords>
  <cp:lastModifiedBy>Prakash Rajasekar</cp:lastModifiedBy>
  <cp:revision>185</cp:revision>
  <dcterms:created xsi:type="dcterms:W3CDTF">2017-08-16T01:33:03Z</dcterms:created>
  <dcterms:modified xsi:type="dcterms:W3CDTF">2021-08-01T19:33:33Z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9a70571-31c6-4603-80c1-ef2fb871a62a_Enabled">
    <vt:lpwstr>True</vt:lpwstr>
  </property>
  <property fmtid="{D5CDD505-2E9C-101B-9397-08002B2CF9AE}" pid="3" name="MSIP_Label_b9a70571-31c6-4603-80c1-ef2fb871a62a_SiteId">
    <vt:lpwstr>258ac4e4-146a-411e-9dc8-79a9e12fd6da</vt:lpwstr>
  </property>
  <property fmtid="{D5CDD505-2E9C-101B-9397-08002B2CF9AE}" pid="4" name="MSIP_Label_b9a70571-31c6-4603-80c1-ef2fb871a62a_Ref">
    <vt:lpwstr>https://api.informationprotection.azure.com/api/258ac4e4-146a-411e-9dc8-79a9e12fd6da</vt:lpwstr>
  </property>
  <property fmtid="{D5CDD505-2E9C-101B-9397-08002B2CF9AE}" pid="5" name="MSIP_Label_b9a70571-31c6-4603-80c1-ef2fb871a62a_Owner">
    <vt:lpwstr>PR390951@wipro.com</vt:lpwstr>
  </property>
  <property fmtid="{D5CDD505-2E9C-101B-9397-08002B2CF9AE}" pid="6" name="MSIP_Label_b9a70571-31c6-4603-80c1-ef2fb871a62a_SetDate">
    <vt:lpwstr>2019-08-19T09:01:40.4333863-05:00</vt:lpwstr>
  </property>
  <property fmtid="{D5CDD505-2E9C-101B-9397-08002B2CF9AE}" pid="7" name="MSIP_Label_b9a70571-31c6-4603-80c1-ef2fb871a62a_Name">
    <vt:lpwstr>Internal and Restricted</vt:lpwstr>
  </property>
  <property fmtid="{D5CDD505-2E9C-101B-9397-08002B2CF9AE}" pid="8" name="MSIP_Label_b9a70571-31c6-4603-80c1-ef2fb871a62a_Application">
    <vt:lpwstr>Microsoft Azure Information Protection</vt:lpwstr>
  </property>
  <property fmtid="{D5CDD505-2E9C-101B-9397-08002B2CF9AE}" pid="9" name="MSIP_Label_b9a70571-31c6-4603-80c1-ef2fb871a62a_Extended_MSFT_Method">
    <vt:lpwstr>Automatic</vt:lpwstr>
  </property>
  <property fmtid="{D5CDD505-2E9C-101B-9397-08002B2CF9AE}" pid="10" name="Sensitivity">
    <vt:lpwstr>Internal and Restricted</vt:lpwstr>
  </property>
</Properties>
</file>