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81" r:id="rId5"/>
    <p:sldId id="290" r:id="rId6"/>
    <p:sldId id="292" r:id="rId7"/>
    <p:sldId id="297" r:id="rId8"/>
    <p:sldId id="298" r:id="rId9"/>
    <p:sldId id="299" r:id="rId10"/>
    <p:sldId id="300" r:id="rId11"/>
    <p:sldId id="301" r:id="rId12"/>
    <p:sldId id="283" r:id="rId13"/>
    <p:sldId id="302" r:id="rId14"/>
    <p:sldId id="303" r:id="rId15"/>
    <p:sldId id="304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ash Rajasekar" initials="PR" lastIdx="1" clrIdx="0">
    <p:extLst>
      <p:ext uri="{19B8F6BF-5375-455C-9EA6-DF929625EA0E}">
        <p15:presenceInfo xmlns:p15="http://schemas.microsoft.com/office/powerpoint/2012/main" userId="8786cc49ec142d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697" y="1896416"/>
            <a:ext cx="6299909" cy="1340917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AZURE </a:t>
            </a:r>
            <a:r>
              <a:rPr lang="en-US" sz="4900" dirty="0" err="1"/>
              <a:t>DevOPS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3269" y="2058418"/>
            <a:ext cx="1122008" cy="49183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z="3100" dirty="0">
                <a:solidFill>
                  <a:schemeClr val="tx1"/>
                </a:solidFill>
              </a:rPr>
              <a:t>Tamil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54D3A2-35C7-DB32-DA21-2659D668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64" y="310370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8AC940-D346-DF11-C5C7-4AF70CB9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66" y="310033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3B5134-6A0E-6606-0D90-AB8AA5B7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06" y="29895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5B5A997-6ABC-3389-EC87-6A0E9BAC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76" y="310033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849FAFE-24E0-7365-D39C-95D0F274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69" y="313712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02" y="246996"/>
            <a:ext cx="3133818" cy="9055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u="sng" dirty="0"/>
              <a:t>DevOps Flow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3100480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4B988800-BEC6-CFAF-C9B1-28C0A173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02" y="3141585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053B2E4-8093-BB99-7D74-59D820A4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11" y="3120306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6B11D4AC-FD2E-6028-2A67-FE2EDEB2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44" y="4578173"/>
            <a:ext cx="439445" cy="4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71B1EB0-A7EF-80F0-14EF-99EFE790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68" y="5533021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0114" y="2073178"/>
            <a:ext cx="488273" cy="4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mage Icon #182999 - Free Icons Library">
            <a:extLst>
              <a:ext uri="{FF2B5EF4-FFF2-40B4-BE49-F238E27FC236}">
                <a16:creationId xmlns:a16="http://schemas.microsoft.com/office/drawing/2014/main" id="{0D45D3D3-8E3C-7905-9121-F77A9614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3757" y="2048060"/>
            <a:ext cx="505287" cy="5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61+ Best Free Coding Stock Photos &amp; Images · 100% Royalty-Free HD Downloads">
            <a:extLst>
              <a:ext uri="{FF2B5EF4-FFF2-40B4-BE49-F238E27FC236}">
                <a16:creationId xmlns:a16="http://schemas.microsoft.com/office/drawing/2014/main" id="{2AE46F45-F7E3-D6CB-A6AB-A2CF4050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6" y="3130003"/>
            <a:ext cx="73374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915174" y="3567758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A184-C13E-4171-AD58-D3816DCBE31E}"/>
              </a:ext>
            </a:extLst>
          </p:cNvPr>
          <p:cNvSpPr txBox="1"/>
          <p:nvPr/>
        </p:nvSpPr>
        <p:spPr>
          <a:xfrm>
            <a:off x="3527681" y="3610807"/>
            <a:ext cx="97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0D28C-C764-1978-50B7-E88E82543D88}"/>
              </a:ext>
            </a:extLst>
          </p:cNvPr>
          <p:cNvSpPr txBox="1"/>
          <p:nvPr/>
        </p:nvSpPr>
        <p:spPr>
          <a:xfrm>
            <a:off x="5424580" y="3627628"/>
            <a:ext cx="134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D84A4-A8BE-7F8A-6F5E-61B35D9E08D6}"/>
              </a:ext>
            </a:extLst>
          </p:cNvPr>
          <p:cNvSpPr txBox="1"/>
          <p:nvPr/>
        </p:nvSpPr>
        <p:spPr>
          <a:xfrm>
            <a:off x="7905429" y="3668484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Build Pipeline (CI)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4C705-1800-3E24-C63C-86506891228B}"/>
              </a:ext>
            </a:extLst>
          </p:cNvPr>
          <p:cNvSpPr txBox="1"/>
          <p:nvPr/>
        </p:nvSpPr>
        <p:spPr>
          <a:xfrm>
            <a:off x="7781859" y="6205890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Release Pipeline  (CD)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00CA9-4882-08D0-449A-1C2F543B5C2F}"/>
              </a:ext>
            </a:extLst>
          </p:cNvPr>
          <p:cNvSpPr txBox="1"/>
          <p:nvPr/>
        </p:nvSpPr>
        <p:spPr>
          <a:xfrm>
            <a:off x="10728831" y="4628618"/>
            <a:ext cx="95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Artifacts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E68234-F564-5F65-C6D4-F3FD1D84CC26}"/>
              </a:ext>
            </a:extLst>
          </p:cNvPr>
          <p:cNvGrpSpPr/>
          <p:nvPr/>
        </p:nvGrpSpPr>
        <p:grpSpPr>
          <a:xfrm>
            <a:off x="6363309" y="685044"/>
            <a:ext cx="5586448" cy="969720"/>
            <a:chOff x="6436677" y="577315"/>
            <a:chExt cx="5586448" cy="9697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BBC1C9-A04B-D9DD-EAC2-88B586CD2F1B}"/>
                </a:ext>
              </a:extLst>
            </p:cNvPr>
            <p:cNvSpPr/>
            <p:nvPr/>
          </p:nvSpPr>
          <p:spPr>
            <a:xfrm>
              <a:off x="6436677" y="577315"/>
              <a:ext cx="5586448" cy="9697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Azure Build Pipeline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3AF0982-374D-84D9-581B-9F4F171BED16}"/>
                </a:ext>
              </a:extLst>
            </p:cNvPr>
            <p:cNvSpPr/>
            <p:nvPr/>
          </p:nvSpPr>
          <p:spPr>
            <a:xfrm>
              <a:off x="6551350" y="1043125"/>
              <a:ext cx="1147936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Get Source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E360930-F291-5C53-DE97-F50A75DC8EF9}"/>
                </a:ext>
              </a:extLst>
            </p:cNvPr>
            <p:cNvSpPr/>
            <p:nvPr/>
          </p:nvSpPr>
          <p:spPr>
            <a:xfrm>
              <a:off x="8043616" y="1056897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E49744-DDE4-678E-BC89-394F238E0937}"/>
                </a:ext>
              </a:extLst>
            </p:cNvPr>
            <p:cNvSpPr/>
            <p:nvPr/>
          </p:nvSpPr>
          <p:spPr>
            <a:xfrm>
              <a:off x="9444736" y="1056897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Run Test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619AE98-AFAB-C103-30A2-516554FBADEE}"/>
                </a:ext>
              </a:extLst>
            </p:cNvPr>
            <p:cNvSpPr/>
            <p:nvPr/>
          </p:nvSpPr>
          <p:spPr>
            <a:xfrm>
              <a:off x="10846886" y="1061176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Artifacts</a:t>
              </a:r>
            </a:p>
          </p:txBody>
        </p:sp>
      </p:grpSp>
      <p:pic>
        <p:nvPicPr>
          <p:cNvPr id="1036" name="Picture 12" descr="Automated process - Free computer icons">
            <a:extLst>
              <a:ext uri="{FF2B5EF4-FFF2-40B4-BE49-F238E27FC236}">
                <a16:creationId xmlns:a16="http://schemas.microsoft.com/office/drawing/2014/main" id="{2A2CB087-7320-40A1-E7C1-EF036790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625" y="2091975"/>
            <a:ext cx="539190" cy="53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A24F9-B916-CEF1-7293-2D11D938B2DE}"/>
              </a:ext>
            </a:extLst>
          </p:cNvPr>
          <p:cNvCxnSpPr>
            <a:stCxn id="20" idx="3"/>
          </p:cNvCxnSpPr>
          <p:nvPr/>
        </p:nvCxnSpPr>
        <p:spPr>
          <a:xfrm>
            <a:off x="7625918" y="1333762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2C6E256-7790-8748-5857-397AA364A24F}"/>
              </a:ext>
            </a:extLst>
          </p:cNvPr>
          <p:cNvCxnSpPr/>
          <p:nvPr/>
        </p:nvCxnSpPr>
        <p:spPr>
          <a:xfrm>
            <a:off x="9102293" y="1343287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B9B756F-EDED-928C-11B4-59432AF11161}"/>
              </a:ext>
            </a:extLst>
          </p:cNvPr>
          <p:cNvCxnSpPr/>
          <p:nvPr/>
        </p:nvCxnSpPr>
        <p:spPr>
          <a:xfrm>
            <a:off x="10521518" y="1352812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9C4202F-8AB5-51EF-1CF1-4CBD8EE85615}"/>
              </a:ext>
            </a:extLst>
          </p:cNvPr>
          <p:cNvSpPr txBox="1"/>
          <p:nvPr/>
        </p:nvSpPr>
        <p:spPr>
          <a:xfrm>
            <a:off x="8787015" y="2192169"/>
            <a:ext cx="265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Agent (YAML Script)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268EA20F-62DD-E976-0A13-B2F13314BA91}"/>
              </a:ext>
            </a:extLst>
          </p:cNvPr>
          <p:cNvSpPr/>
          <p:nvPr/>
        </p:nvSpPr>
        <p:spPr>
          <a:xfrm>
            <a:off x="3564076" y="4767656"/>
            <a:ext cx="3312973" cy="1752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 Release Pipeline</a:t>
            </a:r>
          </a:p>
        </p:txBody>
      </p:sp>
      <p:sp>
        <p:nvSpPr>
          <p:cNvPr id="1041" name="AutoShape 14" descr="Computer Server Icon - Server Icon PNG – Stunning free transparent png  clipart images free download">
            <a:extLst>
              <a:ext uri="{FF2B5EF4-FFF2-40B4-BE49-F238E27FC236}">
                <a16:creationId xmlns:a16="http://schemas.microsoft.com/office/drawing/2014/main" id="{0086CAC7-E4BE-AC06-9C0B-01E7E2ED3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Server PNG">
            <a:extLst>
              <a:ext uri="{FF2B5EF4-FFF2-40B4-BE49-F238E27FC236}">
                <a16:creationId xmlns:a16="http://schemas.microsoft.com/office/drawing/2014/main" id="{8733B2EB-15FA-05EF-DE52-AFE8784D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57" y="5348170"/>
            <a:ext cx="488272" cy="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32" descr="Server PNG">
            <a:extLst>
              <a:ext uri="{FF2B5EF4-FFF2-40B4-BE49-F238E27FC236}">
                <a16:creationId xmlns:a16="http://schemas.microsoft.com/office/drawing/2014/main" id="{0D644E72-DC3B-D430-4BFC-6A93B818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87" y="5352136"/>
            <a:ext cx="488272" cy="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E4D0B55D-5B89-5895-37D8-9628F3C6C30A}"/>
              </a:ext>
            </a:extLst>
          </p:cNvPr>
          <p:cNvSpPr txBox="1"/>
          <p:nvPr/>
        </p:nvSpPr>
        <p:spPr>
          <a:xfrm>
            <a:off x="3958880" y="6063799"/>
            <a:ext cx="111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Production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0D4B443-A61A-AE8E-052A-17045A0C091A}"/>
              </a:ext>
            </a:extLst>
          </p:cNvPr>
          <p:cNvSpPr txBox="1"/>
          <p:nvPr/>
        </p:nvSpPr>
        <p:spPr>
          <a:xfrm>
            <a:off x="5595100" y="6064751"/>
            <a:ext cx="72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UAT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229D53C-A7E6-DD53-837F-09FF2F22C604}"/>
              </a:ext>
            </a:extLst>
          </p:cNvPr>
          <p:cNvCxnSpPr>
            <a:endCxn id="1056" idx="3"/>
          </p:cNvCxnSpPr>
          <p:nvPr/>
        </p:nvCxnSpPr>
        <p:spPr>
          <a:xfrm flipH="1">
            <a:off x="4759729" y="5725510"/>
            <a:ext cx="835371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1B9135E-78A5-43D5-E2F8-56A484CBBA81}"/>
              </a:ext>
            </a:extLst>
          </p:cNvPr>
          <p:cNvSpPr txBox="1"/>
          <p:nvPr/>
        </p:nvSpPr>
        <p:spPr>
          <a:xfrm>
            <a:off x="4782735" y="5367220"/>
            <a:ext cx="11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Approval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74AC951-644C-96AF-7544-8B1C0583BF7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1804454" y="3374139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18835C-700D-C2AE-3368-87F9D848D593}"/>
              </a:ext>
            </a:extLst>
          </p:cNvPr>
          <p:cNvCxnSpPr>
            <a:cxnSpLocks/>
          </p:cNvCxnSpPr>
          <p:nvPr/>
        </p:nvCxnSpPr>
        <p:spPr>
          <a:xfrm flipV="1">
            <a:off x="4252029" y="3383492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69FA9D0-F64A-6490-CC81-DD63AA9489BC}"/>
              </a:ext>
            </a:extLst>
          </p:cNvPr>
          <p:cNvCxnSpPr>
            <a:cxnSpLocks/>
          </p:cNvCxnSpPr>
          <p:nvPr/>
        </p:nvCxnSpPr>
        <p:spPr>
          <a:xfrm flipV="1">
            <a:off x="6403483" y="3393107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3C22B136-7309-C198-9C6D-D07FFF6B0023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608874" y="3385721"/>
            <a:ext cx="1710893" cy="11924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360CC317-9859-A5F7-D213-EFB23ACE4179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9173985" y="4631374"/>
            <a:ext cx="759539" cy="1532027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875170" y="1615573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F16B-D6EA-9D68-E932-63E38079B628}"/>
              </a:ext>
            </a:extLst>
          </p:cNvPr>
          <p:cNvSpPr txBox="1"/>
          <p:nvPr/>
        </p:nvSpPr>
        <p:spPr>
          <a:xfrm>
            <a:off x="3434508" y="1598583"/>
            <a:ext cx="116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99167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3100480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4B988800-BEC6-CFAF-C9B1-28C0A173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02" y="3141585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053B2E4-8093-BB99-7D74-59D820A4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11" y="3120306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6B11D4AC-FD2E-6028-2A67-FE2EDEB2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44" y="4578173"/>
            <a:ext cx="439445" cy="4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71B1EB0-A7EF-80F0-14EF-99EFE790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68" y="5533021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0114" y="2073178"/>
            <a:ext cx="488273" cy="4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mage Icon #182999 - Free Icons Library">
            <a:extLst>
              <a:ext uri="{FF2B5EF4-FFF2-40B4-BE49-F238E27FC236}">
                <a16:creationId xmlns:a16="http://schemas.microsoft.com/office/drawing/2014/main" id="{0D45D3D3-8E3C-7905-9121-F77A9614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3757" y="2048060"/>
            <a:ext cx="505287" cy="5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61+ Best Free Coding Stock Photos &amp; Images · 100% Royalty-Free HD Downloads">
            <a:extLst>
              <a:ext uri="{FF2B5EF4-FFF2-40B4-BE49-F238E27FC236}">
                <a16:creationId xmlns:a16="http://schemas.microsoft.com/office/drawing/2014/main" id="{2AE46F45-F7E3-D6CB-A6AB-A2CF4050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6" y="3130003"/>
            <a:ext cx="73374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915174" y="3567758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A184-C13E-4171-AD58-D3816DCBE31E}"/>
              </a:ext>
            </a:extLst>
          </p:cNvPr>
          <p:cNvSpPr txBox="1"/>
          <p:nvPr/>
        </p:nvSpPr>
        <p:spPr>
          <a:xfrm>
            <a:off x="3527681" y="3610807"/>
            <a:ext cx="97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0D28C-C764-1978-50B7-E88E82543D88}"/>
              </a:ext>
            </a:extLst>
          </p:cNvPr>
          <p:cNvSpPr txBox="1"/>
          <p:nvPr/>
        </p:nvSpPr>
        <p:spPr>
          <a:xfrm>
            <a:off x="5424580" y="3627628"/>
            <a:ext cx="134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D84A4-A8BE-7F8A-6F5E-61B35D9E08D6}"/>
              </a:ext>
            </a:extLst>
          </p:cNvPr>
          <p:cNvSpPr txBox="1"/>
          <p:nvPr/>
        </p:nvSpPr>
        <p:spPr>
          <a:xfrm>
            <a:off x="7905429" y="3668484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Build Pipeline (CI)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4C705-1800-3E24-C63C-86506891228B}"/>
              </a:ext>
            </a:extLst>
          </p:cNvPr>
          <p:cNvSpPr txBox="1"/>
          <p:nvPr/>
        </p:nvSpPr>
        <p:spPr>
          <a:xfrm>
            <a:off x="7781859" y="6205890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Release Pipeline  (CD)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00CA9-4882-08D0-449A-1C2F543B5C2F}"/>
              </a:ext>
            </a:extLst>
          </p:cNvPr>
          <p:cNvSpPr txBox="1"/>
          <p:nvPr/>
        </p:nvSpPr>
        <p:spPr>
          <a:xfrm>
            <a:off x="10728831" y="4628618"/>
            <a:ext cx="95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Artifacts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E68234-F564-5F65-C6D4-F3FD1D84CC26}"/>
              </a:ext>
            </a:extLst>
          </p:cNvPr>
          <p:cNvGrpSpPr/>
          <p:nvPr/>
        </p:nvGrpSpPr>
        <p:grpSpPr>
          <a:xfrm>
            <a:off x="6288070" y="727040"/>
            <a:ext cx="5394950" cy="927723"/>
            <a:chOff x="6476352" y="619311"/>
            <a:chExt cx="5327613" cy="92772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1BBC1C9-A04B-D9DD-EAC2-88B586CD2F1B}"/>
                </a:ext>
              </a:extLst>
            </p:cNvPr>
            <p:cNvSpPr/>
            <p:nvPr/>
          </p:nvSpPr>
          <p:spPr>
            <a:xfrm>
              <a:off x="6476352" y="619311"/>
              <a:ext cx="5327613" cy="92772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Azure </a:t>
              </a:r>
              <a:r>
                <a:rPr lang="en-US" dirty="0">
                  <a:solidFill>
                    <a:srgbClr val="FF0000"/>
                  </a:solidFill>
                </a:rPr>
                <a:t>Build</a:t>
              </a:r>
              <a:r>
                <a:rPr lang="en-US" dirty="0"/>
                <a:t> Pipeline </a:t>
              </a:r>
              <a:r>
                <a:rPr lang="en-US" sz="1800" dirty="0"/>
                <a:t>(YAML Script)</a:t>
              </a:r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3AF0982-374D-84D9-581B-9F4F171BED16}"/>
                </a:ext>
              </a:extLst>
            </p:cNvPr>
            <p:cNvSpPr/>
            <p:nvPr/>
          </p:nvSpPr>
          <p:spPr>
            <a:xfrm>
              <a:off x="6551350" y="1043125"/>
              <a:ext cx="1147936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Get Source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E360930-F291-5C53-DE97-F50A75DC8EF9}"/>
                </a:ext>
              </a:extLst>
            </p:cNvPr>
            <p:cNvSpPr/>
            <p:nvPr/>
          </p:nvSpPr>
          <p:spPr>
            <a:xfrm>
              <a:off x="7987179" y="1056897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E49744-DDE4-678E-BC89-394F238E0937}"/>
                </a:ext>
              </a:extLst>
            </p:cNvPr>
            <p:cNvSpPr/>
            <p:nvPr/>
          </p:nvSpPr>
          <p:spPr>
            <a:xfrm>
              <a:off x="9362193" y="1056897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Run Test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619AE98-AFAB-C103-30A2-516554FBADEE}"/>
                </a:ext>
              </a:extLst>
            </p:cNvPr>
            <p:cNvSpPr/>
            <p:nvPr/>
          </p:nvSpPr>
          <p:spPr>
            <a:xfrm>
              <a:off x="10711076" y="1061176"/>
              <a:ext cx="1042294" cy="365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Artifacts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A24F9-B916-CEF1-7293-2D11D938B2DE}"/>
              </a:ext>
            </a:extLst>
          </p:cNvPr>
          <p:cNvCxnSpPr>
            <a:stCxn id="20" idx="3"/>
          </p:cNvCxnSpPr>
          <p:nvPr/>
        </p:nvCxnSpPr>
        <p:spPr>
          <a:xfrm>
            <a:off x="7526462" y="1333762"/>
            <a:ext cx="29979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2C6E256-7790-8748-5857-397AA364A24F}"/>
              </a:ext>
            </a:extLst>
          </p:cNvPr>
          <p:cNvCxnSpPr/>
          <p:nvPr/>
        </p:nvCxnSpPr>
        <p:spPr>
          <a:xfrm>
            <a:off x="8899213" y="1343287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B9B756F-EDED-928C-11B4-59432AF11161}"/>
              </a:ext>
            </a:extLst>
          </p:cNvPr>
          <p:cNvCxnSpPr/>
          <p:nvPr/>
        </p:nvCxnSpPr>
        <p:spPr>
          <a:xfrm>
            <a:off x="10265817" y="1352812"/>
            <a:ext cx="31575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D8EE1B-EAE3-078E-08B5-8973A95DDE2A}"/>
              </a:ext>
            </a:extLst>
          </p:cNvPr>
          <p:cNvGrpSpPr/>
          <p:nvPr/>
        </p:nvGrpSpPr>
        <p:grpSpPr>
          <a:xfrm>
            <a:off x="8134625" y="2091975"/>
            <a:ext cx="3304900" cy="539190"/>
            <a:chOff x="8134625" y="2091975"/>
            <a:chExt cx="3304900" cy="539190"/>
          </a:xfrm>
        </p:grpSpPr>
        <p:pic>
          <p:nvPicPr>
            <p:cNvPr id="1036" name="Picture 12" descr="Automated process - Free computer icons">
              <a:extLst>
                <a:ext uri="{FF2B5EF4-FFF2-40B4-BE49-F238E27FC236}">
                  <a16:creationId xmlns:a16="http://schemas.microsoft.com/office/drawing/2014/main" id="{2A2CB087-7320-40A1-E7C1-EF036790B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25" y="2091975"/>
              <a:ext cx="539190" cy="53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19C4202F-8AB5-51EF-1CF1-4CBD8EE85615}"/>
                </a:ext>
              </a:extLst>
            </p:cNvPr>
            <p:cNvSpPr txBox="1"/>
            <p:nvPr/>
          </p:nvSpPr>
          <p:spPr>
            <a:xfrm>
              <a:off x="8787015" y="2192169"/>
              <a:ext cx="2652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Agent</a:t>
              </a:r>
            </a:p>
          </p:txBody>
        </p:sp>
      </p:grp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268EA20F-62DD-E976-0A13-B2F13314BA91}"/>
              </a:ext>
            </a:extLst>
          </p:cNvPr>
          <p:cNvSpPr/>
          <p:nvPr/>
        </p:nvSpPr>
        <p:spPr>
          <a:xfrm>
            <a:off x="1547044" y="4624582"/>
            <a:ext cx="3312973" cy="17525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 </a:t>
            </a:r>
            <a:r>
              <a:rPr lang="en-US" dirty="0">
                <a:solidFill>
                  <a:srgbClr val="FF0000"/>
                </a:solidFill>
              </a:rPr>
              <a:t>Release</a:t>
            </a:r>
            <a:r>
              <a:rPr lang="en-US" dirty="0"/>
              <a:t> Pipeline</a:t>
            </a:r>
          </a:p>
        </p:txBody>
      </p:sp>
      <p:sp>
        <p:nvSpPr>
          <p:cNvPr id="1041" name="AutoShape 14" descr="Computer Server Icon - Server Icon PNG – Stunning free transparent png  clipart images free download">
            <a:extLst>
              <a:ext uri="{FF2B5EF4-FFF2-40B4-BE49-F238E27FC236}">
                <a16:creationId xmlns:a16="http://schemas.microsoft.com/office/drawing/2014/main" id="{0086CAC7-E4BE-AC06-9C0B-01E7E2ED3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Server PNG">
            <a:extLst>
              <a:ext uri="{FF2B5EF4-FFF2-40B4-BE49-F238E27FC236}">
                <a16:creationId xmlns:a16="http://schemas.microsoft.com/office/drawing/2014/main" id="{8733B2EB-15FA-05EF-DE52-AFE8784D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25" y="5205096"/>
            <a:ext cx="488272" cy="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32" descr="Server PNG">
            <a:extLst>
              <a:ext uri="{FF2B5EF4-FFF2-40B4-BE49-F238E27FC236}">
                <a16:creationId xmlns:a16="http://schemas.microsoft.com/office/drawing/2014/main" id="{0D644E72-DC3B-D430-4BFC-6A93B818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55" y="5209062"/>
            <a:ext cx="488272" cy="7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E4D0B55D-5B89-5895-37D8-9628F3C6C30A}"/>
              </a:ext>
            </a:extLst>
          </p:cNvPr>
          <p:cNvSpPr txBox="1"/>
          <p:nvPr/>
        </p:nvSpPr>
        <p:spPr>
          <a:xfrm>
            <a:off x="1941848" y="5920725"/>
            <a:ext cx="111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Production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0D4B443-A61A-AE8E-052A-17045A0C091A}"/>
              </a:ext>
            </a:extLst>
          </p:cNvPr>
          <p:cNvSpPr txBox="1"/>
          <p:nvPr/>
        </p:nvSpPr>
        <p:spPr>
          <a:xfrm>
            <a:off x="3578068" y="5921677"/>
            <a:ext cx="72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UAT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229D53C-A7E6-DD53-837F-09FF2F22C604}"/>
              </a:ext>
            </a:extLst>
          </p:cNvPr>
          <p:cNvCxnSpPr>
            <a:endCxn id="1056" idx="3"/>
          </p:cNvCxnSpPr>
          <p:nvPr/>
        </p:nvCxnSpPr>
        <p:spPr>
          <a:xfrm flipH="1">
            <a:off x="2742697" y="5582436"/>
            <a:ext cx="835371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1B9135E-78A5-43D5-E2F8-56A484CBBA81}"/>
              </a:ext>
            </a:extLst>
          </p:cNvPr>
          <p:cNvSpPr txBox="1"/>
          <p:nvPr/>
        </p:nvSpPr>
        <p:spPr>
          <a:xfrm>
            <a:off x="2765703" y="5224146"/>
            <a:ext cx="111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Approval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74AC951-644C-96AF-7544-8B1C0583BF7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1804454" y="3374139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18835C-700D-C2AE-3368-87F9D848D593}"/>
              </a:ext>
            </a:extLst>
          </p:cNvPr>
          <p:cNvCxnSpPr>
            <a:cxnSpLocks/>
          </p:cNvCxnSpPr>
          <p:nvPr/>
        </p:nvCxnSpPr>
        <p:spPr>
          <a:xfrm flipV="1">
            <a:off x="4252029" y="3383492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69FA9D0-F64A-6490-CC81-DD63AA9489BC}"/>
              </a:ext>
            </a:extLst>
          </p:cNvPr>
          <p:cNvCxnSpPr>
            <a:cxnSpLocks/>
          </p:cNvCxnSpPr>
          <p:nvPr/>
        </p:nvCxnSpPr>
        <p:spPr>
          <a:xfrm flipV="1">
            <a:off x="6403483" y="3393107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3C22B136-7309-C198-9C6D-D07FFF6B0023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608874" y="3385721"/>
            <a:ext cx="1710893" cy="11924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360CC317-9859-A5F7-D213-EFB23ACE4179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9173985" y="4631374"/>
            <a:ext cx="759539" cy="1532027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875170" y="1615573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F16B-D6EA-9D68-E932-63E38079B628}"/>
              </a:ext>
            </a:extLst>
          </p:cNvPr>
          <p:cNvSpPr txBox="1"/>
          <p:nvPr/>
        </p:nvSpPr>
        <p:spPr>
          <a:xfrm>
            <a:off x="3434508" y="1598583"/>
            <a:ext cx="116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0F8148-C12D-159E-7958-C4AC62F6E72B}"/>
              </a:ext>
            </a:extLst>
          </p:cNvPr>
          <p:cNvSpPr/>
          <p:nvPr/>
        </p:nvSpPr>
        <p:spPr>
          <a:xfrm>
            <a:off x="1407910" y="359570"/>
            <a:ext cx="3189488" cy="558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DevOps Pipe 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A0B087-8FB3-59D6-118C-583D983A8BA0}"/>
              </a:ext>
            </a:extLst>
          </p:cNvPr>
          <p:cNvGrpSpPr/>
          <p:nvPr/>
        </p:nvGrpSpPr>
        <p:grpSpPr>
          <a:xfrm>
            <a:off x="5086298" y="5379623"/>
            <a:ext cx="3304900" cy="539190"/>
            <a:chOff x="8134625" y="2091975"/>
            <a:chExt cx="3304900" cy="539190"/>
          </a:xfrm>
        </p:grpSpPr>
        <p:pic>
          <p:nvPicPr>
            <p:cNvPr id="30" name="Picture 12" descr="Automated process - Free computer icons">
              <a:extLst>
                <a:ext uri="{FF2B5EF4-FFF2-40B4-BE49-F238E27FC236}">
                  <a16:creationId xmlns:a16="http://schemas.microsoft.com/office/drawing/2014/main" id="{F7CBE256-719B-BF90-4CDF-C0BCB3C98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25" y="2091975"/>
              <a:ext cx="539190" cy="53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8FB75C0-3509-5B39-0EBA-22F31E7CA495}"/>
                </a:ext>
              </a:extLst>
            </p:cNvPr>
            <p:cNvSpPr txBox="1"/>
            <p:nvPr/>
          </p:nvSpPr>
          <p:spPr>
            <a:xfrm>
              <a:off x="8787015" y="2192169"/>
              <a:ext cx="2652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Agent (Deployment Group)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32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91" y="1216241"/>
            <a:ext cx="9365942" cy="51224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/>
              <a:t>Azure DevOps Pipelines</a:t>
            </a:r>
          </a:p>
          <a:p>
            <a:pPr lvl="2"/>
            <a:r>
              <a:rPr lang="en-US" sz="2800" dirty="0"/>
              <a:t>What is Pipeline</a:t>
            </a:r>
          </a:p>
          <a:p>
            <a:pPr lvl="2"/>
            <a:r>
              <a:rPr lang="en-US" sz="2800" dirty="0"/>
              <a:t>Manual Build Process</a:t>
            </a:r>
          </a:p>
          <a:p>
            <a:pPr lvl="2"/>
            <a:r>
              <a:rPr lang="en-US" sz="2800" dirty="0"/>
              <a:t>Auto-matted Build Process (CI /CD)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Agent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Task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YAML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Artifacts 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121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076325"/>
            <a:ext cx="10271462" cy="546651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What is Pipeline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2800" dirty="0"/>
              <a:t>Pipeline is used to automate the build and delivery process. This process is called CI/CD 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2800" dirty="0"/>
              <a:t>CI</a:t>
            </a:r>
            <a:r>
              <a:rPr lang="en-US" dirty="0"/>
              <a:t> (</a:t>
            </a: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/>
              <a:t>ontinuous </a:t>
            </a:r>
            <a:r>
              <a:rPr lang="en-US" b="1" u="sng" dirty="0">
                <a:solidFill>
                  <a:srgbClr val="C00000"/>
                </a:solidFill>
              </a:rPr>
              <a:t>I</a:t>
            </a:r>
            <a:r>
              <a:rPr lang="en-US" dirty="0"/>
              <a:t>ntegration)</a:t>
            </a:r>
          </a:p>
          <a:p>
            <a:pPr lvl="2"/>
            <a:r>
              <a:rPr lang="en-US" dirty="0"/>
              <a:t>Read the code changes from repository (GIT , TFS ..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Build the code</a:t>
            </a:r>
          </a:p>
          <a:p>
            <a:pPr lvl="2"/>
            <a:r>
              <a:rPr lang="en-US" dirty="0"/>
              <a:t>Store the build output  (deliverables) into Artifacts </a:t>
            </a:r>
          </a:p>
          <a:p>
            <a:pPr marL="457200" lvl="1" indent="0">
              <a:buNone/>
            </a:pPr>
            <a:r>
              <a:rPr lang="en-US" sz="2800" dirty="0"/>
              <a:t>CD </a:t>
            </a:r>
            <a:r>
              <a:rPr lang="en-US" dirty="0"/>
              <a:t>(</a:t>
            </a: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/>
              <a:t>ontinuous </a:t>
            </a:r>
            <a:r>
              <a:rPr lang="en-US" b="1" u="sng" dirty="0">
                <a:solidFill>
                  <a:srgbClr val="C00000"/>
                </a:solidFill>
              </a:rPr>
              <a:t>D</a:t>
            </a:r>
            <a:r>
              <a:rPr lang="en-US" dirty="0"/>
              <a:t>eployment)</a:t>
            </a:r>
          </a:p>
          <a:p>
            <a:pPr lvl="2"/>
            <a:r>
              <a:rPr lang="en-US" dirty="0"/>
              <a:t>Move the deliverables into different environment  </a:t>
            </a:r>
          </a:p>
        </p:txBody>
      </p:sp>
    </p:spTree>
    <p:extLst>
      <p:ext uri="{BB962C8B-B14F-4D97-AF65-F5344CB8AC3E}">
        <p14:creationId xmlns:p14="http://schemas.microsoft.com/office/powerpoint/2010/main" val="301304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91" y="1247775"/>
            <a:ext cx="10271462" cy="4457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Manual Build Process  </a:t>
            </a:r>
          </a:p>
          <a:p>
            <a:pPr marL="457200" lvl="1" indent="0">
              <a:buNone/>
            </a:pPr>
            <a:r>
              <a:rPr lang="en-US" sz="3200" dirty="0"/>
              <a:t>		</a:t>
            </a:r>
            <a:r>
              <a:rPr lang="en-US" sz="2800" dirty="0"/>
              <a:t>Without clear understanding of manual build process don’t automate the build process.  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CI</a:t>
            </a:r>
            <a:r>
              <a:rPr lang="en-US" dirty="0"/>
              <a:t> (</a:t>
            </a: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/>
              <a:t>ontinuous </a:t>
            </a:r>
            <a:r>
              <a:rPr lang="en-US" b="1" u="sng" dirty="0">
                <a:solidFill>
                  <a:srgbClr val="C00000"/>
                </a:solidFill>
              </a:rPr>
              <a:t>I</a:t>
            </a:r>
            <a:r>
              <a:rPr lang="en-US" dirty="0"/>
              <a:t>ntegration)</a:t>
            </a:r>
          </a:p>
          <a:p>
            <a:pPr lvl="2"/>
            <a:r>
              <a:rPr lang="en-US" dirty="0"/>
              <a:t>Read the code changes from repository (</a:t>
            </a:r>
            <a:r>
              <a:rPr lang="en-US" dirty="0" err="1"/>
              <a:t>TF.Exe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Build the code  (MsBuild.exe , </a:t>
            </a:r>
            <a:r>
              <a:rPr lang="en-US" dirty="0" err="1"/>
              <a:t>Dotnet.Exe</a:t>
            </a:r>
            <a:r>
              <a:rPr lang="en-US" dirty="0"/>
              <a:t> )</a:t>
            </a:r>
          </a:p>
          <a:p>
            <a:pPr marL="457200" lvl="1" indent="0">
              <a:buNone/>
            </a:pPr>
            <a:r>
              <a:rPr lang="en-US" sz="2800" dirty="0"/>
              <a:t>CD </a:t>
            </a:r>
            <a:r>
              <a:rPr lang="en-US" dirty="0"/>
              <a:t>(</a:t>
            </a: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/>
              <a:t>ontinuous </a:t>
            </a:r>
            <a:r>
              <a:rPr lang="en-US" b="1" u="sng" dirty="0">
                <a:solidFill>
                  <a:srgbClr val="C00000"/>
                </a:solidFill>
              </a:rPr>
              <a:t>D</a:t>
            </a:r>
            <a:r>
              <a:rPr lang="en-US" dirty="0"/>
              <a:t>eployment)</a:t>
            </a:r>
          </a:p>
          <a:p>
            <a:pPr lvl="2"/>
            <a:r>
              <a:rPr lang="en-US" dirty="0"/>
              <a:t>Move the deliverables into different environment  </a:t>
            </a:r>
          </a:p>
        </p:txBody>
      </p:sp>
      <p:pic>
        <p:nvPicPr>
          <p:cNvPr id="1030" name="Picture 6" descr="Free transparent Thumb PNG images Download | PurePNG | Free transparent CC0  PNG Image Library">
            <a:extLst>
              <a:ext uri="{FF2B5EF4-FFF2-40B4-BE49-F238E27FC236}">
                <a16:creationId xmlns:a16="http://schemas.microsoft.com/office/drawing/2014/main" id="{0C7730B0-2C14-CD14-B092-9CF45147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9350" y="2119663"/>
            <a:ext cx="298550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6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0" y="1047287"/>
            <a:ext cx="10738835" cy="5184559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US" sz="2800" dirty="0"/>
              <a:t>Auto-matted Build Process (CI /CD)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YAML (Yet another markup language)</a:t>
            </a:r>
          </a:p>
          <a:p>
            <a:pPr lvl="4"/>
            <a:r>
              <a:rPr lang="en-US" sz="2000" dirty="0"/>
              <a:t>Readable configuration file used to crate tasks in Azure </a:t>
            </a:r>
            <a:r>
              <a:rPr lang="en-US" sz="2000" dirty="0" err="1"/>
              <a:t>devops</a:t>
            </a:r>
            <a:r>
              <a:rPr lang="en-US" sz="2000" dirty="0"/>
              <a:t>.</a:t>
            </a:r>
          </a:p>
          <a:p>
            <a:pPr marL="2286000" lvl="5" indent="0">
              <a:buNone/>
            </a:pPr>
            <a:r>
              <a:rPr lang="en-US" sz="1800" u="sng" dirty="0"/>
              <a:t>Task Templates</a:t>
            </a:r>
          </a:p>
          <a:p>
            <a:pPr lvl="6"/>
            <a:r>
              <a:rPr lang="en-US" sz="1800" dirty="0"/>
              <a:t>Restore</a:t>
            </a:r>
          </a:p>
          <a:p>
            <a:pPr lvl="6"/>
            <a:r>
              <a:rPr lang="en-US" sz="1800" dirty="0"/>
              <a:t>Build</a:t>
            </a:r>
          </a:p>
          <a:p>
            <a:pPr lvl="6"/>
            <a:r>
              <a:rPr lang="en-US" sz="1800" dirty="0"/>
              <a:t>Publish … </a:t>
            </a:r>
            <a:r>
              <a:rPr lang="en-US" sz="1800" dirty="0" err="1"/>
              <a:t>etc</a:t>
            </a:r>
            <a:endParaRPr lang="en-US" sz="28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Agent  &amp; Agent Pool</a:t>
            </a:r>
          </a:p>
          <a:p>
            <a:pPr marL="1828800" lvl="4" indent="0">
              <a:buNone/>
            </a:pPr>
            <a:r>
              <a:rPr lang="en-US" sz="2000" dirty="0"/>
              <a:t>	Agent is a Software/Machine, which will run the configured task. Agent will execute each task separately and pick the next task once the previous task is  completed.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Artifacts </a:t>
            </a:r>
          </a:p>
          <a:p>
            <a:pPr marL="1828800" lvl="4" indent="0">
              <a:buNone/>
            </a:pPr>
            <a:r>
              <a:rPr lang="en-US" sz="2000" dirty="0"/>
              <a:t>	Deliverables is called Artifacts. It may be .</a:t>
            </a:r>
            <a:r>
              <a:rPr lang="en-US" sz="2000" dirty="0" err="1"/>
              <a:t>dll</a:t>
            </a:r>
            <a:r>
              <a:rPr lang="en-US" sz="2000" dirty="0"/>
              <a:t>, .zip, .xml, .txt or any type 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807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F907-94E5-46C1-991A-8F7A4AD2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75" y="2752079"/>
            <a:ext cx="3071675" cy="88110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9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094" y="1515497"/>
            <a:ext cx="7407784" cy="4405905"/>
          </a:xfrm>
        </p:spPr>
        <p:txBody>
          <a:bodyPr>
            <a:normAutofit/>
          </a:bodyPr>
          <a:lstStyle/>
          <a:p>
            <a:r>
              <a:rPr lang="en-US" dirty="0"/>
              <a:t>What is DevOps and different DevOps Platform</a:t>
            </a:r>
          </a:p>
          <a:p>
            <a:r>
              <a:rPr lang="en-US" dirty="0"/>
              <a:t>What is AZURE DevOps </a:t>
            </a:r>
          </a:p>
          <a:p>
            <a:r>
              <a:rPr lang="en-US" dirty="0"/>
              <a:t>Azure DevOps Components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Board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Repo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Pipelines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Test Plans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136342"/>
            <a:ext cx="10466772" cy="4873841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3200" dirty="0"/>
              <a:t>What is DevOps </a:t>
            </a:r>
          </a:p>
          <a:p>
            <a:pPr marL="457200" lvl="1" indent="0">
              <a:buNone/>
            </a:pPr>
            <a:r>
              <a:rPr lang="en-US" dirty="0"/>
              <a:t>		DevOps is a platform which used to manage </a:t>
            </a:r>
            <a:r>
              <a:rPr lang="en-US" sz="2400" dirty="0"/>
              <a:t>Project development life cycle. It is a combination of various Tools, Concepts and Practices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3200" dirty="0"/>
              <a:t>Different DevOps Platform</a:t>
            </a:r>
          </a:p>
          <a:p>
            <a:pPr lvl="3"/>
            <a:r>
              <a:rPr lang="en-US" sz="2400" dirty="0"/>
              <a:t>Azure DevOps</a:t>
            </a:r>
          </a:p>
          <a:p>
            <a:pPr lvl="3"/>
            <a:r>
              <a:rPr lang="en-US" sz="2400" dirty="0"/>
              <a:t>Aws</a:t>
            </a:r>
          </a:p>
          <a:p>
            <a:pPr lvl="3"/>
            <a:r>
              <a:rPr lang="en-US" sz="2400" dirty="0"/>
              <a:t>Google Cloud</a:t>
            </a:r>
          </a:p>
          <a:p>
            <a:pPr lvl="3"/>
            <a:r>
              <a:rPr lang="en-US" sz="2400" dirty="0"/>
              <a:t>GitLab</a:t>
            </a:r>
          </a:p>
          <a:p>
            <a:pPr lvl="3"/>
            <a:r>
              <a:rPr lang="en-US" sz="2400" dirty="0"/>
              <a:t>JIRA , Jenkins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118587"/>
            <a:ext cx="10759733" cy="540650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What is Azure DevOps</a:t>
            </a:r>
          </a:p>
          <a:p>
            <a:pPr marL="457200" lvl="1" indent="0">
              <a:buNone/>
            </a:pPr>
            <a:r>
              <a:rPr lang="en-US" sz="3200" dirty="0"/>
              <a:t>		</a:t>
            </a:r>
            <a:r>
              <a:rPr lang="en-US" dirty="0"/>
              <a:t>Azure DevOps is Microsoft provided DevOps platform, Which is used to manage entire project cycle like Requirement, Version control, Automated build and deployment, Testing and release management. </a:t>
            </a:r>
          </a:p>
          <a:p>
            <a:pPr marL="457200" lvl="1" indent="0">
              <a:buNone/>
            </a:pPr>
            <a:endParaRPr lang="en-US" sz="600" dirty="0"/>
          </a:p>
          <a:p>
            <a:pPr marL="457200" lvl="1" indent="0">
              <a:buNone/>
            </a:pPr>
            <a:r>
              <a:rPr lang="en-US" sz="2800" dirty="0"/>
              <a:t>Types of Azure DevOps  </a:t>
            </a:r>
          </a:p>
          <a:p>
            <a:pPr lvl="1"/>
            <a:r>
              <a:rPr lang="en-US" sz="2400" dirty="0"/>
              <a:t>	</a:t>
            </a:r>
            <a:r>
              <a:rPr lang="en-US" dirty="0"/>
              <a:t>Azure DevOps Services (Cloud) </a:t>
            </a:r>
          </a:p>
          <a:p>
            <a:pPr lvl="1"/>
            <a:r>
              <a:rPr lang="en-US" dirty="0"/>
              <a:t>	Azure DevOps Server (On-Prem)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/>
              <a:t>	Plan </a:t>
            </a:r>
            <a:r>
              <a:rPr lang="en-US" dirty="0">
                <a:sym typeface="Wingdings" panose="05000000000000000000" pitchFamily="2" charset="2"/>
              </a:rPr>
              <a:t> Code  Build  Package Test  Release  Configuration   Monitor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237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6" y="1047565"/>
            <a:ext cx="10901776" cy="53976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What is Azure DevOps</a:t>
            </a:r>
          </a:p>
          <a:p>
            <a:pPr marL="457200" lvl="1" indent="0">
              <a:buNone/>
            </a:pPr>
            <a:r>
              <a:rPr lang="en-US" sz="3600" dirty="0"/>
              <a:t>		</a:t>
            </a:r>
            <a:r>
              <a:rPr lang="en-US" sz="2400" dirty="0"/>
              <a:t>Azure DevOps is Microsoft provided DevOps platform, Which is used to manage entire project cycle like Requirement, Version control, Automated build and deployment, Testing and release management.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2" name="Picture 2" descr="Download Devops - Ci Cd Azure Devops PNG Image with No Background -  PNGkey.com">
            <a:extLst>
              <a:ext uri="{FF2B5EF4-FFF2-40B4-BE49-F238E27FC236}">
                <a16:creationId xmlns:a16="http://schemas.microsoft.com/office/drawing/2014/main" id="{069F24F1-72B2-4354-9323-A45323668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t="21338" r="9576" b="20737"/>
          <a:stretch/>
        </p:blipFill>
        <p:spPr bwMode="auto">
          <a:xfrm>
            <a:off x="3293616" y="3781307"/>
            <a:ext cx="4732316" cy="22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660FEC-A3EF-0479-4404-394829E0AA19}"/>
              </a:ext>
            </a:extLst>
          </p:cNvPr>
          <p:cNvSpPr txBox="1"/>
          <p:nvPr/>
        </p:nvSpPr>
        <p:spPr>
          <a:xfrm>
            <a:off x="4163628" y="4735492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82BF0-C46A-19D7-90FB-B8995E67E71B}"/>
              </a:ext>
            </a:extLst>
          </p:cNvPr>
          <p:cNvSpPr txBox="1"/>
          <p:nvPr/>
        </p:nvSpPr>
        <p:spPr>
          <a:xfrm>
            <a:off x="6473302" y="4735492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321054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99" y="1358282"/>
            <a:ext cx="7785716" cy="4234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Azure DevOps Components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Board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Repo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Pipelines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Test Plans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Azure Artifacts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66A45C7-C7FF-90BA-9678-75918B01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48" y="2132799"/>
            <a:ext cx="347986" cy="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437068D-A729-EF25-9F26-9A22DE5C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81" y="3626725"/>
            <a:ext cx="347986" cy="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848A2A6-00BA-D216-B780-45D42E1E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55" y="2907316"/>
            <a:ext cx="347986" cy="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9F6EAF2-E50E-302C-138A-596910DC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27" y="4371257"/>
            <a:ext cx="347986" cy="3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0FF4DDF9-4C2C-44EA-8298-B743E0CB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46" y="5119416"/>
            <a:ext cx="313187" cy="3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07" y="493081"/>
            <a:ext cx="3133818" cy="9055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u="sng" dirty="0"/>
              <a:t>DevOps Flow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62" y="3884433"/>
            <a:ext cx="940802" cy="9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2711" y="2194206"/>
            <a:ext cx="893289" cy="89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5025235" y="501474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4775621" y="1783426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</p:spTree>
    <p:extLst>
      <p:ext uri="{BB962C8B-B14F-4D97-AF65-F5344CB8AC3E}">
        <p14:creationId xmlns:p14="http://schemas.microsoft.com/office/powerpoint/2010/main" val="181901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48" y="841800"/>
            <a:ext cx="3133818" cy="9055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u="sng" dirty="0"/>
              <a:t>DevOps Flow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46" y="3997125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053B2E4-8093-BB99-7D74-59D820A4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75" y="4016951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1778" y="2969823"/>
            <a:ext cx="488273" cy="4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mage Icon #182999 - Free Icons Library">
            <a:extLst>
              <a:ext uri="{FF2B5EF4-FFF2-40B4-BE49-F238E27FC236}">
                <a16:creationId xmlns:a16="http://schemas.microsoft.com/office/drawing/2014/main" id="{0D45D3D3-8E3C-7905-9121-F77A9614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5421" y="2944705"/>
            <a:ext cx="505287" cy="5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61+ Best Free Coding Stock Photos &amp; Images · 100% Royalty-Free HD Downloads">
            <a:extLst>
              <a:ext uri="{FF2B5EF4-FFF2-40B4-BE49-F238E27FC236}">
                <a16:creationId xmlns:a16="http://schemas.microsoft.com/office/drawing/2014/main" id="{2AE46F45-F7E3-D6CB-A6AB-A2CF4050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20" y="4026648"/>
            <a:ext cx="73374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3116838" y="446440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A184-C13E-4171-AD58-D3816DCBE31E}"/>
              </a:ext>
            </a:extLst>
          </p:cNvPr>
          <p:cNvSpPr txBox="1"/>
          <p:nvPr/>
        </p:nvSpPr>
        <p:spPr>
          <a:xfrm>
            <a:off x="5729345" y="4507452"/>
            <a:ext cx="97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0D28C-C764-1978-50B7-E88E82543D88}"/>
              </a:ext>
            </a:extLst>
          </p:cNvPr>
          <p:cNvSpPr txBox="1"/>
          <p:nvPr/>
        </p:nvSpPr>
        <p:spPr>
          <a:xfrm>
            <a:off x="7626244" y="4524273"/>
            <a:ext cx="134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Repo</a:t>
            </a:r>
          </a:p>
          <a:p>
            <a:r>
              <a:rPr lang="en-US" sz="1600" dirty="0"/>
              <a:t>Git, TFS</a:t>
            </a:r>
          </a:p>
        </p:txBody>
      </p:sp>
      <p:sp>
        <p:nvSpPr>
          <p:cNvPr id="1041" name="AutoShape 14" descr="Computer Server Icon - Server Icon PNG – Stunning free transparent png  clipart images free download">
            <a:extLst>
              <a:ext uri="{FF2B5EF4-FFF2-40B4-BE49-F238E27FC236}">
                <a16:creationId xmlns:a16="http://schemas.microsoft.com/office/drawing/2014/main" id="{0086CAC7-E4BE-AC06-9C0B-01E7E2ED3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5264" y="41732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74AC951-644C-96AF-7544-8B1C0583BF7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4006118" y="4270784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18835C-700D-C2AE-3368-87F9D848D593}"/>
              </a:ext>
            </a:extLst>
          </p:cNvPr>
          <p:cNvCxnSpPr>
            <a:cxnSpLocks/>
          </p:cNvCxnSpPr>
          <p:nvPr/>
        </p:nvCxnSpPr>
        <p:spPr>
          <a:xfrm flipV="1">
            <a:off x="6453693" y="4280137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3076834" y="2512218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F16B-D6EA-9D68-E932-63E38079B628}"/>
              </a:ext>
            </a:extLst>
          </p:cNvPr>
          <p:cNvSpPr txBox="1"/>
          <p:nvPr/>
        </p:nvSpPr>
        <p:spPr>
          <a:xfrm>
            <a:off x="5636172" y="2495228"/>
            <a:ext cx="116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41618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34" y="539959"/>
            <a:ext cx="3133818" cy="90552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u="sng" dirty="0"/>
              <a:t>DevOps Flow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1E6557-504F-453B-C3FE-B4F74502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3988249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4B988800-BEC6-CFAF-C9B1-28C0A173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02" y="4029354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053B2E4-8093-BB99-7D74-59D820A4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11" y="4008075"/>
            <a:ext cx="48827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6B11D4AC-FD2E-6028-2A67-FE2EDEB2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44" y="5465942"/>
            <a:ext cx="439445" cy="4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User Group SVG, PNG Icon, Symbol. Download Image.">
            <a:extLst>
              <a:ext uri="{FF2B5EF4-FFF2-40B4-BE49-F238E27FC236}">
                <a16:creationId xmlns:a16="http://schemas.microsoft.com/office/drawing/2014/main" id="{A0816D36-BBB5-FACC-B27B-9A88770E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0114" y="2960947"/>
            <a:ext cx="488273" cy="4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r Image Icon #182999 - Free Icons Library">
            <a:extLst>
              <a:ext uri="{FF2B5EF4-FFF2-40B4-BE49-F238E27FC236}">
                <a16:creationId xmlns:a16="http://schemas.microsoft.com/office/drawing/2014/main" id="{0D45D3D3-8E3C-7905-9121-F77A9614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3757" y="2935829"/>
            <a:ext cx="505287" cy="5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61+ Best Free Coding Stock Photos &amp; Images · 100% Royalty-Free HD Downloads">
            <a:extLst>
              <a:ext uri="{FF2B5EF4-FFF2-40B4-BE49-F238E27FC236}">
                <a16:creationId xmlns:a16="http://schemas.microsoft.com/office/drawing/2014/main" id="{2AE46F45-F7E3-D6CB-A6AB-A2CF4050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6" y="4017772"/>
            <a:ext cx="733742" cy="48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51C2F-AE7C-F962-8B92-B314A7B9FDC6}"/>
              </a:ext>
            </a:extLst>
          </p:cNvPr>
          <p:cNvSpPr txBox="1"/>
          <p:nvPr/>
        </p:nvSpPr>
        <p:spPr>
          <a:xfrm>
            <a:off x="915174" y="4455527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0A184-C13E-4171-AD58-D3816DCBE31E}"/>
              </a:ext>
            </a:extLst>
          </p:cNvPr>
          <p:cNvSpPr txBox="1"/>
          <p:nvPr/>
        </p:nvSpPr>
        <p:spPr>
          <a:xfrm>
            <a:off x="3527681" y="4498576"/>
            <a:ext cx="97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0D28C-C764-1978-50B7-E88E82543D88}"/>
              </a:ext>
            </a:extLst>
          </p:cNvPr>
          <p:cNvSpPr txBox="1"/>
          <p:nvPr/>
        </p:nvSpPr>
        <p:spPr>
          <a:xfrm>
            <a:off x="5424580" y="4515397"/>
            <a:ext cx="134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D84A4-A8BE-7F8A-6F5E-61B35D9E08D6}"/>
              </a:ext>
            </a:extLst>
          </p:cNvPr>
          <p:cNvSpPr txBox="1"/>
          <p:nvPr/>
        </p:nvSpPr>
        <p:spPr>
          <a:xfrm>
            <a:off x="7905429" y="4556253"/>
            <a:ext cx="165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AZURE Build Pipeline (CI)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00CA9-4882-08D0-449A-1C2F543B5C2F}"/>
              </a:ext>
            </a:extLst>
          </p:cNvPr>
          <p:cNvSpPr txBox="1"/>
          <p:nvPr/>
        </p:nvSpPr>
        <p:spPr>
          <a:xfrm>
            <a:off x="10728831" y="5516387"/>
            <a:ext cx="954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Artifacts</a:t>
            </a:r>
          </a:p>
        </p:txBody>
      </p:sp>
      <p:pic>
        <p:nvPicPr>
          <p:cNvPr id="1036" name="Picture 12" descr="Automated process - Free computer icons">
            <a:extLst>
              <a:ext uri="{FF2B5EF4-FFF2-40B4-BE49-F238E27FC236}">
                <a16:creationId xmlns:a16="http://schemas.microsoft.com/office/drawing/2014/main" id="{2A2CB087-7320-40A1-E7C1-EF036790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625" y="2979744"/>
            <a:ext cx="539190" cy="53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B7E7BC2-A815-D120-FF62-6FD4581EAF61}"/>
              </a:ext>
            </a:extLst>
          </p:cNvPr>
          <p:cNvGrpSpPr/>
          <p:nvPr/>
        </p:nvGrpSpPr>
        <p:grpSpPr>
          <a:xfrm>
            <a:off x="5761608" y="1061333"/>
            <a:ext cx="6188149" cy="1481200"/>
            <a:chOff x="6363309" y="1572813"/>
            <a:chExt cx="5586448" cy="9697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E68234-F564-5F65-C6D4-F3FD1D84CC26}"/>
                </a:ext>
              </a:extLst>
            </p:cNvPr>
            <p:cNvGrpSpPr/>
            <p:nvPr/>
          </p:nvGrpSpPr>
          <p:grpSpPr>
            <a:xfrm>
              <a:off x="6363309" y="1572813"/>
              <a:ext cx="5586448" cy="969720"/>
              <a:chOff x="6436677" y="577315"/>
              <a:chExt cx="5586448" cy="96972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1BBC1C9-A04B-D9DD-EAC2-88B586CD2F1B}"/>
                  </a:ext>
                </a:extLst>
              </p:cNvPr>
              <p:cNvSpPr/>
              <p:nvPr/>
            </p:nvSpPr>
            <p:spPr>
              <a:xfrm>
                <a:off x="6436677" y="577315"/>
                <a:ext cx="5586448" cy="96972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Azure Build Pipeline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3AF0982-374D-84D9-581B-9F4F171BED16}"/>
                  </a:ext>
                </a:extLst>
              </p:cNvPr>
              <p:cNvSpPr/>
              <p:nvPr/>
            </p:nvSpPr>
            <p:spPr>
              <a:xfrm>
                <a:off x="6560228" y="1043125"/>
                <a:ext cx="1147936" cy="365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Get Source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E360930-F291-5C53-DE97-F50A75DC8EF9}"/>
                  </a:ext>
                </a:extLst>
              </p:cNvPr>
              <p:cNvSpPr/>
              <p:nvPr/>
            </p:nvSpPr>
            <p:spPr>
              <a:xfrm>
                <a:off x="8043616" y="1056897"/>
                <a:ext cx="1042294" cy="365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Build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FE49744-DDE4-678E-BC89-394F238E0937}"/>
                  </a:ext>
                </a:extLst>
              </p:cNvPr>
              <p:cNvSpPr/>
              <p:nvPr/>
            </p:nvSpPr>
            <p:spPr>
              <a:xfrm>
                <a:off x="9480248" y="1056897"/>
                <a:ext cx="1042294" cy="365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Run Test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619AE98-AFAB-C103-30A2-516554FBADEE}"/>
                  </a:ext>
                </a:extLst>
              </p:cNvPr>
              <p:cNvSpPr/>
              <p:nvPr/>
            </p:nvSpPr>
            <p:spPr>
              <a:xfrm>
                <a:off x="10846886" y="1061176"/>
                <a:ext cx="1042294" cy="3658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Artifacts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5A24F9-B916-CEF1-7293-2D11D938B2DE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7634796" y="2221531"/>
              <a:ext cx="31575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12C6E256-7790-8748-5857-397AA364A24F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9012542" y="2231056"/>
              <a:ext cx="405506" cy="424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8B9B756F-EDED-928C-11B4-59432AF11161}"/>
                </a:ext>
              </a:extLst>
            </p:cNvPr>
            <p:cNvCxnSpPr/>
            <p:nvPr/>
          </p:nvCxnSpPr>
          <p:spPr>
            <a:xfrm>
              <a:off x="10459373" y="2240581"/>
              <a:ext cx="31575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9C4202F-8AB5-51EF-1CF1-4CBD8EE85615}"/>
              </a:ext>
            </a:extLst>
          </p:cNvPr>
          <p:cNvSpPr txBox="1"/>
          <p:nvPr/>
        </p:nvSpPr>
        <p:spPr>
          <a:xfrm>
            <a:off x="8787015" y="3079938"/>
            <a:ext cx="265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Agent (YAML Script)</a:t>
            </a:r>
          </a:p>
        </p:txBody>
      </p:sp>
      <p:sp>
        <p:nvSpPr>
          <p:cNvPr id="1041" name="AutoShape 14" descr="Computer Server Icon - Server Icon PNG – Stunning free transparent png  clipart images free download">
            <a:extLst>
              <a:ext uri="{FF2B5EF4-FFF2-40B4-BE49-F238E27FC236}">
                <a16:creationId xmlns:a16="http://schemas.microsoft.com/office/drawing/2014/main" id="{0086CAC7-E4BE-AC06-9C0B-01E7E2ED3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1643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E74AC951-644C-96AF-7544-8B1C0583BF7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1804454" y="4261908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18835C-700D-C2AE-3368-87F9D848D593}"/>
              </a:ext>
            </a:extLst>
          </p:cNvPr>
          <p:cNvCxnSpPr>
            <a:cxnSpLocks/>
          </p:cNvCxnSpPr>
          <p:nvPr/>
        </p:nvCxnSpPr>
        <p:spPr>
          <a:xfrm flipV="1">
            <a:off x="4252029" y="4271261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269FA9D0-F64A-6490-CC81-DD63AA9489BC}"/>
              </a:ext>
            </a:extLst>
          </p:cNvPr>
          <p:cNvCxnSpPr>
            <a:cxnSpLocks/>
          </p:cNvCxnSpPr>
          <p:nvPr/>
        </p:nvCxnSpPr>
        <p:spPr>
          <a:xfrm flipV="1">
            <a:off x="6403483" y="4280876"/>
            <a:ext cx="1707402" cy="9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or: Elbow 1061">
            <a:extLst>
              <a:ext uri="{FF2B5EF4-FFF2-40B4-BE49-F238E27FC236}">
                <a16:creationId xmlns:a16="http://schemas.microsoft.com/office/drawing/2014/main" id="{3C22B136-7309-C198-9C6D-D07FFF6B002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8608874" y="4273490"/>
            <a:ext cx="1710893" cy="11924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06FA55-8D0A-1764-7D57-FF21BFC0E4AB}"/>
              </a:ext>
            </a:extLst>
          </p:cNvPr>
          <p:cNvSpPr txBox="1"/>
          <p:nvPr/>
        </p:nvSpPr>
        <p:spPr>
          <a:xfrm>
            <a:off x="875170" y="2503342"/>
            <a:ext cx="196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BA, PM &amp;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2F16B-D6EA-9D68-E932-63E38079B628}"/>
              </a:ext>
            </a:extLst>
          </p:cNvPr>
          <p:cNvSpPr txBox="1"/>
          <p:nvPr/>
        </p:nvSpPr>
        <p:spPr>
          <a:xfrm>
            <a:off x="3434508" y="2486352"/>
            <a:ext cx="116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362096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8158</TotalTime>
  <Words>597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Wingdings</vt:lpstr>
      <vt:lpstr>Circuit</vt:lpstr>
      <vt:lpstr>AZURE DevOPS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DotNet In Tamil</dc:creator>
  <cp:lastModifiedBy>Prakash Rajasekar</cp:lastModifiedBy>
  <cp:revision>160</cp:revision>
  <dcterms:created xsi:type="dcterms:W3CDTF">2017-08-16T01:33:03Z</dcterms:created>
  <dcterms:modified xsi:type="dcterms:W3CDTF">2023-03-12T15:48:35Z</dcterms:modified>
</cp:coreProperties>
</file>