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9" r:id="rId7"/>
    <p:sldId id="280" r:id="rId8"/>
    <p:sldId id="281" r:id="rId9"/>
    <p:sldId id="275" r:id="rId10"/>
    <p:sldId id="278" r:id="rId11"/>
    <p:sldId id="273" r:id="rId12"/>
    <p:sldId id="282" r:id="rId13"/>
    <p:sldId id="283" r:id="rId14"/>
    <p:sldId id="276" r:id="rId15"/>
    <p:sldId id="27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9968"/>
            <a:ext cx="10170264" cy="1340917"/>
          </a:xfrm>
        </p:spPr>
        <p:txBody>
          <a:bodyPr>
            <a:normAutofit/>
          </a:bodyPr>
          <a:lstStyle/>
          <a:p>
            <a:r>
              <a:rPr lang="en-US" dirty="0"/>
              <a:t>Dotnet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41061"/>
            <a:ext cx="8791575" cy="1246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Prakash Rajasekar</a:t>
            </a:r>
          </a:p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483" y="2828006"/>
            <a:ext cx="4962215" cy="86149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4000" dirty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0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0"/>
            <a:ext cx="11214159" cy="611372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4000" dirty="0"/>
              <a:t>What is Middleware [Pipeline]</a:t>
            </a:r>
          </a:p>
          <a:p>
            <a:pPr marL="914400" lvl="2" indent="0">
              <a:buNone/>
            </a:pPr>
            <a:r>
              <a:rPr lang="en-US" sz="2400" dirty="0"/>
              <a:t>	Middleware is a software component which is plugged in request pipeline. </a:t>
            </a:r>
            <a:r>
              <a:rPr lang="en-US" i="1" dirty="0"/>
              <a:t> </a:t>
            </a:r>
            <a:r>
              <a:rPr lang="en-US" sz="2400" dirty="0"/>
              <a:t>Each Middleware can decide whether to pass the request to the next component in the pipeline or not.</a:t>
            </a:r>
          </a:p>
          <a:p>
            <a:pPr marL="914400" lvl="2" indent="0">
              <a:buNone/>
            </a:pPr>
            <a:r>
              <a:rPr lang="en-US" sz="2400" dirty="0"/>
              <a:t>	The sequence of middleware is defined on the Configure method of the </a:t>
            </a:r>
            <a:r>
              <a:rPr lang="en-US" sz="2400" dirty="0" err="1"/>
              <a:t>Startup.cs</a:t>
            </a:r>
            <a:r>
              <a:rPr lang="en-US" sz="2400" dirty="0"/>
              <a:t> class. 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 </a:t>
            </a:r>
            <a:endParaRPr lang="en-US" sz="36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4F1447-B108-4471-B355-D197883018A3}"/>
              </a:ext>
            </a:extLst>
          </p:cNvPr>
          <p:cNvGrpSpPr/>
          <p:nvPr/>
        </p:nvGrpSpPr>
        <p:grpSpPr>
          <a:xfrm>
            <a:off x="3755136" y="3340608"/>
            <a:ext cx="4361688" cy="2901696"/>
            <a:chOff x="1499616" y="3340608"/>
            <a:chExt cx="4361688" cy="2901696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6B11CC0B-9FCD-4A97-8117-36B5243DE15B}"/>
                </a:ext>
              </a:extLst>
            </p:cNvPr>
            <p:cNvSpPr/>
            <p:nvPr/>
          </p:nvSpPr>
          <p:spPr>
            <a:xfrm>
              <a:off x="1499616" y="3939257"/>
              <a:ext cx="1682496" cy="4358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E5E24C7C-C77B-47A9-895E-3DF3961D31C3}"/>
                </a:ext>
              </a:extLst>
            </p:cNvPr>
            <p:cNvSpPr/>
            <p:nvPr/>
          </p:nvSpPr>
          <p:spPr>
            <a:xfrm>
              <a:off x="1499616" y="5489448"/>
              <a:ext cx="1682496" cy="4358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BBE0B40-2C41-4668-BB68-97863D063812}"/>
                </a:ext>
              </a:extLst>
            </p:cNvPr>
            <p:cNvSpPr/>
            <p:nvPr/>
          </p:nvSpPr>
          <p:spPr>
            <a:xfrm>
              <a:off x="4178808" y="3340608"/>
              <a:ext cx="1682496" cy="290169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097233-2E7A-48FB-BBA7-FAE5FFBA85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112" y="4157191"/>
              <a:ext cx="996696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B9CAC4-614D-47C8-A0EC-EF49432903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112" y="5707099"/>
              <a:ext cx="996696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7A03DC39-4978-4E5D-AD1D-A12CDC9EF4F3}"/>
                </a:ext>
              </a:extLst>
            </p:cNvPr>
            <p:cNvSpPr/>
            <p:nvPr/>
          </p:nvSpPr>
          <p:spPr>
            <a:xfrm>
              <a:off x="4279392" y="3494401"/>
              <a:ext cx="1537433" cy="40203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Middleware 1</a:t>
              </a:r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080D9852-DB2F-4580-B278-566E1DF16C06}"/>
                </a:ext>
              </a:extLst>
            </p:cNvPr>
            <p:cNvSpPr/>
            <p:nvPr/>
          </p:nvSpPr>
          <p:spPr>
            <a:xfrm>
              <a:off x="4462272" y="4011167"/>
              <a:ext cx="1097280" cy="1914139"/>
            </a:xfrm>
            <a:prstGeom prst="flowChartMultidocumen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2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0"/>
            <a:ext cx="11214159" cy="611372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4000" dirty="0"/>
              <a:t>What is Middleware [Pipeline]</a:t>
            </a:r>
          </a:p>
          <a:p>
            <a:pPr marL="914400" lvl="2" indent="0">
              <a:buNone/>
            </a:pPr>
            <a:r>
              <a:rPr lang="en-US" sz="2400" dirty="0"/>
              <a:t>	Middleware is a software component which is plugged in request pipeline. </a:t>
            </a:r>
            <a:r>
              <a:rPr lang="en-US" i="1" dirty="0"/>
              <a:t> </a:t>
            </a:r>
            <a:r>
              <a:rPr lang="en-US" sz="2400" dirty="0"/>
              <a:t>Each Middleware can decide whether to pass the request to the next component in the pipeline or not.</a:t>
            </a:r>
          </a:p>
          <a:p>
            <a:pPr marL="914400" lvl="2" indent="0">
              <a:buNone/>
            </a:pPr>
            <a:r>
              <a:rPr lang="en-US" sz="2400" dirty="0"/>
              <a:t>	The sequence of middleware is defined on the Configure method of the </a:t>
            </a:r>
            <a:r>
              <a:rPr lang="en-US" sz="2400" dirty="0" err="1"/>
              <a:t>Startup.cs</a:t>
            </a:r>
            <a:r>
              <a:rPr lang="en-US" sz="2400" dirty="0"/>
              <a:t> class. 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 </a:t>
            </a:r>
            <a:endParaRPr lang="en-US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E78F79-847F-486F-BC32-A89C12105F13}"/>
              </a:ext>
            </a:extLst>
          </p:cNvPr>
          <p:cNvGrpSpPr/>
          <p:nvPr/>
        </p:nvGrpSpPr>
        <p:grpSpPr>
          <a:xfrm>
            <a:off x="2653284" y="3429000"/>
            <a:ext cx="6885432" cy="2901696"/>
            <a:chOff x="1499616" y="3340608"/>
            <a:chExt cx="6885432" cy="2901696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6B11CC0B-9FCD-4A97-8117-36B5243DE15B}"/>
                </a:ext>
              </a:extLst>
            </p:cNvPr>
            <p:cNvSpPr/>
            <p:nvPr/>
          </p:nvSpPr>
          <p:spPr>
            <a:xfrm>
              <a:off x="1499616" y="3939257"/>
              <a:ext cx="1682496" cy="4358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E5E24C7C-C77B-47A9-895E-3DF3961D31C3}"/>
                </a:ext>
              </a:extLst>
            </p:cNvPr>
            <p:cNvSpPr/>
            <p:nvPr/>
          </p:nvSpPr>
          <p:spPr>
            <a:xfrm>
              <a:off x="1499616" y="5489448"/>
              <a:ext cx="1682496" cy="4358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BBE0B40-2C41-4668-BB68-97863D063812}"/>
                </a:ext>
              </a:extLst>
            </p:cNvPr>
            <p:cNvSpPr/>
            <p:nvPr/>
          </p:nvSpPr>
          <p:spPr>
            <a:xfrm>
              <a:off x="4178808" y="3340608"/>
              <a:ext cx="1682496" cy="290169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1CEFBBD-4392-44D1-A660-F87522AC521F}"/>
                </a:ext>
              </a:extLst>
            </p:cNvPr>
            <p:cNvSpPr/>
            <p:nvPr/>
          </p:nvSpPr>
          <p:spPr>
            <a:xfrm>
              <a:off x="6702552" y="3340608"/>
              <a:ext cx="1682496" cy="290169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097233-2E7A-48FB-BBA7-FAE5FFBA85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112" y="4157191"/>
              <a:ext cx="996696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B9CAC4-614D-47C8-A0EC-EF49432903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112" y="5707099"/>
              <a:ext cx="996696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40E7FAE-7AC8-47F1-B207-A4067E901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449" y="4072128"/>
              <a:ext cx="1213103" cy="719328"/>
            </a:xfrm>
            <a:prstGeom prst="bentConnector3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E6C581C-5516-46A7-BC76-40F8545CF1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96748" y="5116212"/>
              <a:ext cx="1352694" cy="512063"/>
            </a:xfrm>
            <a:prstGeom prst="bentConnector3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7A03DC39-4978-4E5D-AD1D-A12CDC9EF4F3}"/>
                </a:ext>
              </a:extLst>
            </p:cNvPr>
            <p:cNvSpPr/>
            <p:nvPr/>
          </p:nvSpPr>
          <p:spPr>
            <a:xfrm>
              <a:off x="4279392" y="3494401"/>
              <a:ext cx="1537433" cy="40203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Middleware 1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AF969FAD-F68D-4CDF-807B-E0F3DD288547}"/>
                </a:ext>
              </a:extLst>
            </p:cNvPr>
            <p:cNvSpPr/>
            <p:nvPr/>
          </p:nvSpPr>
          <p:spPr>
            <a:xfrm>
              <a:off x="6786655" y="3437251"/>
              <a:ext cx="1537433" cy="40203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Middleware 2</a:t>
              </a:r>
            </a:p>
          </p:txBody>
        </p:sp>
        <p:sp>
          <p:nvSpPr>
            <p:cNvPr id="42" name="Flowchart: Multidocument 41">
              <a:extLst>
                <a:ext uri="{FF2B5EF4-FFF2-40B4-BE49-F238E27FC236}">
                  <a16:creationId xmlns:a16="http://schemas.microsoft.com/office/drawing/2014/main" id="{080D9852-DB2F-4580-B278-566E1DF16C06}"/>
                </a:ext>
              </a:extLst>
            </p:cNvPr>
            <p:cNvSpPr/>
            <p:nvPr/>
          </p:nvSpPr>
          <p:spPr>
            <a:xfrm>
              <a:off x="4462272" y="4011168"/>
              <a:ext cx="1097280" cy="512064"/>
            </a:xfrm>
            <a:prstGeom prst="flowChartMultidocumen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44" name="Flowchart: Multidocument 43">
              <a:extLst>
                <a:ext uri="{FF2B5EF4-FFF2-40B4-BE49-F238E27FC236}">
                  <a16:creationId xmlns:a16="http://schemas.microsoft.com/office/drawing/2014/main" id="{805BAF87-47C7-4FBE-863F-19003F6E8216}"/>
                </a:ext>
              </a:extLst>
            </p:cNvPr>
            <p:cNvSpPr/>
            <p:nvPr/>
          </p:nvSpPr>
          <p:spPr>
            <a:xfrm>
              <a:off x="4499468" y="5384161"/>
              <a:ext cx="1097280" cy="655017"/>
            </a:xfrm>
            <a:prstGeom prst="flowChartMultidocumen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Logic</a:t>
              </a:r>
            </a:p>
          </p:txBody>
        </p:sp>
        <p:sp>
          <p:nvSpPr>
            <p:cNvPr id="46" name="Flowchart: Multidocument 45">
              <a:extLst>
                <a:ext uri="{FF2B5EF4-FFF2-40B4-BE49-F238E27FC236}">
                  <a16:creationId xmlns:a16="http://schemas.microsoft.com/office/drawing/2014/main" id="{6BE4F48D-BB2F-4F09-9D08-4DBA207F8D21}"/>
                </a:ext>
              </a:extLst>
            </p:cNvPr>
            <p:cNvSpPr/>
            <p:nvPr/>
          </p:nvSpPr>
          <p:spPr>
            <a:xfrm>
              <a:off x="7041499" y="4011168"/>
              <a:ext cx="1097280" cy="1478280"/>
            </a:xfrm>
            <a:prstGeom prst="flowChartMultidocumen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608C7A41-E7ED-41D8-B56C-104C65F7AA71}"/>
                </a:ext>
              </a:extLst>
            </p:cNvPr>
            <p:cNvSpPr/>
            <p:nvPr/>
          </p:nvSpPr>
          <p:spPr>
            <a:xfrm>
              <a:off x="4480560" y="4601390"/>
              <a:ext cx="891825" cy="25211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()</a:t>
              </a:r>
            </a:p>
          </p:txBody>
        </p:sp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F4D68E1C-46F4-4AA8-A21E-38D642E7E111}"/>
                </a:ext>
              </a:extLst>
            </p:cNvPr>
            <p:cNvSpPr/>
            <p:nvPr/>
          </p:nvSpPr>
          <p:spPr>
            <a:xfrm>
              <a:off x="4178803" y="4905625"/>
              <a:ext cx="1444757" cy="40203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//more 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2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0"/>
            <a:ext cx="11214159" cy="611372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4000" dirty="0"/>
              <a:t>What is Middleware [Pipeline]</a:t>
            </a:r>
          </a:p>
          <a:p>
            <a:pPr marL="914400" lvl="2" indent="0">
              <a:buNone/>
            </a:pPr>
            <a:r>
              <a:rPr lang="en-US" sz="2400" dirty="0"/>
              <a:t>	Middleware is a software component which is plugged in request pipeline. </a:t>
            </a:r>
            <a:r>
              <a:rPr lang="en-US" i="1" dirty="0"/>
              <a:t> </a:t>
            </a:r>
            <a:r>
              <a:rPr lang="en-US" sz="2400" dirty="0"/>
              <a:t>Each Middleware can decide whether to pass the request to the next component in the pipeline or not.</a:t>
            </a:r>
          </a:p>
          <a:p>
            <a:pPr marL="914400" lvl="2" indent="0">
              <a:buNone/>
            </a:pPr>
            <a:r>
              <a:rPr lang="en-US" sz="2400" dirty="0"/>
              <a:t>	The sequence of middleware is defined on the Configure method of the </a:t>
            </a:r>
            <a:r>
              <a:rPr lang="en-US" sz="2400" dirty="0" err="1"/>
              <a:t>Startup.cs</a:t>
            </a:r>
            <a:r>
              <a:rPr lang="en-US" sz="2400" dirty="0"/>
              <a:t> class. 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 </a:t>
            </a:r>
            <a:endParaRPr lang="en-US" sz="3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668856-9324-46AE-913F-A5C50BB90C70}"/>
              </a:ext>
            </a:extLst>
          </p:cNvPr>
          <p:cNvGrpSpPr/>
          <p:nvPr/>
        </p:nvGrpSpPr>
        <p:grpSpPr>
          <a:xfrm>
            <a:off x="1499616" y="3276317"/>
            <a:ext cx="9409176" cy="2965987"/>
            <a:chOff x="1499616" y="3276317"/>
            <a:chExt cx="9409176" cy="2965987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6B11CC0B-9FCD-4A97-8117-36B5243DE15B}"/>
                </a:ext>
              </a:extLst>
            </p:cNvPr>
            <p:cNvSpPr/>
            <p:nvPr/>
          </p:nvSpPr>
          <p:spPr>
            <a:xfrm>
              <a:off x="1499616" y="3939257"/>
              <a:ext cx="1682496" cy="4358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E5E24C7C-C77B-47A9-895E-3DF3961D31C3}"/>
                </a:ext>
              </a:extLst>
            </p:cNvPr>
            <p:cNvSpPr/>
            <p:nvPr/>
          </p:nvSpPr>
          <p:spPr>
            <a:xfrm>
              <a:off x="1499616" y="5489448"/>
              <a:ext cx="1682496" cy="4358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BBE0B40-2C41-4668-BB68-97863D063812}"/>
                </a:ext>
              </a:extLst>
            </p:cNvPr>
            <p:cNvSpPr/>
            <p:nvPr/>
          </p:nvSpPr>
          <p:spPr>
            <a:xfrm>
              <a:off x="4178808" y="3340608"/>
              <a:ext cx="1682496" cy="290169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1CEFBBD-4392-44D1-A660-F87522AC521F}"/>
                </a:ext>
              </a:extLst>
            </p:cNvPr>
            <p:cNvSpPr/>
            <p:nvPr/>
          </p:nvSpPr>
          <p:spPr>
            <a:xfrm>
              <a:off x="6702552" y="3340608"/>
              <a:ext cx="1682496" cy="290169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50D5CB4C-202B-4A59-BC03-615D756305D7}"/>
                </a:ext>
              </a:extLst>
            </p:cNvPr>
            <p:cNvSpPr/>
            <p:nvPr/>
          </p:nvSpPr>
          <p:spPr>
            <a:xfrm>
              <a:off x="9226296" y="3276317"/>
              <a:ext cx="1682496" cy="290169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097233-2E7A-48FB-BBA7-FAE5FFBA85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112" y="4157191"/>
              <a:ext cx="996696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B9CAC4-614D-47C8-A0EC-EF49432903D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112" y="5707099"/>
              <a:ext cx="996696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40E7FAE-7AC8-47F1-B207-A4067E901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449" y="4072128"/>
              <a:ext cx="1213103" cy="719328"/>
            </a:xfrm>
            <a:prstGeom prst="bentConnector3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5EA81DE-6E73-4D4F-9760-DF48FC19D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3193" y="3975834"/>
              <a:ext cx="1213103" cy="651562"/>
            </a:xfrm>
            <a:prstGeom prst="bentConnector3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A09E258-4495-4E50-9C7E-998A2DE1EA0B}"/>
                </a:ext>
              </a:extLst>
            </p:cNvPr>
            <p:cNvCxnSpPr>
              <a:cxnSpLocks/>
              <a:endCxn id="56" idx="3"/>
            </p:cNvCxnSpPr>
            <p:nvPr/>
          </p:nvCxnSpPr>
          <p:spPr>
            <a:xfrm rot="10800000">
              <a:off x="8153400" y="5088355"/>
              <a:ext cx="1676402" cy="539925"/>
            </a:xfrm>
            <a:prstGeom prst="bentConnector3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E6C581C-5516-46A7-BC76-40F8545CF1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96748" y="5116212"/>
              <a:ext cx="1352694" cy="512063"/>
            </a:xfrm>
            <a:prstGeom prst="bentConnector3">
              <a:avLst/>
            </a:prstGeom>
            <a:ln w="41275">
              <a:solidFill>
                <a:srgbClr val="FFC000"/>
              </a:solidFill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A03DC39-4978-4E5D-AD1D-A12CDC9EF4F3}"/>
              </a:ext>
            </a:extLst>
          </p:cNvPr>
          <p:cNvSpPr/>
          <p:nvPr/>
        </p:nvSpPr>
        <p:spPr>
          <a:xfrm>
            <a:off x="4279392" y="3494401"/>
            <a:ext cx="1537433" cy="40203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1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F969FAD-F68D-4CDF-807B-E0F3DD288547}"/>
              </a:ext>
            </a:extLst>
          </p:cNvPr>
          <p:cNvSpPr/>
          <p:nvPr/>
        </p:nvSpPr>
        <p:spPr>
          <a:xfrm>
            <a:off x="6786655" y="3437251"/>
            <a:ext cx="1537433" cy="40203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2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EE929C6-23DE-4F8D-BA8C-C81AB85B1B42}"/>
              </a:ext>
            </a:extLst>
          </p:cNvPr>
          <p:cNvSpPr/>
          <p:nvPr/>
        </p:nvSpPr>
        <p:spPr>
          <a:xfrm>
            <a:off x="9298827" y="3381039"/>
            <a:ext cx="1537433" cy="40203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3</a:t>
            </a:r>
          </a:p>
        </p:txBody>
      </p: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080D9852-DB2F-4580-B278-566E1DF16C06}"/>
              </a:ext>
            </a:extLst>
          </p:cNvPr>
          <p:cNvSpPr/>
          <p:nvPr/>
        </p:nvSpPr>
        <p:spPr>
          <a:xfrm>
            <a:off x="4462272" y="4011168"/>
            <a:ext cx="1097280" cy="512064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805BAF87-47C7-4FBE-863F-19003F6E8216}"/>
              </a:ext>
            </a:extLst>
          </p:cNvPr>
          <p:cNvSpPr/>
          <p:nvPr/>
        </p:nvSpPr>
        <p:spPr>
          <a:xfrm>
            <a:off x="4499468" y="5384161"/>
            <a:ext cx="1097280" cy="655017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5F848D96-1793-4211-9BA5-4925CA5C4A85}"/>
              </a:ext>
            </a:extLst>
          </p:cNvPr>
          <p:cNvSpPr/>
          <p:nvPr/>
        </p:nvSpPr>
        <p:spPr>
          <a:xfrm>
            <a:off x="7050023" y="5313373"/>
            <a:ext cx="1097280" cy="651563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6BE4F48D-BB2F-4F09-9D08-4DBA207F8D21}"/>
              </a:ext>
            </a:extLst>
          </p:cNvPr>
          <p:cNvSpPr/>
          <p:nvPr/>
        </p:nvSpPr>
        <p:spPr>
          <a:xfrm>
            <a:off x="6949441" y="3840872"/>
            <a:ext cx="1097280" cy="512064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6EEF55F1-D167-4644-B195-6815C76696B1}"/>
              </a:ext>
            </a:extLst>
          </p:cNvPr>
          <p:cNvSpPr/>
          <p:nvPr/>
        </p:nvSpPr>
        <p:spPr>
          <a:xfrm>
            <a:off x="9518903" y="3887794"/>
            <a:ext cx="1097280" cy="1639320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08C7A41-E7ED-41D8-B56C-104C65F7AA71}"/>
              </a:ext>
            </a:extLst>
          </p:cNvPr>
          <p:cNvSpPr/>
          <p:nvPr/>
        </p:nvSpPr>
        <p:spPr>
          <a:xfrm>
            <a:off x="4480560" y="4601390"/>
            <a:ext cx="891825" cy="25211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()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4D68E1C-46F4-4AA8-A21E-38D642E7E111}"/>
              </a:ext>
            </a:extLst>
          </p:cNvPr>
          <p:cNvSpPr/>
          <p:nvPr/>
        </p:nvSpPr>
        <p:spPr>
          <a:xfrm>
            <a:off x="4178803" y="4905625"/>
            <a:ext cx="1444757" cy="40203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//more Logic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8B27CE04-F2BC-40C2-9976-197014517703}"/>
              </a:ext>
            </a:extLst>
          </p:cNvPr>
          <p:cNvSpPr/>
          <p:nvPr/>
        </p:nvSpPr>
        <p:spPr>
          <a:xfrm>
            <a:off x="7144512" y="4473374"/>
            <a:ext cx="891825" cy="25211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()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A0926EA7-D87E-4561-B315-1F247C90A765}"/>
              </a:ext>
            </a:extLst>
          </p:cNvPr>
          <p:cNvSpPr/>
          <p:nvPr/>
        </p:nvSpPr>
        <p:spPr>
          <a:xfrm>
            <a:off x="6708643" y="4887337"/>
            <a:ext cx="1444757" cy="402033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//more Logic</a:t>
            </a:r>
          </a:p>
        </p:txBody>
      </p:sp>
    </p:spTree>
    <p:extLst>
      <p:ext uri="{BB962C8B-B14F-4D97-AF65-F5344CB8AC3E}">
        <p14:creationId xmlns:p14="http://schemas.microsoft.com/office/powerpoint/2010/main" val="243562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956674"/>
            <a:ext cx="10917936" cy="86149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4000" dirty="0"/>
              <a:t>Custom Middleware</a:t>
            </a:r>
          </a:p>
          <a:p>
            <a:r>
              <a:rPr lang="en-US" dirty="0"/>
              <a:t> 	public Task Invoke(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httpContext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		///Custom Logic</a:t>
            </a:r>
          </a:p>
          <a:p>
            <a:r>
              <a:rPr lang="en-US" dirty="0"/>
              <a:t>            return _next(</a:t>
            </a:r>
            <a:r>
              <a:rPr lang="en-US" dirty="0" err="1"/>
              <a:t>httpContext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  <a:endParaRPr lang="en-US" sz="8000" dirty="0"/>
          </a:p>
          <a:p>
            <a:pPr marL="914400" lvl="2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501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483" y="2828006"/>
            <a:ext cx="4962215" cy="86149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4000" dirty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400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082" y="2732313"/>
            <a:ext cx="5486814" cy="733903"/>
          </a:xfrm>
        </p:spPr>
        <p:txBody>
          <a:bodyPr>
            <a:noAutofit/>
          </a:bodyPr>
          <a:lstStyle/>
          <a:p>
            <a:pPr marL="914400" lvl="2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969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762"/>
            <a:ext cx="9905999" cy="4550735"/>
          </a:xfrm>
        </p:spPr>
        <p:txBody>
          <a:bodyPr>
            <a:normAutofit/>
          </a:bodyPr>
          <a:lstStyle/>
          <a:p>
            <a:r>
              <a:rPr lang="en-US" dirty="0"/>
              <a:t>What is Dotnet CORE </a:t>
            </a:r>
          </a:p>
          <a:p>
            <a:r>
              <a:rPr lang="en-US" dirty="0"/>
              <a:t>Why / Advantages of </a:t>
            </a:r>
            <a:r>
              <a:rPr lang="en-US" dirty="0" err="1"/>
              <a:t>DotNet</a:t>
            </a:r>
            <a:r>
              <a:rPr lang="en-US" dirty="0"/>
              <a:t> Core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What is Middleware [</a:t>
            </a:r>
            <a:r>
              <a:rPr lang="en-US" dirty="0" err="1"/>
              <a:t>PipeLine</a:t>
            </a:r>
            <a:r>
              <a:rPr lang="en-US" dirty="0"/>
              <a:t>] </a:t>
            </a:r>
          </a:p>
          <a:p>
            <a:r>
              <a:rPr lang="en-US" dirty="0"/>
              <a:t>Project File Structure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1836515"/>
            <a:ext cx="11361420" cy="228627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What is Dotnet CORE </a:t>
            </a:r>
          </a:p>
          <a:p>
            <a:pPr marL="0" indent="0">
              <a:buNone/>
            </a:pPr>
            <a:r>
              <a:rPr lang="en-US" dirty="0"/>
              <a:t>	 	It is </a:t>
            </a:r>
            <a:r>
              <a:rPr lang="en-US" sz="2800" b="1" i="1" dirty="0">
                <a:solidFill>
                  <a:srgbClr val="FF0000"/>
                </a:solidFill>
              </a:rPr>
              <a:t>NOT</a:t>
            </a:r>
            <a:r>
              <a:rPr lang="en-US" dirty="0"/>
              <a:t> a Next Major/Minor existing dotnet framework. It is a new 	framework.  Present version is Dotnet CORE 2.0</a:t>
            </a:r>
          </a:p>
          <a:p>
            <a:pPr marL="914400" lvl="2" indent="0">
              <a:buNone/>
            </a:pPr>
            <a:endParaRPr lang="en-US" i="1" dirty="0"/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48F30710-82CB-4938-BECC-C9862B2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3006362"/>
            <a:ext cx="10235881" cy="571500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3571555"/>
            <a:ext cx="9906000" cy="253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956674"/>
            <a:ext cx="11064240" cy="5050731"/>
          </a:xfrm>
        </p:spPr>
        <p:txBody>
          <a:bodyPr>
            <a:normAutofit/>
          </a:bodyPr>
          <a:lstStyle/>
          <a:p>
            <a:pPr lvl="2"/>
            <a:r>
              <a:rPr lang="en-US" sz="3200" dirty="0"/>
              <a:t>Why / Advantages of </a:t>
            </a:r>
            <a:r>
              <a:rPr lang="en-US" sz="3200" dirty="0" err="1"/>
              <a:t>DotNet</a:t>
            </a:r>
            <a:r>
              <a:rPr lang="en-US" sz="3200" dirty="0"/>
              <a:t> Core</a:t>
            </a:r>
          </a:p>
          <a:p>
            <a:pPr lvl="3"/>
            <a:r>
              <a:rPr lang="en-US" sz="2400" dirty="0"/>
              <a:t>Cross Platform </a:t>
            </a:r>
          </a:p>
          <a:p>
            <a:pPr lvl="3"/>
            <a:r>
              <a:rPr lang="en-US" sz="2400" dirty="0"/>
              <a:t>Full Control (will increase the performance )</a:t>
            </a:r>
          </a:p>
          <a:p>
            <a:pPr lvl="3"/>
            <a:r>
              <a:rPr lang="en-US" sz="2400" dirty="0"/>
              <a:t>Supports </a:t>
            </a:r>
            <a:r>
              <a:rPr lang="en-US" sz="2400" dirty="0" err="1"/>
              <a:t>.Net</a:t>
            </a:r>
            <a:r>
              <a:rPr lang="en-US" sz="2400" dirty="0"/>
              <a:t> standard framework 2.0 API’s </a:t>
            </a:r>
          </a:p>
          <a:p>
            <a:pPr lvl="3"/>
            <a:r>
              <a:rPr lang="en-US" sz="2400" dirty="0"/>
              <a:t>Open Source</a:t>
            </a:r>
          </a:p>
          <a:p>
            <a:pPr lvl="3"/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Razor pages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/>
              <a:t>SPA Templates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0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956674"/>
            <a:ext cx="4962215" cy="86149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4000" dirty="0"/>
              <a:t>Architecture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BC3D3C-26F8-4219-9975-A247A29EFA9A}"/>
              </a:ext>
            </a:extLst>
          </p:cNvPr>
          <p:cNvSpPr/>
          <p:nvPr/>
        </p:nvSpPr>
        <p:spPr>
          <a:xfrm>
            <a:off x="1615267" y="5131430"/>
            <a:ext cx="8964128" cy="96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[Common Infrastructure]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								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7483" y="5611943"/>
            <a:ext cx="2139696" cy="4206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5008" y="5611943"/>
            <a:ext cx="2203704" cy="4206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Command line Tools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61487" y="2125923"/>
            <a:ext cx="2703647" cy="2452748"/>
            <a:chOff x="2761487" y="2125923"/>
            <a:chExt cx="2703647" cy="2452748"/>
          </a:xfrm>
        </p:grpSpPr>
        <p:sp>
          <p:nvSpPr>
            <p:cNvPr id="2" name="Rectangle 1"/>
            <p:cNvSpPr/>
            <p:nvPr/>
          </p:nvSpPr>
          <p:spPr>
            <a:xfrm>
              <a:off x="2761487" y="4158047"/>
              <a:ext cx="2703647" cy="420624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Base Class Library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1487" y="2734056"/>
              <a:ext cx="2703647" cy="1423991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WPF, </a:t>
              </a:r>
              <a:r>
                <a:rPr lang="en-US" dirty="0" err="1">
                  <a:solidFill>
                    <a:schemeClr val="bg1"/>
                  </a:solidFill>
                </a:rPr>
                <a:t>Winforms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Consol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Asp.Net</a:t>
              </a:r>
              <a:r>
                <a:rPr lang="en-US" dirty="0">
                  <a:solidFill>
                    <a:schemeClr val="bg1"/>
                  </a:solidFill>
                </a:rPr>
                <a:t>, Etc….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1487" y="2125923"/>
              <a:ext cx="2703647" cy="622537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.Net</a:t>
              </a:r>
              <a:r>
                <a:rPr lang="en-US" sz="2400" dirty="0">
                  <a:solidFill>
                    <a:schemeClr val="bg1"/>
                  </a:solidFill>
                </a:rPr>
                <a:t> Framework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47671" y="5618614"/>
            <a:ext cx="1883663" cy="4206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13184" y="2125923"/>
            <a:ext cx="2703647" cy="2452748"/>
            <a:chOff x="2761487" y="2125923"/>
            <a:chExt cx="2703647" cy="2452748"/>
          </a:xfrm>
        </p:grpSpPr>
        <p:sp>
          <p:nvSpPr>
            <p:cNvPr id="14" name="Rectangle 13"/>
            <p:cNvSpPr/>
            <p:nvPr/>
          </p:nvSpPr>
          <p:spPr>
            <a:xfrm>
              <a:off x="2761487" y="4158047"/>
              <a:ext cx="2703647" cy="420624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.Net</a:t>
              </a:r>
              <a:r>
                <a:rPr lang="en-US" dirty="0">
                  <a:solidFill>
                    <a:schemeClr val="bg1"/>
                  </a:solidFill>
                </a:rPr>
                <a:t> Core Library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61487" y="2734056"/>
              <a:ext cx="2703647" cy="1423991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Asp.Net</a:t>
              </a:r>
              <a:r>
                <a:rPr lang="en-US" dirty="0">
                  <a:solidFill>
                    <a:schemeClr val="bg1"/>
                  </a:solidFill>
                </a:rPr>
                <a:t> Core, Console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487" y="2125923"/>
              <a:ext cx="2703647" cy="622537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.Net</a:t>
              </a:r>
              <a:r>
                <a:rPr lang="en-US" sz="2400" dirty="0">
                  <a:solidFill>
                    <a:schemeClr val="bg1"/>
                  </a:solidFill>
                </a:rPr>
                <a:t> CORE</a:t>
              </a:r>
            </a:p>
          </p:txBody>
        </p:sp>
      </p:grpSp>
      <p:sp>
        <p:nvSpPr>
          <p:cNvPr id="17" name="Up-Down Arrow 16"/>
          <p:cNvSpPr/>
          <p:nvPr/>
        </p:nvSpPr>
        <p:spPr>
          <a:xfrm>
            <a:off x="3941064" y="4578671"/>
            <a:ext cx="374904" cy="55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924763" y="4578670"/>
            <a:ext cx="374904" cy="55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0D2937-59A6-4E57-9ECE-2F968B7F5B8B}"/>
              </a:ext>
            </a:extLst>
          </p:cNvPr>
          <p:cNvSpPr txBox="1">
            <a:spLocks/>
          </p:cNvSpPr>
          <p:nvPr/>
        </p:nvSpPr>
        <p:spPr>
          <a:xfrm>
            <a:off x="3017520" y="1239225"/>
            <a:ext cx="5372561" cy="669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4000" dirty="0"/>
              <a:t>ASP.NET Architecture</a:t>
            </a:r>
            <a:endParaRPr lang="en-US" sz="28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5BF292-1965-4ED6-ABCF-F030A741876C}"/>
              </a:ext>
            </a:extLst>
          </p:cNvPr>
          <p:cNvGrpSpPr/>
          <p:nvPr/>
        </p:nvGrpSpPr>
        <p:grpSpPr>
          <a:xfrm>
            <a:off x="3137314" y="2747310"/>
            <a:ext cx="5917372" cy="2665937"/>
            <a:chOff x="361508" y="1967023"/>
            <a:chExt cx="4180437" cy="1669312"/>
          </a:xfrm>
        </p:grpSpPr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F42DA747-0A12-4729-906A-66E8C5E126FD}"/>
                </a:ext>
              </a:extLst>
            </p:cNvPr>
            <p:cNvSpPr/>
            <p:nvPr/>
          </p:nvSpPr>
          <p:spPr>
            <a:xfrm>
              <a:off x="361508" y="2333846"/>
              <a:ext cx="1286540" cy="861493"/>
            </a:xfrm>
            <a:prstGeom prst="cloud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Browser (Internet)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3178793E-69CA-4DD6-A295-C7CC8A458CD6}"/>
                </a:ext>
              </a:extLst>
            </p:cNvPr>
            <p:cNvSpPr/>
            <p:nvPr/>
          </p:nvSpPr>
          <p:spPr>
            <a:xfrm>
              <a:off x="2195623" y="1967023"/>
              <a:ext cx="946298" cy="1669312"/>
            </a:xfrm>
            <a:prstGeom prst="flowChartProcess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IIS (Web Server)</a:t>
              </a:r>
            </a:p>
          </p:txBody>
        </p:sp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F5735CA0-6AC8-4467-9E8B-E20827E87596}"/>
                </a:ext>
              </a:extLst>
            </p:cNvPr>
            <p:cNvSpPr/>
            <p:nvPr/>
          </p:nvSpPr>
          <p:spPr>
            <a:xfrm>
              <a:off x="3682941" y="208929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App1</a:t>
              </a:r>
            </a:p>
          </p:txBody>
        </p:sp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13E77B7C-2B0F-475F-B178-402562B7C7A2}"/>
                </a:ext>
              </a:extLst>
            </p:cNvPr>
            <p:cNvSpPr/>
            <p:nvPr/>
          </p:nvSpPr>
          <p:spPr>
            <a:xfrm>
              <a:off x="3719517" y="300901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App2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8C8417E-3141-403E-B8AE-3BE6251682E0}"/>
                </a:ext>
              </a:extLst>
            </p:cNvPr>
            <p:cNvCxnSpPr>
              <a:stCxn id="69" idx="0"/>
            </p:cNvCxnSpPr>
            <p:nvPr/>
          </p:nvCxnSpPr>
          <p:spPr>
            <a:xfrm flipV="1">
              <a:off x="1646975" y="276459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CE69313-0A52-4AC5-9217-A51DE5F1E97F}"/>
                </a:ext>
              </a:extLst>
            </p:cNvPr>
            <p:cNvCxnSpPr/>
            <p:nvPr/>
          </p:nvCxnSpPr>
          <p:spPr>
            <a:xfrm flipV="1">
              <a:off x="3141921" y="2333846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8E26191-61B0-40D7-B9D5-ADD8B1455C21}"/>
                </a:ext>
              </a:extLst>
            </p:cNvPr>
            <p:cNvCxnSpPr/>
            <p:nvPr/>
          </p:nvCxnSpPr>
          <p:spPr>
            <a:xfrm flipV="1">
              <a:off x="3170975" y="325227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38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86" y="1790927"/>
            <a:ext cx="5767736" cy="669630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sz="4000" dirty="0"/>
              <a:t>ASP.NET CORE Architecture</a:t>
            </a:r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1876EE-1190-4FC5-A88A-3F220A52AC18}"/>
              </a:ext>
            </a:extLst>
          </p:cNvPr>
          <p:cNvGrpSpPr/>
          <p:nvPr/>
        </p:nvGrpSpPr>
        <p:grpSpPr>
          <a:xfrm>
            <a:off x="434660" y="2594344"/>
            <a:ext cx="4180437" cy="1669312"/>
            <a:chOff x="361508" y="1967023"/>
            <a:chExt cx="4180437" cy="1669312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5671552B-F61E-4DC5-B5FD-2340087F652F}"/>
                </a:ext>
              </a:extLst>
            </p:cNvPr>
            <p:cNvSpPr/>
            <p:nvPr/>
          </p:nvSpPr>
          <p:spPr>
            <a:xfrm>
              <a:off x="361508" y="2333846"/>
              <a:ext cx="1286540" cy="861493"/>
            </a:xfrm>
            <a:prstGeom prst="cloud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Browser (Internet)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E52A0E91-4AF5-48E3-AC42-F0CB51EDD3EA}"/>
                </a:ext>
              </a:extLst>
            </p:cNvPr>
            <p:cNvSpPr/>
            <p:nvPr/>
          </p:nvSpPr>
          <p:spPr>
            <a:xfrm>
              <a:off x="2195623" y="1967023"/>
              <a:ext cx="946298" cy="1669312"/>
            </a:xfrm>
            <a:prstGeom prst="flowChartProcess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IIS (Web Server)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313F5C42-E5F2-43B6-BEFA-BD51120055B6}"/>
                </a:ext>
              </a:extLst>
            </p:cNvPr>
            <p:cNvSpPr/>
            <p:nvPr/>
          </p:nvSpPr>
          <p:spPr>
            <a:xfrm>
              <a:off x="3682941" y="208929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App1</a:t>
              </a: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AE185D2-CAD9-4032-A481-D7E122DC25B0}"/>
                </a:ext>
              </a:extLst>
            </p:cNvPr>
            <p:cNvSpPr/>
            <p:nvPr/>
          </p:nvSpPr>
          <p:spPr>
            <a:xfrm>
              <a:off x="3719517" y="300901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4CDA9-60D1-4FE8-9562-96DE73988491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1646975" y="276459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F3869E-508C-480C-AB58-2CA3F9F8C828}"/>
                </a:ext>
              </a:extLst>
            </p:cNvPr>
            <p:cNvCxnSpPr/>
            <p:nvPr/>
          </p:nvCxnSpPr>
          <p:spPr>
            <a:xfrm flipV="1">
              <a:off x="3141921" y="2333846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FCFCD4-49CA-434B-AB8F-4891077A8616}"/>
                </a:ext>
              </a:extLst>
            </p:cNvPr>
            <p:cNvCxnSpPr/>
            <p:nvPr/>
          </p:nvCxnSpPr>
          <p:spPr>
            <a:xfrm flipV="1">
              <a:off x="3170975" y="325227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0D2937-59A6-4E57-9ECE-2F968B7F5B8B}"/>
              </a:ext>
            </a:extLst>
          </p:cNvPr>
          <p:cNvSpPr txBox="1">
            <a:spLocks/>
          </p:cNvSpPr>
          <p:nvPr/>
        </p:nvSpPr>
        <p:spPr>
          <a:xfrm>
            <a:off x="-279214" y="1754609"/>
            <a:ext cx="5372561" cy="669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4000" dirty="0"/>
              <a:t>ASP.NET Architecture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339D7C1-2F8F-48EE-8B60-972DB79772B3}"/>
              </a:ext>
            </a:extLst>
          </p:cNvPr>
          <p:cNvGrpSpPr/>
          <p:nvPr/>
        </p:nvGrpSpPr>
        <p:grpSpPr>
          <a:xfrm>
            <a:off x="6291436" y="2456124"/>
            <a:ext cx="4180437" cy="1669312"/>
            <a:chOff x="361508" y="1967023"/>
            <a:chExt cx="4180437" cy="1669312"/>
          </a:xfrm>
        </p:grpSpPr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36367897-C920-427D-93BE-444E63164A35}"/>
                </a:ext>
              </a:extLst>
            </p:cNvPr>
            <p:cNvSpPr/>
            <p:nvPr/>
          </p:nvSpPr>
          <p:spPr>
            <a:xfrm>
              <a:off x="361508" y="2333846"/>
              <a:ext cx="1286540" cy="861493"/>
            </a:xfrm>
            <a:prstGeom prst="cloud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Browser (Internet)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35EC2D2-94C9-4225-B43B-B398D94EB111}"/>
                </a:ext>
              </a:extLst>
            </p:cNvPr>
            <p:cNvSpPr/>
            <p:nvPr/>
          </p:nvSpPr>
          <p:spPr>
            <a:xfrm>
              <a:off x="2195623" y="1967023"/>
              <a:ext cx="946298" cy="1669312"/>
            </a:xfrm>
            <a:prstGeom prst="flowChartProcess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KESTREL</a:t>
              </a:r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3E8B24DE-23E6-4025-8844-863EC41609CB}"/>
                </a:ext>
              </a:extLst>
            </p:cNvPr>
            <p:cNvSpPr/>
            <p:nvPr/>
          </p:nvSpPr>
          <p:spPr>
            <a:xfrm>
              <a:off x="3682941" y="208929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App1</a:t>
              </a:r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42B6FA0-EFCF-4EAB-B53C-2381167A0DFF}"/>
                </a:ext>
              </a:extLst>
            </p:cNvPr>
            <p:cNvSpPr/>
            <p:nvPr/>
          </p:nvSpPr>
          <p:spPr>
            <a:xfrm>
              <a:off x="3719517" y="300901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8C14F46-7B92-451E-BE2E-C19C60581504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1646975" y="276459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E9E6F8F-6F6D-40BA-9A8E-F8363104CBC4}"/>
                </a:ext>
              </a:extLst>
            </p:cNvPr>
            <p:cNvCxnSpPr/>
            <p:nvPr/>
          </p:nvCxnSpPr>
          <p:spPr>
            <a:xfrm flipV="1">
              <a:off x="3141921" y="2333846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3DB531-989C-4336-BEF4-DC9326CED34E}"/>
                </a:ext>
              </a:extLst>
            </p:cNvPr>
            <p:cNvCxnSpPr/>
            <p:nvPr/>
          </p:nvCxnSpPr>
          <p:spPr>
            <a:xfrm flipV="1">
              <a:off x="3170975" y="325227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70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26" y="968209"/>
            <a:ext cx="5767736" cy="669630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sz="4000" dirty="0"/>
              <a:t>ASP.NET CORE Architecture</a:t>
            </a:r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1876EE-1190-4FC5-A88A-3F220A52AC18}"/>
              </a:ext>
            </a:extLst>
          </p:cNvPr>
          <p:cNvGrpSpPr/>
          <p:nvPr/>
        </p:nvGrpSpPr>
        <p:grpSpPr>
          <a:xfrm>
            <a:off x="361508" y="1637839"/>
            <a:ext cx="4180437" cy="1669312"/>
            <a:chOff x="361508" y="1967023"/>
            <a:chExt cx="4180437" cy="1669312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5671552B-F61E-4DC5-B5FD-2340087F652F}"/>
                </a:ext>
              </a:extLst>
            </p:cNvPr>
            <p:cNvSpPr/>
            <p:nvPr/>
          </p:nvSpPr>
          <p:spPr>
            <a:xfrm>
              <a:off x="361508" y="2333846"/>
              <a:ext cx="1286540" cy="861493"/>
            </a:xfrm>
            <a:prstGeom prst="cloud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Browser (Internet)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E52A0E91-4AF5-48E3-AC42-F0CB51EDD3EA}"/>
                </a:ext>
              </a:extLst>
            </p:cNvPr>
            <p:cNvSpPr/>
            <p:nvPr/>
          </p:nvSpPr>
          <p:spPr>
            <a:xfrm>
              <a:off x="2195623" y="1967023"/>
              <a:ext cx="946298" cy="1669312"/>
            </a:xfrm>
            <a:prstGeom prst="flowChartProcess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IIS (Web Server)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313F5C42-E5F2-43B6-BEFA-BD51120055B6}"/>
                </a:ext>
              </a:extLst>
            </p:cNvPr>
            <p:cNvSpPr/>
            <p:nvPr/>
          </p:nvSpPr>
          <p:spPr>
            <a:xfrm>
              <a:off x="3682941" y="208929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App1</a:t>
              </a: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AE185D2-CAD9-4032-A481-D7E122DC25B0}"/>
                </a:ext>
              </a:extLst>
            </p:cNvPr>
            <p:cNvSpPr/>
            <p:nvPr/>
          </p:nvSpPr>
          <p:spPr>
            <a:xfrm>
              <a:off x="3719517" y="300901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4CDA9-60D1-4FE8-9562-96DE73988491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1646975" y="276459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F3869E-508C-480C-AB58-2CA3F9F8C828}"/>
                </a:ext>
              </a:extLst>
            </p:cNvPr>
            <p:cNvCxnSpPr/>
            <p:nvPr/>
          </p:nvCxnSpPr>
          <p:spPr>
            <a:xfrm flipV="1">
              <a:off x="3141921" y="2333846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FCFCD4-49CA-434B-AB8F-4891077A8616}"/>
                </a:ext>
              </a:extLst>
            </p:cNvPr>
            <p:cNvCxnSpPr/>
            <p:nvPr/>
          </p:nvCxnSpPr>
          <p:spPr>
            <a:xfrm flipV="1">
              <a:off x="3170975" y="325227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C0D2937-59A6-4E57-9ECE-2F968B7F5B8B}"/>
              </a:ext>
            </a:extLst>
          </p:cNvPr>
          <p:cNvSpPr txBox="1">
            <a:spLocks/>
          </p:cNvSpPr>
          <p:nvPr/>
        </p:nvSpPr>
        <p:spPr>
          <a:xfrm>
            <a:off x="54864" y="969340"/>
            <a:ext cx="5372561" cy="669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4000"/>
              <a:t>ASP.NET Architecture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339D7C1-2F8F-48EE-8B60-972DB79772B3}"/>
              </a:ext>
            </a:extLst>
          </p:cNvPr>
          <p:cNvGrpSpPr/>
          <p:nvPr/>
        </p:nvGrpSpPr>
        <p:grpSpPr>
          <a:xfrm>
            <a:off x="6418661" y="1723257"/>
            <a:ext cx="4180437" cy="1669312"/>
            <a:chOff x="361508" y="1967023"/>
            <a:chExt cx="4180437" cy="1669312"/>
          </a:xfrm>
        </p:grpSpPr>
        <p:sp>
          <p:nvSpPr>
            <p:cNvPr id="35" name="Cloud 34">
              <a:extLst>
                <a:ext uri="{FF2B5EF4-FFF2-40B4-BE49-F238E27FC236}">
                  <a16:creationId xmlns:a16="http://schemas.microsoft.com/office/drawing/2014/main" id="{36367897-C920-427D-93BE-444E63164A35}"/>
                </a:ext>
              </a:extLst>
            </p:cNvPr>
            <p:cNvSpPr/>
            <p:nvPr/>
          </p:nvSpPr>
          <p:spPr>
            <a:xfrm>
              <a:off x="361508" y="2333846"/>
              <a:ext cx="1286540" cy="861493"/>
            </a:xfrm>
            <a:prstGeom prst="cloud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Browser (Internet)</a:t>
              </a:r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35EC2D2-94C9-4225-B43B-B398D94EB111}"/>
                </a:ext>
              </a:extLst>
            </p:cNvPr>
            <p:cNvSpPr/>
            <p:nvPr/>
          </p:nvSpPr>
          <p:spPr>
            <a:xfrm>
              <a:off x="2195623" y="1967023"/>
              <a:ext cx="946298" cy="1669312"/>
            </a:xfrm>
            <a:prstGeom prst="flowChartProcess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KESTREL</a:t>
              </a:r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3E8B24DE-23E6-4025-8844-863EC41609CB}"/>
                </a:ext>
              </a:extLst>
            </p:cNvPr>
            <p:cNvSpPr/>
            <p:nvPr/>
          </p:nvSpPr>
          <p:spPr>
            <a:xfrm>
              <a:off x="3682941" y="208929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App1</a:t>
              </a:r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42B6FA0-EFCF-4EAB-B53C-2381167A0DFF}"/>
                </a:ext>
              </a:extLst>
            </p:cNvPr>
            <p:cNvSpPr/>
            <p:nvPr/>
          </p:nvSpPr>
          <p:spPr>
            <a:xfrm>
              <a:off x="3719517" y="3009017"/>
              <a:ext cx="822428" cy="48909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App2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8C14F46-7B92-451E-BE2E-C19C60581504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1646975" y="276459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E9E6F8F-6F6D-40BA-9A8E-F8363104CBC4}"/>
                </a:ext>
              </a:extLst>
            </p:cNvPr>
            <p:cNvCxnSpPr/>
            <p:nvPr/>
          </p:nvCxnSpPr>
          <p:spPr>
            <a:xfrm flipV="1">
              <a:off x="3141921" y="2333846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3DB531-989C-4336-BEF4-DC9326CED34E}"/>
                </a:ext>
              </a:extLst>
            </p:cNvPr>
            <p:cNvCxnSpPr/>
            <p:nvPr/>
          </p:nvCxnSpPr>
          <p:spPr>
            <a:xfrm flipV="1">
              <a:off x="3170975" y="3252271"/>
              <a:ext cx="548640" cy="0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CD93883-EAED-46F5-B10D-214DA98E9254}"/>
              </a:ext>
            </a:extLst>
          </p:cNvPr>
          <p:cNvSpPr txBox="1">
            <a:spLocks/>
          </p:cNvSpPr>
          <p:nvPr/>
        </p:nvSpPr>
        <p:spPr>
          <a:xfrm>
            <a:off x="2787858" y="4013199"/>
            <a:ext cx="5767736" cy="669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4000" dirty="0"/>
              <a:t>ASP.NET CORE Architecture (Reverse Proxy server)</a:t>
            </a:r>
            <a:endParaRPr lang="en-US" sz="2800" dirty="0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7F40C387-8E11-4176-BC8E-2F25040F9178}"/>
              </a:ext>
            </a:extLst>
          </p:cNvPr>
          <p:cNvSpPr/>
          <p:nvPr/>
        </p:nvSpPr>
        <p:spPr>
          <a:xfrm>
            <a:off x="2340437" y="5135070"/>
            <a:ext cx="1286540" cy="861493"/>
          </a:xfrm>
          <a:prstGeom prst="cloud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(Internet)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BC202EF-E797-4599-A293-9F0F3499C067}"/>
              </a:ext>
            </a:extLst>
          </p:cNvPr>
          <p:cNvSpPr/>
          <p:nvPr/>
        </p:nvSpPr>
        <p:spPr>
          <a:xfrm>
            <a:off x="6600760" y="4768247"/>
            <a:ext cx="946298" cy="166931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KESTREL</a:t>
            </a:r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D5B75B79-7D20-4E9A-821F-1F65384DBC60}"/>
              </a:ext>
            </a:extLst>
          </p:cNvPr>
          <p:cNvSpPr/>
          <p:nvPr/>
        </p:nvSpPr>
        <p:spPr>
          <a:xfrm>
            <a:off x="8088078" y="4890521"/>
            <a:ext cx="822428" cy="489098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75C1F4FC-5E53-46E6-9B66-E68888B25B84}"/>
              </a:ext>
            </a:extLst>
          </p:cNvPr>
          <p:cNvSpPr/>
          <p:nvPr/>
        </p:nvSpPr>
        <p:spPr>
          <a:xfrm>
            <a:off x="8124654" y="5810241"/>
            <a:ext cx="822428" cy="489098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334A9C-48E8-4CC9-8AAD-3E1085177F1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625905" y="5565815"/>
            <a:ext cx="947370" cy="2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6E7A64-AF9B-4C37-9E77-7BC11381CCC2}"/>
              </a:ext>
            </a:extLst>
          </p:cNvPr>
          <p:cNvCxnSpPr/>
          <p:nvPr/>
        </p:nvCxnSpPr>
        <p:spPr>
          <a:xfrm flipV="1">
            <a:off x="7547058" y="5135070"/>
            <a:ext cx="548640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7C8425-B03B-41D4-99B7-35941980FFF6}"/>
              </a:ext>
            </a:extLst>
          </p:cNvPr>
          <p:cNvCxnSpPr/>
          <p:nvPr/>
        </p:nvCxnSpPr>
        <p:spPr>
          <a:xfrm flipV="1">
            <a:off x="7576112" y="6053495"/>
            <a:ext cx="548640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B556BE49-5D71-4A4A-AF75-3E621DFF2EAB}"/>
              </a:ext>
            </a:extLst>
          </p:cNvPr>
          <p:cNvSpPr/>
          <p:nvPr/>
        </p:nvSpPr>
        <p:spPr>
          <a:xfrm>
            <a:off x="4561082" y="4768247"/>
            <a:ext cx="1217347" cy="166931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IIS ( Reverse Proxy Server)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6401EF-608A-4866-9963-245E39F85C3A}"/>
              </a:ext>
            </a:extLst>
          </p:cNvPr>
          <p:cNvCxnSpPr>
            <a:cxnSpLocks/>
          </p:cNvCxnSpPr>
          <p:nvPr/>
        </p:nvCxnSpPr>
        <p:spPr>
          <a:xfrm>
            <a:off x="5778429" y="5565815"/>
            <a:ext cx="822331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4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" y="531628"/>
            <a:ext cx="11022774" cy="622004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4000" dirty="0"/>
              <a:t>Project File Structure</a:t>
            </a:r>
          </a:p>
          <a:p>
            <a:pPr lvl="2"/>
            <a:r>
              <a:rPr lang="en-US" sz="2400" dirty="0" err="1"/>
              <a:t>Program.cs</a:t>
            </a:r>
            <a:endParaRPr lang="en-US" sz="2400" dirty="0"/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000" dirty="0"/>
              <a:t>This file is Gateway for all requests. The Entry point “Main” trigged by framework. </a:t>
            </a:r>
          </a:p>
          <a:p>
            <a:pPr lvl="2"/>
            <a:r>
              <a:rPr lang="en-US" sz="2400" dirty="0"/>
              <a:t>&lt;</a:t>
            </a:r>
            <a:r>
              <a:rPr lang="en-US" sz="2400" dirty="0" err="1"/>
              <a:t>appName</a:t>
            </a:r>
            <a:r>
              <a:rPr lang="en-US" sz="2400" dirty="0"/>
              <a:t>&gt;.</a:t>
            </a:r>
            <a:r>
              <a:rPr lang="en-US" sz="2400" dirty="0" err="1"/>
              <a:t>runtimeconfig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000" dirty="0"/>
              <a:t>This file contain required runtime environment details.</a:t>
            </a:r>
          </a:p>
          <a:p>
            <a:pPr lvl="2"/>
            <a:r>
              <a:rPr lang="en-US" sz="2400" dirty="0" err="1"/>
              <a:t>Startup.cs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000" dirty="0" err="1"/>
              <a:t>ConfigureServices</a:t>
            </a:r>
            <a:r>
              <a:rPr lang="en-US" sz="2000" dirty="0"/>
              <a:t> – This method is used to add services</a:t>
            </a:r>
          </a:p>
          <a:p>
            <a:pPr marL="914400" lvl="2" indent="0">
              <a:buNone/>
            </a:pPr>
            <a:r>
              <a:rPr lang="en-US" sz="2000" dirty="0"/>
              <a:t>	Configure – This method is used to define Http request pipeline.</a:t>
            </a:r>
            <a:endParaRPr lang="en-US" sz="2400" dirty="0"/>
          </a:p>
          <a:p>
            <a:pPr lvl="2"/>
            <a:r>
              <a:rPr lang="en-US" sz="2400" dirty="0" err="1"/>
              <a:t>Appsettings.cs</a:t>
            </a:r>
            <a:endParaRPr lang="en-US" sz="2400" dirty="0"/>
          </a:p>
          <a:p>
            <a:pPr marL="914400" lvl="2" indent="0">
              <a:buNone/>
            </a:pPr>
            <a:r>
              <a:rPr lang="en-US" sz="2800" dirty="0"/>
              <a:t>	</a:t>
            </a:r>
            <a:r>
              <a:rPr lang="en-US" sz="2000" dirty="0"/>
              <a:t>Used to store/Configure environment related settings</a:t>
            </a:r>
          </a:p>
        </p:txBody>
      </p:sp>
    </p:spTree>
    <p:extLst>
      <p:ext uri="{BB962C8B-B14F-4D97-AF65-F5344CB8AC3E}">
        <p14:creationId xmlns:p14="http://schemas.microsoft.com/office/powerpoint/2010/main" val="1948441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8520</TotalTime>
  <Words>253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Wingdings</vt:lpstr>
      <vt:lpstr>Circuit</vt:lpstr>
      <vt:lpstr>Dotnet CORE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</cp:lastModifiedBy>
  <cp:revision>144</cp:revision>
  <dcterms:created xsi:type="dcterms:W3CDTF">2017-08-16T01:33:03Z</dcterms:created>
  <dcterms:modified xsi:type="dcterms:W3CDTF">2018-05-16T01:54:48Z</dcterms:modified>
</cp:coreProperties>
</file>