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7" r:id="rId6"/>
    <p:sldId id="272" r:id="rId7"/>
    <p:sldId id="270" r:id="rId8"/>
    <p:sldId id="273" r:id="rId9"/>
    <p:sldId id="266" r:id="rId10"/>
    <p:sldId id="271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4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1ABF-396D-4388-B931-6C58F8B10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3919" y="2670381"/>
            <a:ext cx="2834081" cy="1429451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Arial Narrow" panose="020B0606020202030204" pitchFamily="34" charset="0"/>
              </a:rPr>
              <a:t>L I N Q</a:t>
            </a:r>
            <a:br>
              <a:rPr lang="en-US" sz="3600" dirty="0">
                <a:latin typeface="Arial Narrow" panose="020B0606020202030204" pitchFamily="34" charset="0"/>
              </a:rPr>
            </a:b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61E599-A874-442E-BC9B-25BDB2E093A0}"/>
              </a:ext>
            </a:extLst>
          </p:cNvPr>
          <p:cNvSpPr txBox="1">
            <a:spLocks/>
          </p:cNvSpPr>
          <p:nvPr/>
        </p:nvSpPr>
        <p:spPr>
          <a:xfrm>
            <a:off x="5262366" y="3469517"/>
            <a:ext cx="2834081" cy="10324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(Tamil)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5396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45844B-3F45-49E3-9C69-0176C8044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945016"/>
              </p:ext>
            </p:extLst>
          </p:nvPr>
        </p:nvGraphicFramePr>
        <p:xfrm>
          <a:off x="1615735" y="923281"/>
          <a:ext cx="9126245" cy="5723017"/>
        </p:xfrm>
        <a:graphic>
          <a:graphicData uri="http://schemas.openxmlformats.org/drawingml/2006/table">
            <a:tbl>
              <a:tblPr/>
              <a:tblGrid>
                <a:gridCol w="1748902">
                  <a:extLst>
                    <a:ext uri="{9D8B030D-6E8A-4147-A177-3AD203B41FA5}">
                      <a16:colId xmlns:a16="http://schemas.microsoft.com/office/drawing/2014/main" val="4130187787"/>
                    </a:ext>
                  </a:extLst>
                </a:gridCol>
                <a:gridCol w="7377343">
                  <a:extLst>
                    <a:ext uri="{9D8B030D-6E8A-4147-A177-3AD203B41FA5}">
                      <a16:colId xmlns:a16="http://schemas.microsoft.com/office/drawing/2014/main" val="2350036292"/>
                    </a:ext>
                  </a:extLst>
                </a:gridCol>
              </a:tblGrid>
              <a:tr h="358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dirty="0">
                          <a:solidFill>
                            <a:srgbClr val="FFFFFF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63553" marR="63553" marT="31776" marB="3177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3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dirty="0">
                          <a:solidFill>
                            <a:srgbClr val="FFFFFF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63553" marR="63553" marT="31776" marB="3177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072896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Filtering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Where, OfType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224228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Sorting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OrderBy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OrderByDescending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ThenBy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ThenByDescending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Reverse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915670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Grouping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GroupBy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ToLookup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807977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Join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GroupJoin, Join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09256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Projection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Select,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SelectMany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279498"/>
                  </a:ext>
                </a:extLst>
              </a:tr>
              <a:tr h="39958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Aggregation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Aggregate, Average, Count,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LongCount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Max, Min, Sum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260596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Quantifiers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All, Any, Contains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77791"/>
                  </a:ext>
                </a:extLst>
              </a:tr>
              <a:tr h="60187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Elements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ElementAt, ElementAtOrDefault, First, FirstOrDefault, Last, LastOrDefault, Single, SingleOrDefault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00388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Set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Distinct, Except, Intersect, Union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07994"/>
                  </a:ext>
                </a:extLst>
              </a:tr>
              <a:tr h="36848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Partitioning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Skip, SkipWhile, Take, TakeWhile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24231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Concatenation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Concat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686134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Equality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SequenceEqual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1318"/>
                  </a:ext>
                </a:extLst>
              </a:tr>
              <a:tr h="34921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Generation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DefaultEmpty, Empty, Range, Repeat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313808"/>
                  </a:ext>
                </a:extLst>
              </a:tr>
              <a:tr h="41303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Conversion</a:t>
                      </a: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AsEnumerable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AsQueryable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Cast,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ToArray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ToDictionary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ToList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53" marR="63553" marT="31776" marB="3177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824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EE6D91-59A7-4132-9FBE-D54EE46C4EAA}"/>
              </a:ext>
            </a:extLst>
          </p:cNvPr>
          <p:cNvSpPr txBox="1"/>
          <p:nvPr/>
        </p:nvSpPr>
        <p:spPr>
          <a:xfrm>
            <a:off x="1506982" y="198826"/>
            <a:ext cx="30206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Aft>
                <a:spcPts val="600"/>
              </a:spcAft>
            </a:pPr>
            <a:r>
              <a:rPr lang="en-US" sz="3200" dirty="0"/>
              <a:t>LINQ Operators</a:t>
            </a:r>
          </a:p>
        </p:txBody>
      </p:sp>
    </p:spTree>
    <p:extLst>
      <p:ext uri="{BB962C8B-B14F-4D97-AF65-F5344CB8AC3E}">
        <p14:creationId xmlns:p14="http://schemas.microsoft.com/office/powerpoint/2010/main" val="7172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912" y="2776296"/>
            <a:ext cx="1638780" cy="899057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5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50" y="2710980"/>
            <a:ext cx="7294033" cy="8820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762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462" y="372864"/>
            <a:ext cx="9300209" cy="6267635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What is LINQ (Advantage / Disadvantages)</a:t>
            </a:r>
          </a:p>
          <a:p>
            <a:pPr lvl="1"/>
            <a:r>
              <a:rPr lang="en-US" dirty="0"/>
              <a:t>Query Syntax</a:t>
            </a:r>
          </a:p>
          <a:p>
            <a:pPr lvl="1"/>
            <a:r>
              <a:rPr lang="en-US" dirty="0"/>
              <a:t>Method Syntax</a:t>
            </a:r>
          </a:p>
          <a:p>
            <a:r>
              <a:rPr lang="en-US" sz="3200" dirty="0"/>
              <a:t>LINQ Execution (Deferred / Immediate)</a:t>
            </a:r>
          </a:p>
          <a:p>
            <a:pPr lvl="1"/>
            <a:r>
              <a:rPr lang="en-US" dirty="0"/>
              <a:t>Initialize</a:t>
            </a:r>
          </a:p>
          <a:p>
            <a:pPr lvl="1"/>
            <a:r>
              <a:rPr lang="en-US" dirty="0"/>
              <a:t>Execution</a:t>
            </a:r>
          </a:p>
          <a:p>
            <a:r>
              <a:rPr lang="en-US" sz="3200" dirty="0"/>
              <a:t>LINQ Syntax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Where</a:t>
            </a:r>
          </a:p>
          <a:p>
            <a:pPr lvl="1"/>
            <a:r>
              <a:rPr lang="en-US" dirty="0"/>
              <a:t>Order BY</a:t>
            </a:r>
          </a:p>
          <a:p>
            <a:pPr lvl="1"/>
            <a:r>
              <a:rPr lang="en-US" dirty="0"/>
              <a:t>Group By</a:t>
            </a:r>
          </a:p>
          <a:p>
            <a:pPr lvl="1"/>
            <a:r>
              <a:rPr lang="en-US" dirty="0"/>
              <a:t>Joining</a:t>
            </a:r>
          </a:p>
          <a:p>
            <a:r>
              <a:rPr lang="en-US" sz="3200" dirty="0"/>
              <a:t>Aggregation Methods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Count</a:t>
            </a:r>
          </a:p>
          <a:p>
            <a:pPr lvl="1"/>
            <a:r>
              <a:rPr lang="en-US" dirty="0"/>
              <a:t>max ….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sz="3200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7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11" y="276447"/>
            <a:ext cx="10910656" cy="638180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600" dirty="0"/>
              <a:t>What is LINQ (Language Integrated Query)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000" dirty="0"/>
              <a:t>The LINQ is introduced as part of .NET Framework 3.5 and its available in </a:t>
            </a:r>
            <a:r>
              <a:rPr lang="en-US" sz="2000" dirty="0" err="1"/>
              <a:t>System.Linq</a:t>
            </a:r>
            <a:r>
              <a:rPr lang="en-US" sz="2000" dirty="0"/>
              <a:t> namespace.</a:t>
            </a:r>
            <a:r>
              <a:rPr lang="en-US" sz="2800" dirty="0"/>
              <a:t> </a:t>
            </a:r>
            <a:r>
              <a:rPr lang="en-US" sz="2000" dirty="0"/>
              <a:t>LINQ provides </a:t>
            </a:r>
            <a:r>
              <a:rPr lang="en-US" dirty="0">
                <a:solidFill>
                  <a:srgbClr val="FF0000"/>
                </a:solidFill>
              </a:rPr>
              <a:t>common way to operate </a:t>
            </a:r>
            <a:r>
              <a:rPr lang="en-US" sz="2000" dirty="0"/>
              <a:t>the data from different data sources. (Like XML, DB, In-memory Objects..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LINQ Providers </a:t>
            </a:r>
            <a:r>
              <a:rPr lang="en-US" sz="2000" dirty="0"/>
              <a:t>(Custom LINQ provider need to implement </a:t>
            </a:r>
            <a:r>
              <a:rPr lang="en-US" sz="2000" dirty="0" err="1"/>
              <a:t>IQueryable</a:t>
            </a:r>
            <a:r>
              <a:rPr lang="en-US" sz="2000" dirty="0"/>
              <a:t>)</a:t>
            </a:r>
          </a:p>
          <a:p>
            <a:pPr marL="0" indent="0" algn="just">
              <a:buNone/>
            </a:pPr>
            <a:r>
              <a:rPr lang="en-US" dirty="0"/>
              <a:t> 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125BBD-0FD1-4EA6-BA6E-061664E70AE0}"/>
              </a:ext>
            </a:extLst>
          </p:cNvPr>
          <p:cNvGrpSpPr/>
          <p:nvPr/>
        </p:nvGrpSpPr>
        <p:grpSpPr>
          <a:xfrm>
            <a:off x="5376527" y="3253563"/>
            <a:ext cx="1605517" cy="3136604"/>
            <a:chOff x="6992676" y="3253563"/>
            <a:chExt cx="1605517" cy="31366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FAD2A6-CEF4-41D8-8825-1AABCDE04195}"/>
                </a:ext>
              </a:extLst>
            </p:cNvPr>
            <p:cNvSpPr/>
            <p:nvPr/>
          </p:nvSpPr>
          <p:spPr>
            <a:xfrm>
              <a:off x="6992676" y="3253563"/>
              <a:ext cx="1605517" cy="3136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LINQ Providers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D52A1AF-54D8-47B7-B72E-C2F85022909F}"/>
                </a:ext>
              </a:extLst>
            </p:cNvPr>
            <p:cNvSpPr/>
            <p:nvPr/>
          </p:nvSpPr>
          <p:spPr>
            <a:xfrm>
              <a:off x="7278842" y="3637976"/>
              <a:ext cx="1031358" cy="4199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SQL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002105B-8934-49B9-9484-0E59138E9AC8}"/>
                </a:ext>
              </a:extLst>
            </p:cNvPr>
            <p:cNvSpPr/>
            <p:nvPr/>
          </p:nvSpPr>
          <p:spPr>
            <a:xfrm>
              <a:off x="7278842" y="4323025"/>
              <a:ext cx="1031358" cy="4199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XML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CC0576A-0275-4239-A473-B7CC864413F6}"/>
                </a:ext>
              </a:extLst>
            </p:cNvPr>
            <p:cNvSpPr/>
            <p:nvPr/>
          </p:nvSpPr>
          <p:spPr>
            <a:xfrm>
              <a:off x="7278842" y="5017046"/>
              <a:ext cx="1031358" cy="4199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D27F6DC-0345-4165-B1AD-24D44B9DBB54}"/>
                </a:ext>
              </a:extLst>
            </p:cNvPr>
            <p:cNvSpPr/>
            <p:nvPr/>
          </p:nvSpPr>
          <p:spPr>
            <a:xfrm>
              <a:off x="7279755" y="5705118"/>
              <a:ext cx="1031358" cy="4199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FE347D-441B-4C95-A5B4-FEC833AFF328}"/>
              </a:ext>
            </a:extLst>
          </p:cNvPr>
          <p:cNvGrpSpPr/>
          <p:nvPr/>
        </p:nvGrpSpPr>
        <p:grpSpPr>
          <a:xfrm>
            <a:off x="8679709" y="3232298"/>
            <a:ext cx="1605517" cy="3136604"/>
            <a:chOff x="6992676" y="3253563"/>
            <a:chExt cx="1605517" cy="313660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CFE4B7-BD36-4F23-941C-1E2E55F48B7E}"/>
                </a:ext>
              </a:extLst>
            </p:cNvPr>
            <p:cNvSpPr/>
            <p:nvPr/>
          </p:nvSpPr>
          <p:spPr>
            <a:xfrm>
              <a:off x="6992676" y="3253563"/>
              <a:ext cx="1605517" cy="3136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Data Source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29D0AF8-8654-4EF9-A18A-92AC41C989A8}"/>
                </a:ext>
              </a:extLst>
            </p:cNvPr>
            <p:cNvSpPr/>
            <p:nvPr/>
          </p:nvSpPr>
          <p:spPr>
            <a:xfrm>
              <a:off x="7278842" y="3637976"/>
              <a:ext cx="1031358" cy="4199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8105BD6-0224-48CA-9425-887EDF73E8B3}"/>
                </a:ext>
              </a:extLst>
            </p:cNvPr>
            <p:cNvSpPr/>
            <p:nvPr/>
          </p:nvSpPr>
          <p:spPr>
            <a:xfrm>
              <a:off x="7278842" y="4323025"/>
              <a:ext cx="1031358" cy="4199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XML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F356199-D12B-46CB-A659-5C4AF73BBF3A}"/>
                </a:ext>
              </a:extLst>
            </p:cNvPr>
            <p:cNvSpPr/>
            <p:nvPr/>
          </p:nvSpPr>
          <p:spPr>
            <a:xfrm>
              <a:off x="7278842" y="5017046"/>
              <a:ext cx="1031358" cy="4199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In-Memory</a:t>
              </a:r>
              <a:endParaRPr lang="en-US" sz="1600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68A866-236F-4E75-AFA8-1527BAB33CE2}"/>
                </a:ext>
              </a:extLst>
            </p:cNvPr>
            <p:cNvSpPr/>
            <p:nvPr/>
          </p:nvSpPr>
          <p:spPr>
            <a:xfrm>
              <a:off x="7279755" y="5705118"/>
              <a:ext cx="1031358" cy="4199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14D649-3DB4-4474-AA20-FED3C2A7FB55}"/>
              </a:ext>
            </a:extLst>
          </p:cNvPr>
          <p:cNvGrpSpPr/>
          <p:nvPr/>
        </p:nvGrpSpPr>
        <p:grpSpPr>
          <a:xfrm>
            <a:off x="2073345" y="3253563"/>
            <a:ext cx="1605517" cy="3136604"/>
            <a:chOff x="1095150" y="3253563"/>
            <a:chExt cx="1605517" cy="31366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17240AF-623B-4A69-8753-701CFAE4644F}"/>
                </a:ext>
              </a:extLst>
            </p:cNvPr>
            <p:cNvSpPr/>
            <p:nvPr/>
          </p:nvSpPr>
          <p:spPr>
            <a:xfrm>
              <a:off x="1095150" y="3253563"/>
              <a:ext cx="1605517" cy="3136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Dotnet Application 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1FD25A3-B2FB-4ABA-BFC0-39A60B0E9E10}"/>
                </a:ext>
              </a:extLst>
            </p:cNvPr>
            <p:cNvGrpSpPr/>
            <p:nvPr/>
          </p:nvGrpSpPr>
          <p:grpSpPr>
            <a:xfrm>
              <a:off x="1187292" y="4190140"/>
              <a:ext cx="1417684" cy="1483383"/>
              <a:chOff x="1187292" y="4190140"/>
              <a:chExt cx="1417684" cy="148338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42A960-BC57-44B0-941C-8C7897CBAD98}"/>
                  </a:ext>
                </a:extLst>
              </p:cNvPr>
              <p:cNvSpPr/>
              <p:nvPr/>
            </p:nvSpPr>
            <p:spPr>
              <a:xfrm>
                <a:off x="1190840" y="4190140"/>
                <a:ext cx="1414136" cy="54680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LINQ Query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DDA0FCA-F4F6-4FD9-8ADF-2F988BDBA1B2}"/>
                  </a:ext>
                </a:extLst>
              </p:cNvPr>
              <p:cNvSpPr/>
              <p:nvPr/>
            </p:nvSpPr>
            <p:spPr>
              <a:xfrm>
                <a:off x="1187292" y="5126717"/>
                <a:ext cx="1414136" cy="54680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LINQ Query</a:t>
                </a:r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44A785-7121-42BC-B807-27879887E29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583171" y="4463543"/>
            <a:ext cx="2103120" cy="6947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5A34E8-222F-423A-B01E-CFB1C333A952}"/>
              </a:ext>
            </a:extLst>
          </p:cNvPr>
          <p:cNvCxnSpPr>
            <a:cxnSpLocks/>
          </p:cNvCxnSpPr>
          <p:nvPr/>
        </p:nvCxnSpPr>
        <p:spPr>
          <a:xfrm flipV="1">
            <a:off x="3583171" y="5227040"/>
            <a:ext cx="2103120" cy="20634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82A0F1-6FC7-4860-8C5F-4D8903EF4FBB}"/>
              </a:ext>
            </a:extLst>
          </p:cNvPr>
          <p:cNvCxnSpPr>
            <a:cxnSpLocks/>
          </p:cNvCxnSpPr>
          <p:nvPr/>
        </p:nvCxnSpPr>
        <p:spPr>
          <a:xfrm>
            <a:off x="6698405" y="3837337"/>
            <a:ext cx="2286000" cy="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6729A0-654D-4497-B8CF-5235BEBF6E61}"/>
              </a:ext>
            </a:extLst>
          </p:cNvPr>
          <p:cNvCxnSpPr>
            <a:cxnSpLocks/>
          </p:cNvCxnSpPr>
          <p:nvPr/>
        </p:nvCxnSpPr>
        <p:spPr>
          <a:xfrm>
            <a:off x="6687877" y="4531995"/>
            <a:ext cx="2286000" cy="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565DA4-1197-44DD-BACD-02899F3673BA}"/>
              </a:ext>
            </a:extLst>
          </p:cNvPr>
          <p:cNvCxnSpPr>
            <a:cxnSpLocks/>
          </p:cNvCxnSpPr>
          <p:nvPr/>
        </p:nvCxnSpPr>
        <p:spPr>
          <a:xfrm>
            <a:off x="6687877" y="5231275"/>
            <a:ext cx="2286000" cy="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70F8EA-EC77-42D3-9E10-B07FA7211D77}"/>
              </a:ext>
            </a:extLst>
          </p:cNvPr>
          <p:cNvCxnSpPr>
            <a:cxnSpLocks/>
          </p:cNvCxnSpPr>
          <p:nvPr/>
        </p:nvCxnSpPr>
        <p:spPr>
          <a:xfrm>
            <a:off x="6712686" y="5899605"/>
            <a:ext cx="2286000" cy="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7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300CF2-D9F1-4B4E-BA57-09DCB527A43C}"/>
              </a:ext>
            </a:extLst>
          </p:cNvPr>
          <p:cNvSpPr txBox="1"/>
          <p:nvPr/>
        </p:nvSpPr>
        <p:spPr>
          <a:xfrm>
            <a:off x="1356063" y="1459451"/>
            <a:ext cx="9988212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Aft>
                <a:spcPts val="600"/>
              </a:spcAft>
            </a:pPr>
            <a:r>
              <a:rPr lang="en-US" sz="3200" dirty="0"/>
              <a:t>Advantages of using LINQ</a:t>
            </a:r>
          </a:p>
          <a:p>
            <a:pPr algn="just" fontAlgn="base">
              <a:spcAft>
                <a:spcPts val="600"/>
              </a:spcAft>
            </a:pPr>
            <a:endParaRPr lang="en-US" sz="700" dirty="0"/>
          </a:p>
          <a:p>
            <a:pPr algn="just" fontAlgn="base">
              <a:spcAft>
                <a:spcPts val="1800"/>
              </a:spcAft>
              <a:buFont typeface="+mj-lt"/>
              <a:buAutoNum type="arabicPeriod"/>
            </a:pPr>
            <a:r>
              <a:rPr lang="en-US" sz="2400" dirty="0"/>
              <a:t>Common query syntax for various data sources</a:t>
            </a:r>
            <a:endParaRPr lang="en-US" sz="2000" dirty="0"/>
          </a:p>
          <a:p>
            <a:pPr algn="just" fontAlgn="base">
              <a:spcAft>
                <a:spcPts val="1800"/>
              </a:spcAft>
              <a:buFont typeface="+mj-lt"/>
              <a:buAutoNum type="arabicPeriod"/>
            </a:pPr>
            <a:r>
              <a:rPr lang="en-US" sz="2400" dirty="0"/>
              <a:t>We can write readable business logic (avoid multiple loop and conditions)</a:t>
            </a:r>
          </a:p>
          <a:p>
            <a:pPr algn="just" fontAlgn="base">
              <a:spcAft>
                <a:spcPts val="1800"/>
              </a:spcAft>
              <a:buFont typeface="+mj-lt"/>
              <a:buAutoNum type="arabicPeriod"/>
            </a:pPr>
            <a:r>
              <a:rPr lang="en-US" sz="2400" dirty="0"/>
              <a:t>Compile time error checking will avoid run-time errors.</a:t>
            </a:r>
          </a:p>
          <a:p>
            <a:pPr algn="just" fontAlgn="base">
              <a:spcAft>
                <a:spcPts val="1800"/>
              </a:spcAft>
              <a:buFont typeface="+mj-lt"/>
              <a:buAutoNum type="arabicPeriod"/>
            </a:pPr>
            <a:r>
              <a:rPr lang="en-US" sz="2400" dirty="0"/>
              <a:t>LINQ provides a lot of inbuilt methods that we can use to perform different operations such as filtering, ordering, grouping </a:t>
            </a:r>
          </a:p>
        </p:txBody>
      </p:sp>
    </p:spTree>
    <p:extLst>
      <p:ext uri="{BB962C8B-B14F-4D97-AF65-F5344CB8AC3E}">
        <p14:creationId xmlns:p14="http://schemas.microsoft.com/office/powerpoint/2010/main" val="8335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6C7160-9AA1-44C2-B635-10E1CCD55F6C}"/>
              </a:ext>
            </a:extLst>
          </p:cNvPr>
          <p:cNvSpPr txBox="1"/>
          <p:nvPr/>
        </p:nvSpPr>
        <p:spPr>
          <a:xfrm>
            <a:off x="1285783" y="1511886"/>
            <a:ext cx="94280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Aft>
                <a:spcPts val="600"/>
              </a:spcAft>
            </a:pPr>
            <a:r>
              <a:rPr lang="en-US" sz="3200" dirty="0"/>
              <a:t>Disadvantages of using LINQ</a:t>
            </a:r>
          </a:p>
          <a:p>
            <a:pPr algn="just" fontAlgn="base">
              <a:spcAft>
                <a:spcPts val="600"/>
              </a:spcAft>
            </a:pPr>
            <a:r>
              <a:rPr lang="en-US" sz="2400" dirty="0"/>
              <a:t> </a:t>
            </a:r>
          </a:p>
          <a:p>
            <a:pPr algn="just" fontAlgn="base">
              <a:spcAft>
                <a:spcPts val="1800"/>
              </a:spcAft>
              <a:buFont typeface="+mj-lt"/>
              <a:buAutoNum type="arabicPeriod"/>
            </a:pPr>
            <a:r>
              <a:rPr lang="en-US" sz="2400" dirty="0"/>
              <a:t>Performance degrade will occur, if we don’t write the queries properly.</a:t>
            </a:r>
          </a:p>
          <a:p>
            <a:pPr algn="just" fontAlgn="base">
              <a:spcAft>
                <a:spcPts val="1800"/>
              </a:spcAft>
              <a:buFont typeface="+mj-lt"/>
              <a:buAutoNum type="arabicPeriod"/>
            </a:pPr>
            <a:r>
              <a:rPr lang="en-US" sz="2400" dirty="0"/>
              <a:t> Little difficult than SQL.</a:t>
            </a:r>
          </a:p>
          <a:p>
            <a:pPr algn="just" fontAlgn="base">
              <a:spcAft>
                <a:spcPts val="1800"/>
              </a:spcAft>
              <a:buFont typeface="+mj-lt"/>
              <a:buAutoNum type="arabicPeriod"/>
            </a:pPr>
            <a:r>
              <a:rPr lang="en-US" sz="2400" dirty="0"/>
              <a:t> LINQ changes need recompile and redeployment </a:t>
            </a:r>
          </a:p>
        </p:txBody>
      </p:sp>
    </p:spTree>
    <p:extLst>
      <p:ext uri="{BB962C8B-B14F-4D97-AF65-F5344CB8AC3E}">
        <p14:creationId xmlns:p14="http://schemas.microsoft.com/office/powerpoint/2010/main" val="16884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645" y="2705276"/>
            <a:ext cx="1638780" cy="899057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3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157E-08E7-4229-917C-7E5C77574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3" y="1065320"/>
            <a:ext cx="9836458" cy="4678532"/>
          </a:xfrm>
        </p:spPr>
        <p:txBody>
          <a:bodyPr/>
          <a:lstStyle/>
          <a:p>
            <a:pPr marL="0" indent="0" algn="just">
              <a:buNone/>
            </a:pPr>
            <a:r>
              <a:rPr lang="en-US" sz="3600" dirty="0"/>
              <a:t>Different Syntax</a:t>
            </a:r>
          </a:p>
          <a:p>
            <a:pPr marL="457200" lvl="1" indent="0" algn="just">
              <a:buNone/>
            </a:pPr>
            <a:r>
              <a:rPr lang="en-US" sz="2400" dirty="0"/>
              <a:t>1)	Query - query syntax simpler to SQL and easier to read</a:t>
            </a:r>
          </a:p>
          <a:p>
            <a:pPr marL="457200" lvl="1" indent="0" algn="just">
              <a:buNone/>
            </a:pPr>
            <a:r>
              <a:rPr lang="en-US" sz="2400" dirty="0"/>
              <a:t>2)	Method (Fluent syntax) – Similar to regular method calling</a:t>
            </a:r>
          </a:p>
          <a:p>
            <a:pPr marL="457200" lvl="1" indent="0" algn="just">
              <a:buNone/>
            </a:pPr>
            <a:endParaRPr lang="en-US" sz="2400" dirty="0"/>
          </a:p>
          <a:p>
            <a:pPr lvl="1" algn="just"/>
            <a:r>
              <a:rPr lang="en-US" sz="2400" dirty="0"/>
              <a:t>Both syntax will provide same functionality. </a:t>
            </a:r>
          </a:p>
          <a:p>
            <a:pPr lvl="1" algn="just"/>
            <a:r>
              <a:rPr lang="en-US" sz="2400" dirty="0"/>
              <a:t>No difference in performance. </a:t>
            </a:r>
          </a:p>
          <a:p>
            <a:pPr lvl="1" algn="just"/>
            <a:r>
              <a:rPr lang="en-US" sz="2400" dirty="0"/>
              <a:t>So we can use, whatever syntax is comfort for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1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D91DD-E085-4FFA-9CD6-714CBDF11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9541"/>
            <a:ext cx="9905999" cy="430990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/>
              <a:t>LINQ Execution (Deferred / Immediate)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	</a:t>
            </a:r>
            <a:r>
              <a:rPr lang="en-US" dirty="0"/>
              <a:t>Deferred</a:t>
            </a:r>
          </a:p>
          <a:p>
            <a:pPr lvl="3"/>
            <a:r>
              <a:rPr lang="en-US" sz="1800" dirty="0"/>
              <a:t>Initialize  - Only LINQ statement will be created</a:t>
            </a:r>
          </a:p>
          <a:p>
            <a:pPr lvl="3"/>
            <a:r>
              <a:rPr lang="en-US" sz="1800" dirty="0"/>
              <a:t>Execution – When we are accessing elements from result, then the LINQ executed and late updates  also included</a:t>
            </a:r>
          </a:p>
          <a:p>
            <a:pPr marL="0" indent="0">
              <a:buNone/>
            </a:pPr>
            <a:r>
              <a:rPr lang="en-US" dirty="0"/>
              <a:t>	Immediate (</a:t>
            </a:r>
            <a:r>
              <a:rPr lang="en-US" dirty="0" err="1"/>
              <a:t>ToList</a:t>
            </a:r>
            <a:r>
              <a:rPr lang="en-US" dirty="0"/>
              <a:t>(), </a:t>
            </a:r>
            <a:r>
              <a:rPr lang="en-US" dirty="0" err="1"/>
              <a:t>ToArray</a:t>
            </a:r>
            <a:r>
              <a:rPr lang="en-US" dirty="0"/>
              <a:t>() …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sz="1800" dirty="0"/>
              <a:t>Immediately LINQ statement will be executed, when we are accessing element through </a:t>
            </a:r>
            <a:r>
              <a:rPr lang="en-US" sz="1800" dirty="0" err="1"/>
              <a:t>ToList</a:t>
            </a:r>
            <a:r>
              <a:rPr lang="en-US" sz="1800" dirty="0"/>
              <a:t>() / </a:t>
            </a:r>
            <a:r>
              <a:rPr lang="en-US" sz="1800" dirty="0" err="1"/>
              <a:t>ToArray</a:t>
            </a:r>
            <a:r>
              <a:rPr lang="en-US" sz="1800" dirty="0"/>
              <a:t>() / Any aggregative functions. </a:t>
            </a:r>
          </a:p>
        </p:txBody>
      </p:sp>
    </p:spTree>
    <p:extLst>
      <p:ext uri="{BB962C8B-B14F-4D97-AF65-F5344CB8AC3E}">
        <p14:creationId xmlns:p14="http://schemas.microsoft.com/office/powerpoint/2010/main" val="179591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29" y="878889"/>
            <a:ext cx="8584707" cy="4734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Syntax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/>
              <a:t>Result = </a:t>
            </a:r>
            <a:r>
              <a:rPr lang="en-US" sz="2000" dirty="0">
                <a:solidFill>
                  <a:srgbClr val="FF0000"/>
                </a:solidFill>
              </a:rPr>
              <a:t>from</a:t>
            </a:r>
            <a:r>
              <a:rPr lang="en-US" sz="2000" dirty="0"/>
              <a:t> variable </a:t>
            </a:r>
            <a:r>
              <a:rPr lang="en-US" sz="2000" dirty="0">
                <a:solidFill>
                  <a:srgbClr val="FF0000"/>
                </a:solidFill>
              </a:rPr>
              <a:t>in</a:t>
            </a:r>
            <a:r>
              <a:rPr lang="en-US" sz="2000" dirty="0"/>
              <a:t> Source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&lt;Standard Query Operator&gt;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	Select/</a:t>
            </a:r>
            <a:r>
              <a:rPr lang="en-US" sz="2000" dirty="0" err="1">
                <a:solidFill>
                  <a:srgbClr val="FF0000"/>
                </a:solidFill>
              </a:rPr>
              <a:t>GroupBy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Fields  </a:t>
            </a:r>
          </a:p>
          <a:p>
            <a:pPr marL="0" indent="0">
              <a:buNone/>
            </a:pPr>
            <a:r>
              <a:rPr lang="en-US" dirty="0"/>
              <a:t>*All the LINQ statement should have Source data </a:t>
            </a:r>
          </a:p>
          <a:p>
            <a:pPr marL="0" indent="0">
              <a:buNone/>
            </a:pPr>
            <a:r>
              <a:rPr lang="en-US" dirty="0"/>
              <a:t>*Multiple Select Columns should be in Parentheses </a:t>
            </a:r>
          </a:p>
          <a:p>
            <a:pPr marL="0" indent="0">
              <a:buNone/>
            </a:pPr>
            <a:r>
              <a:rPr lang="en-US" dirty="0"/>
              <a:t>*A LINQ query can end with a Group By or Select clause.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47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8174</TotalTime>
  <Words>501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Narrow</vt:lpstr>
      <vt:lpstr>Tw Cen MT</vt:lpstr>
      <vt:lpstr>Circuit</vt:lpstr>
      <vt:lpstr>L I N Q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COSMOSDB  [DocumentDB] </dc:title>
  <dc:creator>DotNet In Tamil</dc:creator>
  <cp:lastModifiedBy>Prakash Rajasekar</cp:lastModifiedBy>
  <cp:revision>66</cp:revision>
  <dcterms:created xsi:type="dcterms:W3CDTF">2017-08-15T03:17:05Z</dcterms:created>
  <dcterms:modified xsi:type="dcterms:W3CDTF">2021-05-01T20:07:45Z</dcterms:modified>
</cp:coreProperties>
</file>