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7" r:id="rId4"/>
    <p:sldId id="278" r:id="rId5"/>
    <p:sldId id="279" r:id="rId6"/>
    <p:sldId id="282" r:id="rId7"/>
    <p:sldId id="284" r:id="rId8"/>
    <p:sldId id="286" r:id="rId9"/>
    <p:sldId id="287" r:id="rId10"/>
    <p:sldId id="262" r:id="rId11"/>
    <p:sldId id="288" r:id="rId12"/>
    <p:sldId id="275" r:id="rId13"/>
    <p:sldId id="285" r:id="rId14"/>
    <p:sldId id="289" r:id="rId15"/>
    <p:sldId id="290" r:id="rId16"/>
    <p:sldId id="291" r:id="rId17"/>
    <p:sldId id="272" r:id="rId18"/>
    <p:sldId id="292" r:id="rId19"/>
    <p:sldId id="293" r:id="rId20"/>
    <p:sldId id="294" r:id="rId21"/>
    <p:sldId id="297" r:id="rId22"/>
    <p:sldId id="298" r:id="rId23"/>
    <p:sldId id="299" r:id="rId24"/>
    <p:sldId id="295" r:id="rId25"/>
    <p:sldId id="300" r:id="rId26"/>
    <p:sldId id="273" r:id="rId27"/>
    <p:sldId id="301" r:id="rId28"/>
    <p:sldId id="302" r:id="rId29"/>
    <p:sldId id="303" r:id="rId30"/>
    <p:sldId id="304" r:id="rId31"/>
    <p:sldId id="307" r:id="rId32"/>
    <p:sldId id="309" r:id="rId33"/>
    <p:sldId id="308" r:id="rId34"/>
    <p:sldId id="310" r:id="rId35"/>
    <p:sldId id="311" r:id="rId36"/>
    <p:sldId id="312" r:id="rId37"/>
    <p:sldId id="274" r:id="rId38"/>
    <p:sldId id="321" r:id="rId39"/>
    <p:sldId id="313" r:id="rId40"/>
    <p:sldId id="314" r:id="rId41"/>
    <p:sldId id="317" r:id="rId42"/>
    <p:sldId id="320" r:id="rId43"/>
    <p:sldId id="316" r:id="rId44"/>
    <p:sldId id="318" r:id="rId45"/>
    <p:sldId id="319" r:id="rId46"/>
    <p:sldId id="322" r:id="rId47"/>
    <p:sldId id="323" r:id="rId48"/>
    <p:sldId id="329" r:id="rId49"/>
    <p:sldId id="326" r:id="rId50"/>
    <p:sldId id="325" r:id="rId51"/>
    <p:sldId id="327" r:id="rId52"/>
    <p:sldId id="328" r:id="rId53"/>
    <p:sldId id="330" r:id="rId54"/>
    <p:sldId id="331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2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48" name="MSIPCMebbe4d64a25dad8339f013ea" descr="{&quot;HashCode&quot;:2133105206,&quot;Placement&quot;:&quot;Footer&quot;,&quot;Top&quot;:524.1047,&quot;Left&quot;:420.843231,&quot;SlideWidth&quot;:960,&quot;SlideHeight&quot;:540}"/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mysitename/MethodName/ControllerName" TargetMode="External"/><Relationship Id="rId2" Type="http://schemas.openxmlformats.org/officeDocument/2006/relationships/hyperlink" Target="http://mysitename/ControllerName/MethodNam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ysitename/ControllerName/MethodName/Paramet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817D-0618-4EF3-91B3-7B4E21537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839968"/>
            <a:ext cx="8791575" cy="1340917"/>
          </a:xfrm>
        </p:spPr>
        <p:txBody>
          <a:bodyPr/>
          <a:lstStyle/>
          <a:p>
            <a:r>
              <a:rPr lang="en-US" dirty="0"/>
              <a:t>ASP.NET CORE MVC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C2CF7-9EE2-4908-8D39-F90ADB176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241061"/>
            <a:ext cx="8791575" cy="124640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Prakash Rajasekar</a:t>
            </a:r>
          </a:p>
          <a:p>
            <a:r>
              <a:rPr lang="en-US" dirty="0">
                <a:solidFill>
                  <a:schemeClr val="tx1"/>
                </a:solidFill>
              </a:rPr>
              <a:t>Tamil</a:t>
            </a:r>
          </a:p>
        </p:txBody>
      </p:sp>
    </p:spTree>
    <p:extLst>
      <p:ext uri="{BB962C8B-B14F-4D97-AF65-F5344CB8AC3E}">
        <p14:creationId xmlns:p14="http://schemas.microsoft.com/office/powerpoint/2010/main" val="410300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3073-81CD-4015-99C6-C1C033E2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27" y="1438182"/>
            <a:ext cx="10541384" cy="3240348"/>
          </a:xfrm>
        </p:spPr>
        <p:txBody>
          <a:bodyPr/>
          <a:lstStyle/>
          <a:p>
            <a:pPr algn="ctr"/>
            <a:r>
              <a:rPr lang="en-US" dirty="0"/>
              <a:t>ASP.NET CORE MVC Pipeline (ARCHITECTURE) </a:t>
            </a:r>
            <a:br>
              <a:rPr lang="en-US" dirty="0"/>
            </a:br>
            <a:r>
              <a:rPr lang="en-US" dirty="0"/>
              <a:t>			</a:t>
            </a:r>
            <a:br>
              <a:rPr lang="en-US" dirty="0"/>
            </a:br>
            <a:r>
              <a:rPr lang="en-US" dirty="0"/>
              <a:t>- Simple Application</a:t>
            </a:r>
          </a:p>
        </p:txBody>
      </p:sp>
    </p:spTree>
    <p:extLst>
      <p:ext uri="{BB962C8B-B14F-4D97-AF65-F5344CB8AC3E}">
        <p14:creationId xmlns:p14="http://schemas.microsoft.com/office/powerpoint/2010/main" val="2687481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298" y="316089"/>
            <a:ext cx="9560858" cy="642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/>
              <a:t>VS Development Basic Building Blocks</a:t>
            </a:r>
          </a:p>
          <a:p>
            <a:r>
              <a:rPr lang="en-US" dirty="0"/>
              <a:t>Basic Folder Structure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Static Content (</a:t>
            </a:r>
            <a:r>
              <a:rPr lang="en-US" sz="1800" dirty="0" err="1"/>
              <a:t>wwwroot</a:t>
            </a:r>
            <a:r>
              <a:rPr lang="en-US" sz="1800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Controllers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View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Model</a:t>
            </a:r>
          </a:p>
          <a:p>
            <a:r>
              <a:rPr lang="en-US" dirty="0"/>
              <a:t>File Structure</a:t>
            </a:r>
          </a:p>
          <a:p>
            <a:pPr lvl="1"/>
            <a:r>
              <a:rPr lang="en-US" sz="1800" dirty="0" err="1"/>
              <a:t>Program.cs</a:t>
            </a:r>
            <a:endParaRPr lang="en-US" sz="1800" dirty="0"/>
          </a:p>
          <a:p>
            <a:pPr marL="914400" lvl="2" indent="0">
              <a:buNone/>
            </a:pPr>
            <a:r>
              <a:rPr lang="en-US" sz="1600" dirty="0"/>
              <a:t>This file is Gateway for all requests. The Entry point “Main” trigged by framework.</a:t>
            </a:r>
          </a:p>
          <a:p>
            <a:pPr lvl="1"/>
            <a:r>
              <a:rPr lang="en-US" sz="1800" dirty="0" err="1"/>
              <a:t>Appsettings.json</a:t>
            </a:r>
            <a:r>
              <a:rPr lang="en-US" sz="1800" dirty="0"/>
              <a:t> (Configuration Source = Base**)</a:t>
            </a:r>
          </a:p>
          <a:p>
            <a:pPr marL="457200" lvl="1" indent="0">
              <a:buNone/>
            </a:pPr>
            <a:r>
              <a:rPr lang="en-US" sz="1800" dirty="0"/>
              <a:t>	we can store configurable values (same like </a:t>
            </a:r>
            <a:r>
              <a:rPr lang="en-US" sz="1800" dirty="0" err="1"/>
              <a:t>web.config</a:t>
            </a:r>
            <a:r>
              <a:rPr lang="en-US" sz="1800" dirty="0"/>
              <a:t>)</a:t>
            </a:r>
          </a:p>
          <a:p>
            <a:pPr lvl="1"/>
            <a:r>
              <a:rPr lang="en-US" sz="1800" dirty="0" err="1"/>
              <a:t>Startup.cs</a:t>
            </a:r>
            <a:endParaRPr lang="en-US" sz="1800" dirty="0"/>
          </a:p>
          <a:p>
            <a:pPr marL="914400" lvl="2" indent="0">
              <a:buNone/>
            </a:pPr>
            <a:r>
              <a:rPr lang="en-US" dirty="0" err="1"/>
              <a:t>ConfigureServices</a:t>
            </a:r>
            <a:r>
              <a:rPr lang="en-US" dirty="0"/>
              <a:t> – This method is used to add services</a:t>
            </a:r>
          </a:p>
          <a:p>
            <a:pPr marL="914400" lvl="2" indent="0">
              <a:buNone/>
            </a:pPr>
            <a:r>
              <a:rPr lang="en-US" dirty="0"/>
              <a:t>Configure – This method is used to define Http request pipeline.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90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298" y="1426029"/>
            <a:ext cx="8688388" cy="3537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/>
              <a:t>MVC Basic Building Blocks</a:t>
            </a:r>
          </a:p>
          <a:p>
            <a:r>
              <a:rPr lang="en-US" dirty="0"/>
              <a:t>Controller</a:t>
            </a:r>
          </a:p>
          <a:p>
            <a:r>
              <a:rPr lang="en-US" dirty="0"/>
              <a:t>View</a:t>
            </a:r>
          </a:p>
          <a:p>
            <a:r>
              <a:rPr lang="en-US" dirty="0"/>
              <a:t>Model</a:t>
            </a:r>
          </a:p>
          <a:p>
            <a:r>
              <a:rPr lang="en-US" dirty="0"/>
              <a:t>Routing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134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8BD6DC-F0F8-4034-8F91-6FC29F3406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666" b="11032"/>
          <a:stretch/>
        </p:blipFill>
        <p:spPr>
          <a:xfrm>
            <a:off x="1015116" y="2983150"/>
            <a:ext cx="1303273" cy="12159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CF0227-D86D-49CD-93EE-CF2E3C9BA9F6}"/>
              </a:ext>
            </a:extLst>
          </p:cNvPr>
          <p:cNvSpPr/>
          <p:nvPr/>
        </p:nvSpPr>
        <p:spPr>
          <a:xfrm>
            <a:off x="6676008" y="1078151"/>
            <a:ext cx="3956550" cy="4671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Host Process </a:t>
            </a:r>
          </a:p>
          <a:p>
            <a:pPr algn="ctr"/>
            <a:r>
              <a:rPr lang="en-US" dirty="0"/>
              <a:t>(Web Server – IIS)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A97EB55-E429-4D9A-AD7D-D2A18D7D1FB1}"/>
              </a:ext>
            </a:extLst>
          </p:cNvPr>
          <p:cNvCxnSpPr>
            <a:cxnSpLocks/>
          </p:cNvCxnSpPr>
          <p:nvPr/>
        </p:nvCxnSpPr>
        <p:spPr>
          <a:xfrm flipV="1">
            <a:off x="1996827" y="2254037"/>
            <a:ext cx="4656997" cy="101972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7493C0-E8AE-4A02-8B14-0054E50E8610}"/>
              </a:ext>
            </a:extLst>
          </p:cNvPr>
          <p:cNvCxnSpPr>
            <a:cxnSpLocks/>
          </p:cNvCxnSpPr>
          <p:nvPr/>
        </p:nvCxnSpPr>
        <p:spPr>
          <a:xfrm>
            <a:off x="1972759" y="3421722"/>
            <a:ext cx="4703249" cy="777416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BE82E2-D44E-4A78-BAF7-2C1050E987A8}"/>
              </a:ext>
            </a:extLst>
          </p:cNvPr>
          <p:cNvSpPr txBox="1"/>
          <p:nvPr/>
        </p:nvSpPr>
        <p:spPr>
          <a:xfrm rot="20868680">
            <a:off x="3495676" y="2430700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C8AD0C-180C-401C-AD8D-FCCA77ACE156}"/>
              </a:ext>
            </a:extLst>
          </p:cNvPr>
          <p:cNvSpPr txBox="1"/>
          <p:nvPr/>
        </p:nvSpPr>
        <p:spPr>
          <a:xfrm rot="648884">
            <a:off x="4161294" y="3846126"/>
            <a:ext cx="105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5223C66-6C84-4163-B8EE-7BA282662BA4}"/>
              </a:ext>
            </a:extLst>
          </p:cNvPr>
          <p:cNvSpPr/>
          <p:nvPr/>
        </p:nvSpPr>
        <p:spPr>
          <a:xfrm>
            <a:off x="7911333" y="2896421"/>
            <a:ext cx="1485900" cy="697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1440422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8BD6DC-F0F8-4034-8F91-6FC29F3406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666" b="11032"/>
          <a:stretch/>
        </p:blipFill>
        <p:spPr>
          <a:xfrm>
            <a:off x="1015116" y="2983150"/>
            <a:ext cx="1303273" cy="12159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CF0227-D86D-49CD-93EE-CF2E3C9BA9F6}"/>
              </a:ext>
            </a:extLst>
          </p:cNvPr>
          <p:cNvSpPr/>
          <p:nvPr/>
        </p:nvSpPr>
        <p:spPr>
          <a:xfrm>
            <a:off x="6676008" y="1078151"/>
            <a:ext cx="3956550" cy="4671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Host Process </a:t>
            </a:r>
          </a:p>
          <a:p>
            <a:pPr algn="ctr"/>
            <a:r>
              <a:rPr lang="en-US" dirty="0"/>
              <a:t>(Web Server – IIS)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A97EB55-E429-4D9A-AD7D-D2A18D7D1FB1}"/>
              </a:ext>
            </a:extLst>
          </p:cNvPr>
          <p:cNvCxnSpPr>
            <a:cxnSpLocks/>
          </p:cNvCxnSpPr>
          <p:nvPr/>
        </p:nvCxnSpPr>
        <p:spPr>
          <a:xfrm flipV="1">
            <a:off x="1971675" y="2243126"/>
            <a:ext cx="4689240" cy="98584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7493C0-E8AE-4A02-8B14-0054E50E8610}"/>
              </a:ext>
            </a:extLst>
          </p:cNvPr>
          <p:cNvCxnSpPr>
            <a:cxnSpLocks/>
          </p:cNvCxnSpPr>
          <p:nvPr/>
        </p:nvCxnSpPr>
        <p:spPr>
          <a:xfrm>
            <a:off x="1996827" y="3549773"/>
            <a:ext cx="4679181" cy="717427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BE82E2-D44E-4A78-BAF7-2C1050E987A8}"/>
              </a:ext>
            </a:extLst>
          </p:cNvPr>
          <p:cNvSpPr txBox="1"/>
          <p:nvPr/>
        </p:nvSpPr>
        <p:spPr>
          <a:xfrm rot="20868680">
            <a:off x="3438526" y="242117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C8AD0C-180C-401C-AD8D-FCCA77ACE156}"/>
              </a:ext>
            </a:extLst>
          </p:cNvPr>
          <p:cNvSpPr txBox="1"/>
          <p:nvPr/>
        </p:nvSpPr>
        <p:spPr>
          <a:xfrm rot="648884">
            <a:off x="4208919" y="3903276"/>
            <a:ext cx="105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49E7C1B-4B78-4665-AB58-009B0585BBA2}"/>
              </a:ext>
            </a:extLst>
          </p:cNvPr>
          <p:cNvSpPr/>
          <p:nvPr/>
        </p:nvSpPr>
        <p:spPr>
          <a:xfrm>
            <a:off x="7964230" y="2208817"/>
            <a:ext cx="1485900" cy="697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Routing</a:t>
            </a:r>
          </a:p>
          <a:p>
            <a:pPr algn="ctr"/>
            <a:r>
              <a:rPr lang="en-US" dirty="0"/>
              <a:t>(Middleware)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5223C66-6C84-4163-B8EE-7BA282662BA4}"/>
              </a:ext>
            </a:extLst>
          </p:cNvPr>
          <p:cNvSpPr/>
          <p:nvPr/>
        </p:nvSpPr>
        <p:spPr>
          <a:xfrm>
            <a:off x="7964230" y="3671475"/>
            <a:ext cx="1485900" cy="697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116D857-6835-4D10-B93F-1E4AFE111405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8707180" y="2905967"/>
            <a:ext cx="2" cy="76550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512A2F7-9CCA-4146-AED4-870D3B7F1194}"/>
              </a:ext>
            </a:extLst>
          </p:cNvPr>
          <p:cNvCxnSpPr>
            <a:cxnSpLocks/>
          </p:cNvCxnSpPr>
          <p:nvPr/>
        </p:nvCxnSpPr>
        <p:spPr>
          <a:xfrm flipV="1">
            <a:off x="2009970" y="2736050"/>
            <a:ext cx="5954260" cy="745661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965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8BD6DC-F0F8-4034-8F91-6FC29F3406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666" b="11032"/>
          <a:stretch/>
        </p:blipFill>
        <p:spPr>
          <a:xfrm>
            <a:off x="1015116" y="2983150"/>
            <a:ext cx="1303273" cy="12159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CF0227-D86D-49CD-93EE-CF2E3C9BA9F6}"/>
              </a:ext>
            </a:extLst>
          </p:cNvPr>
          <p:cNvSpPr/>
          <p:nvPr/>
        </p:nvSpPr>
        <p:spPr>
          <a:xfrm>
            <a:off x="6676008" y="1078151"/>
            <a:ext cx="3956550" cy="4671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Host Process </a:t>
            </a:r>
          </a:p>
          <a:p>
            <a:pPr algn="ctr"/>
            <a:r>
              <a:rPr lang="en-US" dirty="0"/>
              <a:t>(Web Server – IIS)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A97EB55-E429-4D9A-AD7D-D2A18D7D1FB1}"/>
              </a:ext>
            </a:extLst>
          </p:cNvPr>
          <p:cNvCxnSpPr>
            <a:cxnSpLocks/>
          </p:cNvCxnSpPr>
          <p:nvPr/>
        </p:nvCxnSpPr>
        <p:spPr>
          <a:xfrm flipV="1">
            <a:off x="1996827" y="2233600"/>
            <a:ext cx="4940313" cy="10541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7493C0-E8AE-4A02-8B14-0054E50E861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996827" y="3549773"/>
            <a:ext cx="4893042" cy="738609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BE82E2-D44E-4A78-BAF7-2C1050E987A8}"/>
              </a:ext>
            </a:extLst>
          </p:cNvPr>
          <p:cNvSpPr txBox="1"/>
          <p:nvPr/>
        </p:nvSpPr>
        <p:spPr>
          <a:xfrm rot="20868680">
            <a:off x="3438526" y="242117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C8AD0C-180C-401C-AD8D-FCCA77ACE156}"/>
              </a:ext>
            </a:extLst>
          </p:cNvPr>
          <p:cNvSpPr txBox="1"/>
          <p:nvPr/>
        </p:nvSpPr>
        <p:spPr>
          <a:xfrm rot="648884">
            <a:off x="4208919" y="3903276"/>
            <a:ext cx="105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49E7C1B-4B78-4665-AB58-009B0585BBA2}"/>
              </a:ext>
            </a:extLst>
          </p:cNvPr>
          <p:cNvSpPr/>
          <p:nvPr/>
        </p:nvSpPr>
        <p:spPr>
          <a:xfrm>
            <a:off x="6896101" y="1860242"/>
            <a:ext cx="1485900" cy="697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Routing</a:t>
            </a:r>
          </a:p>
          <a:p>
            <a:pPr algn="ctr"/>
            <a:r>
              <a:rPr lang="en-US" dirty="0"/>
              <a:t>(Middleware)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5223C66-6C84-4163-B8EE-7BA282662BA4}"/>
              </a:ext>
            </a:extLst>
          </p:cNvPr>
          <p:cNvSpPr/>
          <p:nvPr/>
        </p:nvSpPr>
        <p:spPr>
          <a:xfrm>
            <a:off x="8972551" y="1841192"/>
            <a:ext cx="1485900" cy="697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Initialization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C77F61C-D492-4DD1-BD68-1EB79BFD408B}"/>
              </a:ext>
            </a:extLst>
          </p:cNvPr>
          <p:cNvSpPr/>
          <p:nvPr/>
        </p:nvSpPr>
        <p:spPr>
          <a:xfrm>
            <a:off x="8973188" y="2964100"/>
            <a:ext cx="1560826" cy="697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 Method Execution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F124265-D347-4223-95B3-B38FC4CA3316}"/>
              </a:ext>
            </a:extLst>
          </p:cNvPr>
          <p:cNvSpPr/>
          <p:nvPr/>
        </p:nvSpPr>
        <p:spPr>
          <a:xfrm>
            <a:off x="6905627" y="2939216"/>
            <a:ext cx="1485900" cy="697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Execution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FDCC768-F8B4-4B21-9DE4-A476A8ED7EA0}"/>
              </a:ext>
            </a:extLst>
          </p:cNvPr>
          <p:cNvSpPr/>
          <p:nvPr/>
        </p:nvSpPr>
        <p:spPr>
          <a:xfrm>
            <a:off x="6889869" y="3939807"/>
            <a:ext cx="1485900" cy="697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Result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F4C1E97-9FDF-46ED-A87B-70AEDD42819C}"/>
              </a:ext>
            </a:extLst>
          </p:cNvPr>
          <p:cNvSpPr/>
          <p:nvPr/>
        </p:nvSpPr>
        <p:spPr>
          <a:xfrm>
            <a:off x="8972551" y="3949922"/>
            <a:ext cx="1485900" cy="697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Result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035179C-AA1F-4435-9BB4-4E8A9DD84883}"/>
              </a:ext>
            </a:extLst>
          </p:cNvPr>
          <p:cNvSpPr/>
          <p:nvPr/>
        </p:nvSpPr>
        <p:spPr>
          <a:xfrm>
            <a:off x="8935088" y="4934357"/>
            <a:ext cx="1485900" cy="697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Rendering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284836-C0A4-4E6E-9F8E-5C6F19FB773A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996827" y="3677706"/>
            <a:ext cx="6938261" cy="1605226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19B01CA-665A-415E-A121-546EB5728C5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8391527" y="3287791"/>
            <a:ext cx="571498" cy="6728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E679052-4FC4-4E93-88A9-07B51EC4321C}"/>
              </a:ext>
            </a:extLst>
          </p:cNvPr>
          <p:cNvCxnSpPr>
            <a:cxnSpLocks/>
          </p:cNvCxnSpPr>
          <p:nvPr/>
        </p:nvCxnSpPr>
        <p:spPr>
          <a:xfrm>
            <a:off x="8305800" y="3618311"/>
            <a:ext cx="676276" cy="42476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E76E945-EE49-445F-85F8-1BED5154E832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7632819" y="3658933"/>
            <a:ext cx="14586" cy="28087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6B64436-55E3-4ADE-95C3-55804428B69B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9678038" y="4647072"/>
            <a:ext cx="0" cy="2872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66F69AD-7C05-4AD1-AB7D-3ED29261F351}"/>
              </a:ext>
            </a:extLst>
          </p:cNvPr>
          <p:cNvCxnSpPr>
            <a:cxnSpLocks/>
          </p:cNvCxnSpPr>
          <p:nvPr/>
        </p:nvCxnSpPr>
        <p:spPr>
          <a:xfrm>
            <a:off x="8401051" y="2208817"/>
            <a:ext cx="548640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116D857-6835-4D10-B93F-1E4AFE11140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9753601" y="2557392"/>
            <a:ext cx="0" cy="40670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231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8BD6DC-F0F8-4034-8F91-6FC29F3406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666" b="11032"/>
          <a:stretch/>
        </p:blipFill>
        <p:spPr>
          <a:xfrm>
            <a:off x="1015116" y="2983150"/>
            <a:ext cx="1303273" cy="12159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CF0227-D86D-49CD-93EE-CF2E3C9BA9F6}"/>
              </a:ext>
            </a:extLst>
          </p:cNvPr>
          <p:cNvSpPr/>
          <p:nvPr/>
        </p:nvSpPr>
        <p:spPr>
          <a:xfrm>
            <a:off x="6676007" y="1078151"/>
            <a:ext cx="5449317" cy="4671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Host Process </a:t>
            </a:r>
          </a:p>
          <a:p>
            <a:pPr algn="ctr"/>
            <a:r>
              <a:rPr lang="en-US" dirty="0"/>
              <a:t>(Web Server – IIS)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A97EB55-E429-4D9A-AD7D-D2A18D7D1FB1}"/>
              </a:ext>
            </a:extLst>
          </p:cNvPr>
          <p:cNvCxnSpPr>
            <a:cxnSpLocks/>
          </p:cNvCxnSpPr>
          <p:nvPr/>
        </p:nvCxnSpPr>
        <p:spPr>
          <a:xfrm flipV="1">
            <a:off x="1996827" y="2233600"/>
            <a:ext cx="4940313" cy="10541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7493C0-E8AE-4A02-8B14-0054E50E861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996827" y="3549773"/>
            <a:ext cx="4893042" cy="738609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BE82E2-D44E-4A78-BAF7-2C1050E987A8}"/>
              </a:ext>
            </a:extLst>
          </p:cNvPr>
          <p:cNvSpPr txBox="1"/>
          <p:nvPr/>
        </p:nvSpPr>
        <p:spPr>
          <a:xfrm rot="20868680">
            <a:off x="3438526" y="242117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C8AD0C-180C-401C-AD8D-FCCA77ACE156}"/>
              </a:ext>
            </a:extLst>
          </p:cNvPr>
          <p:cNvSpPr txBox="1"/>
          <p:nvPr/>
        </p:nvSpPr>
        <p:spPr>
          <a:xfrm rot="648884">
            <a:off x="4208919" y="3903276"/>
            <a:ext cx="105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49E7C1B-4B78-4665-AB58-009B0585BBA2}"/>
              </a:ext>
            </a:extLst>
          </p:cNvPr>
          <p:cNvSpPr/>
          <p:nvPr/>
        </p:nvSpPr>
        <p:spPr>
          <a:xfrm>
            <a:off x="6896101" y="1860242"/>
            <a:ext cx="1485900" cy="697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Routing</a:t>
            </a:r>
          </a:p>
          <a:p>
            <a:pPr algn="ctr"/>
            <a:r>
              <a:rPr lang="en-US" dirty="0"/>
              <a:t>(Middleware)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5223C66-6C84-4163-B8EE-7BA282662BA4}"/>
              </a:ext>
            </a:extLst>
          </p:cNvPr>
          <p:cNvSpPr/>
          <p:nvPr/>
        </p:nvSpPr>
        <p:spPr>
          <a:xfrm>
            <a:off x="8972551" y="1841192"/>
            <a:ext cx="1485900" cy="697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Initialization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C77F61C-D492-4DD1-BD68-1EB79BFD408B}"/>
              </a:ext>
            </a:extLst>
          </p:cNvPr>
          <p:cNvSpPr/>
          <p:nvPr/>
        </p:nvSpPr>
        <p:spPr>
          <a:xfrm>
            <a:off x="8973188" y="2964100"/>
            <a:ext cx="1560826" cy="697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 Method Execution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F124265-D347-4223-95B3-B38FC4CA3316}"/>
              </a:ext>
            </a:extLst>
          </p:cNvPr>
          <p:cNvSpPr/>
          <p:nvPr/>
        </p:nvSpPr>
        <p:spPr>
          <a:xfrm>
            <a:off x="6905627" y="2939216"/>
            <a:ext cx="1485900" cy="697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Execution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FDCC768-F8B4-4B21-9DE4-A476A8ED7EA0}"/>
              </a:ext>
            </a:extLst>
          </p:cNvPr>
          <p:cNvSpPr/>
          <p:nvPr/>
        </p:nvSpPr>
        <p:spPr>
          <a:xfrm>
            <a:off x="6889869" y="3939807"/>
            <a:ext cx="1485900" cy="697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Result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F4C1E97-9FDF-46ED-A87B-70AEDD42819C}"/>
              </a:ext>
            </a:extLst>
          </p:cNvPr>
          <p:cNvSpPr/>
          <p:nvPr/>
        </p:nvSpPr>
        <p:spPr>
          <a:xfrm>
            <a:off x="8972551" y="3949922"/>
            <a:ext cx="1485900" cy="697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Result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035179C-AA1F-4435-9BB4-4E8A9DD84883}"/>
              </a:ext>
            </a:extLst>
          </p:cNvPr>
          <p:cNvSpPr/>
          <p:nvPr/>
        </p:nvSpPr>
        <p:spPr>
          <a:xfrm>
            <a:off x="8935088" y="4934357"/>
            <a:ext cx="1485900" cy="697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Rendering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284836-C0A4-4E6E-9F8E-5C6F19FB773A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996827" y="3677706"/>
            <a:ext cx="6938261" cy="1605226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19B01CA-665A-415E-A121-546EB5728C5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8391527" y="3287791"/>
            <a:ext cx="571498" cy="6728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E679052-4FC4-4E93-88A9-07B51EC4321C}"/>
              </a:ext>
            </a:extLst>
          </p:cNvPr>
          <p:cNvCxnSpPr>
            <a:cxnSpLocks/>
          </p:cNvCxnSpPr>
          <p:nvPr/>
        </p:nvCxnSpPr>
        <p:spPr>
          <a:xfrm>
            <a:off x="8305800" y="3618311"/>
            <a:ext cx="676276" cy="42476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E76E945-EE49-445F-85F8-1BED5154E832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7632819" y="3658933"/>
            <a:ext cx="14586" cy="28087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6B64436-55E3-4ADE-95C3-55804428B69B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9678038" y="4647072"/>
            <a:ext cx="0" cy="2872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66F69AD-7C05-4AD1-AB7D-3ED29261F351}"/>
              </a:ext>
            </a:extLst>
          </p:cNvPr>
          <p:cNvCxnSpPr>
            <a:cxnSpLocks/>
          </p:cNvCxnSpPr>
          <p:nvPr/>
        </p:nvCxnSpPr>
        <p:spPr>
          <a:xfrm>
            <a:off x="8401051" y="2208817"/>
            <a:ext cx="548640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116D857-6835-4D10-B93F-1E4AFE11140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9753601" y="2557392"/>
            <a:ext cx="0" cy="40670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EFB4DA-0A39-41F7-B4C9-8A9D2486BD48}"/>
              </a:ext>
            </a:extLst>
          </p:cNvPr>
          <p:cNvCxnSpPr>
            <a:cxnSpLocks/>
          </p:cNvCxnSpPr>
          <p:nvPr/>
        </p:nvCxnSpPr>
        <p:spPr>
          <a:xfrm>
            <a:off x="10534014" y="3431760"/>
            <a:ext cx="571498" cy="6728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B7CBF6-2F7A-4EEB-97EA-948104D46E0E}"/>
              </a:ext>
            </a:extLst>
          </p:cNvPr>
          <p:cNvCxnSpPr>
            <a:cxnSpLocks/>
          </p:cNvCxnSpPr>
          <p:nvPr/>
        </p:nvCxnSpPr>
        <p:spPr>
          <a:xfrm>
            <a:off x="10534014" y="3180367"/>
            <a:ext cx="548640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62A2A3F-5C2E-4452-9D29-648188D7ABC1}"/>
              </a:ext>
            </a:extLst>
          </p:cNvPr>
          <p:cNvSpPr/>
          <p:nvPr/>
        </p:nvSpPr>
        <p:spPr>
          <a:xfrm>
            <a:off x="11100046" y="3071147"/>
            <a:ext cx="958603" cy="483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090843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7531" y="1190592"/>
            <a:ext cx="8374257" cy="4679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/>
              <a:t>ASP.NET MVC Controller (Basics)</a:t>
            </a:r>
          </a:p>
          <a:p>
            <a:r>
              <a:rPr lang="en-US" dirty="0"/>
              <a:t>What is Controller</a:t>
            </a:r>
          </a:p>
          <a:p>
            <a:r>
              <a:rPr lang="en-US" dirty="0"/>
              <a:t>Action method and Routing</a:t>
            </a:r>
          </a:p>
          <a:p>
            <a:r>
              <a:rPr lang="en-US" dirty="0"/>
              <a:t>Types of </a:t>
            </a:r>
            <a:r>
              <a:rPr lang="en-US" dirty="0" err="1"/>
              <a:t>ActionResult</a:t>
            </a:r>
            <a:r>
              <a:rPr lang="en-US" dirty="0"/>
              <a:t> </a:t>
            </a:r>
          </a:p>
          <a:p>
            <a:r>
              <a:rPr lang="en-US" dirty="0"/>
              <a:t>Overloaded Action</a:t>
            </a:r>
          </a:p>
          <a:p>
            <a:r>
              <a:rPr lang="en-US" dirty="0"/>
              <a:t>Redirecting Controller</a:t>
            </a:r>
          </a:p>
        </p:txBody>
      </p:sp>
    </p:spTree>
    <p:extLst>
      <p:ext uri="{BB962C8B-B14F-4D97-AF65-F5344CB8AC3E}">
        <p14:creationId xmlns:p14="http://schemas.microsoft.com/office/powerpoint/2010/main" val="2506920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14" y="444138"/>
            <a:ext cx="10524931" cy="6139542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200" dirty="0"/>
              <a:t>What is Controller 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dirty="0"/>
              <a:t>In MVC pattern “</a:t>
            </a:r>
            <a:r>
              <a:rPr lang="en-US" i="1" dirty="0"/>
              <a:t>Controller</a:t>
            </a:r>
            <a:r>
              <a:rPr lang="en-US" dirty="0"/>
              <a:t>” is entry point. The purpose of controller is control the interaction between user Input and other components. </a:t>
            </a:r>
          </a:p>
          <a:p>
            <a:pPr marL="0" indent="0">
              <a:buNone/>
            </a:pPr>
            <a:r>
              <a:rPr lang="en-US" dirty="0"/>
              <a:t>Naming convenience of controller is “Suffixed with Controller”</a:t>
            </a:r>
          </a:p>
          <a:p>
            <a:pPr marL="0" indent="0">
              <a:buNone/>
            </a:pPr>
            <a:r>
              <a:rPr lang="en-US" dirty="0"/>
              <a:t>	Example :- 	Employee Controller name should be </a:t>
            </a:r>
            <a:r>
              <a:rPr lang="en-US" dirty="0" err="1"/>
              <a:t>EmployeeController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Customer Controller name should be </a:t>
            </a:r>
            <a:r>
              <a:rPr lang="en-US" dirty="0" err="1"/>
              <a:t>CustomerController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FirstController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Controller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Index()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Book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Book { ID = 1, Name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Ponniyin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Selvan"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Json(book);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Ok(book);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View(book);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4236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14" y="485422"/>
            <a:ext cx="10524931" cy="6208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Action Method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dirty="0"/>
              <a:t>Action Method is endpoint for each request.  These are public methods and mapped with Routing pattern.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dirty="0"/>
              <a:t>Routing</a:t>
            </a:r>
            <a:r>
              <a:rPr lang="en-US" sz="3200" dirty="0"/>
              <a:t> </a:t>
            </a:r>
            <a:r>
              <a:rPr lang="en-US" dirty="0"/>
              <a:t>pattern : “{Controller}/{Action}“</a:t>
            </a:r>
          </a:p>
          <a:p>
            <a:pPr marL="0" indent="0">
              <a:buNone/>
            </a:pPr>
            <a:r>
              <a:rPr lang="en-US" dirty="0"/>
              <a:t>URL : </a:t>
            </a:r>
            <a:r>
              <a:rPr lang="en-US" dirty="0">
                <a:hlinkClick r:id="rId2"/>
              </a:rPr>
              <a:t>http://mysiteName/ControllerName/MethodName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Routing</a:t>
            </a:r>
            <a:r>
              <a:rPr lang="en-US" sz="3200" dirty="0"/>
              <a:t> </a:t>
            </a:r>
            <a:r>
              <a:rPr lang="en-US" dirty="0"/>
              <a:t>pattern : “{Action}/{Controller}”</a:t>
            </a:r>
          </a:p>
          <a:p>
            <a:pPr marL="0" indent="0">
              <a:buNone/>
            </a:pPr>
            <a:r>
              <a:rPr lang="en-US" dirty="0"/>
              <a:t>URL : </a:t>
            </a:r>
            <a:r>
              <a:rPr lang="en-US" dirty="0">
                <a:hlinkClick r:id="rId3"/>
              </a:rPr>
              <a:t>http://mysiteName/MethodName/ControllerName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Routing</a:t>
            </a:r>
            <a:r>
              <a:rPr lang="en-US" sz="3200" dirty="0"/>
              <a:t> </a:t>
            </a:r>
            <a:r>
              <a:rPr lang="en-US" dirty="0"/>
              <a:t>pattern : “{Controller}/{Action}/{Parameter}”</a:t>
            </a:r>
          </a:p>
          <a:p>
            <a:pPr marL="0" indent="0">
              <a:buNone/>
            </a:pPr>
            <a:r>
              <a:rPr lang="en-US" dirty="0"/>
              <a:t>URL : </a:t>
            </a:r>
            <a:r>
              <a:rPr lang="en-US" dirty="0">
                <a:hlinkClick r:id="rId4"/>
              </a:rPr>
              <a:t>http://mysiteName/ControllerName/MethodName/Parameter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16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1383" y="1597984"/>
            <a:ext cx="7050670" cy="3861783"/>
          </a:xfrm>
        </p:spPr>
        <p:txBody>
          <a:bodyPr>
            <a:normAutofit/>
          </a:bodyPr>
          <a:lstStyle/>
          <a:p>
            <a:r>
              <a:rPr lang="en-US" dirty="0"/>
              <a:t>What is ASP.NET MVC (Introduction)</a:t>
            </a:r>
          </a:p>
          <a:p>
            <a:r>
              <a:rPr lang="en-US" dirty="0"/>
              <a:t>ASP.NET CORE MVC Pipe Line (Architecture)</a:t>
            </a:r>
          </a:p>
          <a:p>
            <a:r>
              <a:rPr lang="en-US" dirty="0"/>
              <a:t>MVC Building Blocks</a:t>
            </a:r>
          </a:p>
          <a:p>
            <a:r>
              <a:rPr lang="en-US" dirty="0"/>
              <a:t>Controller</a:t>
            </a:r>
          </a:p>
          <a:p>
            <a:r>
              <a:rPr lang="en-US" dirty="0"/>
              <a:t>View</a:t>
            </a:r>
          </a:p>
          <a:p>
            <a:r>
              <a:rPr lang="en-US" dirty="0"/>
              <a:t>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153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406" y="326571"/>
            <a:ext cx="10842171" cy="643345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 err="1"/>
              <a:t>ActionResult</a:t>
            </a:r>
            <a:r>
              <a:rPr lang="en-US" sz="3200" dirty="0"/>
              <a:t> (Frequently used)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All</a:t>
            </a:r>
            <a:r>
              <a:rPr lang="en-US" sz="3200" dirty="0"/>
              <a:t> these classes are implemented </a:t>
            </a:r>
            <a:r>
              <a:rPr lang="en-US" sz="3200" dirty="0" err="1"/>
              <a:t>IActionResult</a:t>
            </a:r>
            <a:r>
              <a:rPr lang="en-US" sz="3200" dirty="0"/>
              <a:t> Interface</a:t>
            </a:r>
          </a:p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4CC6774-E80B-42C2-8193-E2B504506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322021"/>
              </p:ext>
            </p:extLst>
          </p:nvPr>
        </p:nvGraphicFramePr>
        <p:xfrm>
          <a:off x="1214848" y="1496807"/>
          <a:ext cx="10267406" cy="51587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82413">
                  <a:extLst>
                    <a:ext uri="{9D8B030D-6E8A-4147-A177-3AD203B41FA5}">
                      <a16:colId xmlns:a16="http://schemas.microsoft.com/office/drawing/2014/main" val="1740622840"/>
                    </a:ext>
                  </a:extLst>
                </a:gridCol>
                <a:gridCol w="5784993">
                  <a:extLst>
                    <a:ext uri="{9D8B030D-6E8A-4147-A177-3AD203B41FA5}">
                      <a16:colId xmlns:a16="http://schemas.microsoft.com/office/drawing/2014/main" val="718584765"/>
                    </a:ext>
                  </a:extLst>
                </a:gridCol>
              </a:tblGrid>
              <a:tr h="34609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u="none" strike="noStrike" dirty="0">
                          <a:effectLst/>
                        </a:rPr>
                        <a:t>Name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u="none" strike="noStrike" dirty="0">
                          <a:effectLst/>
                        </a:rPr>
                        <a:t>Behavior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294144"/>
                  </a:ext>
                </a:extLst>
              </a:tr>
              <a:tr h="34609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u="none" strike="noStrike" dirty="0" err="1">
                          <a:effectLst/>
                        </a:rPr>
                        <a:t>ViewResult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u="none" strike="noStrike">
                          <a:effectLst/>
                        </a:rPr>
                        <a:t>Received as a response for view engine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054115"/>
                  </a:ext>
                </a:extLst>
              </a:tr>
              <a:tr h="34609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u="none" strike="noStrike" dirty="0" err="1">
                          <a:effectLst/>
                        </a:rPr>
                        <a:t>PartialViewResult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u="none" strike="noStrike">
                          <a:effectLst/>
                        </a:rPr>
                        <a:t>Received as a response for view engine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548896"/>
                  </a:ext>
                </a:extLst>
              </a:tr>
              <a:tr h="34609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u="none" strike="noStrike" dirty="0" err="1">
                          <a:effectLst/>
                        </a:rPr>
                        <a:t>ContentResult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u="none" strike="noStrike">
                          <a:effectLst/>
                        </a:rPr>
                        <a:t>Returns a string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241785"/>
                  </a:ext>
                </a:extLst>
              </a:tr>
              <a:tr h="34609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u="none" strike="noStrike" dirty="0" err="1">
                          <a:effectLst/>
                        </a:rPr>
                        <a:t>FileContentResult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u="none" strike="noStrike">
                          <a:effectLst/>
                        </a:rPr>
                        <a:t>Returns file content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608211"/>
                  </a:ext>
                </a:extLst>
              </a:tr>
              <a:tr h="34609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u="none" strike="noStrike">
                          <a:effectLst/>
                        </a:rPr>
                        <a:t>FileStreamResult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u="none" strike="noStrike" dirty="0">
                          <a:effectLst/>
                        </a:rPr>
                        <a:t>Returns file content.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401992"/>
                  </a:ext>
                </a:extLst>
              </a:tr>
              <a:tr h="34609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u="none" strike="noStrike" dirty="0" err="1">
                          <a:effectLst/>
                        </a:rPr>
                        <a:t>EmptyResult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u="none" strike="noStrike" dirty="0">
                          <a:effectLst/>
                        </a:rPr>
                        <a:t>Returns nothing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059414"/>
                  </a:ext>
                </a:extLst>
              </a:tr>
              <a:tr h="34609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u="none" strike="noStrike" dirty="0" err="1">
                          <a:effectLst/>
                        </a:rPr>
                        <a:t>JavaScriptResult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u="none" strike="noStrike" dirty="0">
                          <a:effectLst/>
                        </a:rPr>
                        <a:t>Returns script for execution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340194"/>
                  </a:ext>
                </a:extLst>
              </a:tr>
              <a:tr h="34609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u="none" strike="noStrike">
                          <a:effectLst/>
                        </a:rPr>
                        <a:t>JsonResult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u="none" strike="noStrike" dirty="0">
                          <a:effectLst/>
                        </a:rPr>
                        <a:t>Returns JSON formatted data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355637"/>
                  </a:ext>
                </a:extLst>
              </a:tr>
              <a:tr h="34609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u="none" strike="noStrike">
                          <a:effectLst/>
                        </a:rPr>
                        <a:t>RedirectToResult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u="none" strike="noStrike" dirty="0">
                          <a:effectLst/>
                        </a:rPr>
                        <a:t>Redirects to the specified URL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80226"/>
                  </a:ext>
                </a:extLst>
              </a:tr>
              <a:tr h="34609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u="none" strike="noStrike">
                          <a:effectLst/>
                        </a:rPr>
                        <a:t>RedirectToRouteResult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u="none" strike="noStrike" dirty="0">
                          <a:effectLst/>
                        </a:rPr>
                        <a:t>Redirect to different action/ different controller action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852179"/>
                  </a:ext>
                </a:extLst>
              </a:tr>
              <a:tr h="34166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BadRequestObjectResult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b">
                    <a:solidFill>
                      <a:srgbClr val="FFC00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All these Classes are used to return Status Code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382622"/>
                  </a:ext>
                </a:extLst>
              </a:tr>
              <a:tr h="34166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NotFoundObjectResult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b"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945050"/>
                  </a:ext>
                </a:extLst>
              </a:tr>
              <a:tr h="34166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OkObjectResult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6" marR="6416" marT="6416" marB="0" anchor="b"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67292"/>
                  </a:ext>
                </a:extLst>
              </a:tr>
              <a:tr h="32679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HttpUnauthorizedResult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6" marR="6416" marT="6416" marB="0" anchor="b"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69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179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595" y="1149534"/>
            <a:ext cx="6745132" cy="3396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Overloaded Action</a:t>
            </a:r>
          </a:p>
          <a:p>
            <a:pPr lvl="1"/>
            <a:r>
              <a:rPr lang="en-US" sz="2400" dirty="0"/>
              <a:t>Different HTTP verbs</a:t>
            </a:r>
          </a:p>
          <a:p>
            <a:pPr lvl="1"/>
            <a:r>
              <a:rPr lang="en-US" sz="2400" dirty="0"/>
              <a:t>Attribute Routing</a:t>
            </a:r>
          </a:p>
          <a:p>
            <a:pPr lvl="1"/>
            <a:r>
              <a:rPr lang="en-US" sz="2400" dirty="0"/>
              <a:t>[</a:t>
            </a:r>
            <a:r>
              <a:rPr lang="en-US" sz="2400" dirty="0" err="1"/>
              <a:t>ActionName</a:t>
            </a:r>
            <a:r>
              <a:rPr lang="en-US" sz="2400" dirty="0"/>
              <a:t>] attribute</a:t>
            </a:r>
          </a:p>
          <a:p>
            <a:pPr lvl="1"/>
            <a:r>
              <a:rPr lang="en-US" sz="2400" dirty="0"/>
              <a:t>[</a:t>
            </a:r>
            <a:r>
              <a:rPr lang="en-US" sz="2400" dirty="0" err="1"/>
              <a:t>NonAction</a:t>
            </a:r>
            <a:r>
              <a:rPr lang="en-US" sz="2400" dirty="0"/>
              <a:t>] attribute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08250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594" y="1097279"/>
            <a:ext cx="9305451" cy="5342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Different HTTP verbs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Get All Books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View();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sz="1800" b="1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HttpPost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Author)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Get All Books based on Author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View();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04780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771" y="901337"/>
            <a:ext cx="9096446" cy="495082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/>
              <a:t>Attribute Routing</a:t>
            </a:r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[Route(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Second/</a:t>
            </a:r>
            <a:r>
              <a:rPr lang="en-US" sz="1800" b="1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GetBook</a:t>
            </a:r>
            <a:r>
              <a:rPr lang="en-US" sz="1800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Ok(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GetBookInfo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without parameter"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   [Route(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Second/</a:t>
            </a:r>
            <a:r>
              <a:rPr lang="en-US" sz="1800" b="1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GetBookInfo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Ok(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GetBooks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with integer parameter"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47839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771" y="992778"/>
            <a:ext cx="8443303" cy="5029200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3200" dirty="0"/>
              <a:t>[</a:t>
            </a:r>
            <a:r>
              <a:rPr lang="en-US" sz="3200" dirty="0" err="1"/>
              <a:t>ActionName</a:t>
            </a:r>
            <a:r>
              <a:rPr lang="en-US" sz="3200" dirty="0"/>
              <a:t>] Attribute (like Alias)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   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HttpPost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ProcessInteger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Process(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Ok(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"Process With Integer parameter"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457200" lvl="1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HttpPost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ProcessString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Process(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Ok(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"Process With string parameter"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0742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771" y="927464"/>
            <a:ext cx="8482492" cy="50292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/>
              <a:t>[</a:t>
            </a:r>
            <a:r>
              <a:rPr lang="en-US" sz="3200" dirty="0" err="1"/>
              <a:t>NonAction</a:t>
            </a:r>
            <a:r>
              <a:rPr lang="en-US" sz="3200" dirty="0"/>
              <a:t>] attribute</a:t>
            </a:r>
            <a:endParaRPr lang="en-US" sz="2800" dirty="0"/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	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GetBook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Author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"Ram"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GetBook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(ID, Author);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457200" lvl="1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sz="1800" b="1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NonAction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GetBook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Author)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ID;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"Author"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Author;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View();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87986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298" y="451556"/>
            <a:ext cx="8688388" cy="5858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/>
              <a:t>ASP.NET View</a:t>
            </a:r>
          </a:p>
          <a:p>
            <a:pPr lvl="1"/>
            <a:r>
              <a:rPr lang="en-US" dirty="0"/>
              <a:t>What is View</a:t>
            </a:r>
          </a:p>
          <a:p>
            <a:pPr lvl="1"/>
            <a:r>
              <a:rPr lang="en-US" dirty="0"/>
              <a:t>Passing Data to View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err="1"/>
              <a:t>ViewData</a:t>
            </a:r>
            <a:r>
              <a:rPr lang="en-US" sz="2000" dirty="0"/>
              <a:t>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err="1"/>
              <a:t>ViewBag</a:t>
            </a:r>
            <a:endParaRPr lang="en-US" sz="2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err="1"/>
              <a:t>TempData</a:t>
            </a:r>
            <a:endParaRPr lang="en-US" sz="2000" dirty="0"/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ViewStart</a:t>
            </a:r>
            <a:r>
              <a:rPr lang="en-US" dirty="0">
                <a:solidFill>
                  <a:srgbClr val="FF0000"/>
                </a:solidFill>
              </a:rPr>
              <a:t> &amp; </a:t>
            </a:r>
            <a:r>
              <a:rPr lang="en-US" dirty="0" err="1">
                <a:solidFill>
                  <a:srgbClr val="FF0000"/>
                </a:solidFill>
              </a:rPr>
              <a:t>ViewImports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Layouts</a:t>
            </a:r>
          </a:p>
          <a:p>
            <a:pPr lvl="1"/>
            <a:r>
              <a:rPr lang="en-US" dirty="0" err="1"/>
              <a:t>LibMan</a:t>
            </a:r>
            <a:r>
              <a:rPr lang="en-US" dirty="0"/>
              <a:t> tool </a:t>
            </a:r>
          </a:p>
          <a:p>
            <a:pPr lvl="1"/>
            <a:r>
              <a:rPr lang="en-US" dirty="0"/>
              <a:t>HTML Helper </a:t>
            </a:r>
          </a:p>
          <a:p>
            <a:pPr lvl="1"/>
            <a:r>
              <a:rPr lang="en-US" dirty="0"/>
              <a:t>Partial Views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83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298" y="710215"/>
            <a:ext cx="10125302" cy="5837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/>
              <a:t>What is View</a:t>
            </a:r>
          </a:p>
          <a:p>
            <a:pPr marL="457200" lvl="1" indent="0">
              <a:buNone/>
            </a:pPr>
            <a:r>
              <a:rPr lang="en-US" dirty="0"/>
              <a:t>View is a UI (User Interface) layer in MVC, which is used to display the data and user interaction controls.</a:t>
            </a:r>
          </a:p>
          <a:p>
            <a:pPr marL="457200" lvl="1" indent="0">
              <a:buNone/>
            </a:pPr>
            <a:r>
              <a:rPr lang="en-US" dirty="0"/>
              <a:t>View is combination of Client Side Scripts (HTML, CSS, JavaScript …..</a:t>
            </a:r>
            <a:r>
              <a:rPr lang="en-US" dirty="0" err="1"/>
              <a:t>etc</a:t>
            </a:r>
            <a:r>
              <a:rPr lang="en-US" dirty="0"/>
              <a:t>)  with Server side Dynamic Data.</a:t>
            </a:r>
          </a:p>
          <a:p>
            <a:pPr marL="457200" lvl="1" indent="0">
              <a:buNone/>
            </a:pPr>
            <a:r>
              <a:rPr lang="en-US" dirty="0"/>
              <a:t>Default Location for Views </a:t>
            </a:r>
          </a:p>
          <a:p>
            <a:pPr marL="457200" lvl="1" indent="0">
              <a:buNone/>
            </a:pPr>
            <a:r>
              <a:rPr lang="en-US" dirty="0"/>
              <a:t>	/Views/Controller/</a:t>
            </a:r>
            <a:r>
              <a:rPr lang="en-US" dirty="0" err="1"/>
              <a:t>ActionMethodName.cshtml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/Views/Shared/</a:t>
            </a:r>
            <a:r>
              <a:rPr lang="en-US" dirty="0" err="1"/>
              <a:t>ActionMethodName.cshtml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Invokeing</a:t>
            </a:r>
            <a:r>
              <a:rPr lang="en-US" dirty="0"/>
              <a:t> Views</a:t>
            </a:r>
          </a:p>
          <a:p>
            <a:pPr marL="457200" lvl="1" indent="0">
              <a:buNone/>
            </a:pPr>
            <a:r>
              <a:rPr lang="en-US" dirty="0"/>
              <a:t>	View (“</a:t>
            </a:r>
            <a:r>
              <a:rPr lang="en-US" dirty="0" err="1"/>
              <a:t>ViewName</a:t>
            </a:r>
            <a:r>
              <a:rPr lang="en-US" dirty="0"/>
              <a:t>”)       // View inside Controller</a:t>
            </a:r>
          </a:p>
          <a:p>
            <a:pPr marL="457200" lvl="1" indent="0">
              <a:buNone/>
            </a:pPr>
            <a:r>
              <a:rPr lang="en-US" dirty="0"/>
              <a:t>	View (“/Common/</a:t>
            </a:r>
            <a:r>
              <a:rPr lang="en-US" dirty="0" err="1"/>
              <a:t>ExceptionPage.cshtml</a:t>
            </a:r>
            <a:r>
              <a:rPr lang="en-US" dirty="0"/>
              <a:t>”);   // View Different Folder</a:t>
            </a:r>
          </a:p>
          <a:p>
            <a:pPr marL="914400" lvl="2" indent="0">
              <a:buNone/>
            </a:pPr>
            <a:r>
              <a:rPr lang="en-US" dirty="0"/>
              <a:t>View (“../Common/</a:t>
            </a:r>
            <a:r>
              <a:rPr lang="en-US" dirty="0" err="1"/>
              <a:t>ExceptionPage</a:t>
            </a:r>
            <a:r>
              <a:rPr lang="en-US" dirty="0"/>
              <a:t>”);   // View </a:t>
            </a:r>
            <a:r>
              <a:rPr lang="en-US"/>
              <a:t>in relative </a:t>
            </a:r>
            <a:r>
              <a:rPr lang="en-US" dirty="0"/>
              <a:t>Folder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41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915" y="632178"/>
            <a:ext cx="10658322" cy="5678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/>
              <a:t>Passing Data to View </a:t>
            </a:r>
          </a:p>
          <a:p>
            <a:pPr marL="457200" lvl="1" indent="0">
              <a:buNone/>
            </a:pPr>
            <a:r>
              <a:rPr lang="en-US" dirty="0"/>
              <a:t>Loosely Typed View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err="1"/>
              <a:t>ViewData</a:t>
            </a:r>
            <a:r>
              <a:rPr lang="en-US" sz="1600" dirty="0"/>
              <a:t>  </a:t>
            </a:r>
          </a:p>
          <a:p>
            <a:pPr lvl="3">
              <a:buSzPct val="75000"/>
              <a:buFont typeface="Wingdings" panose="05000000000000000000" pitchFamily="2" charset="2"/>
              <a:buChar char="Ø"/>
            </a:pPr>
            <a:r>
              <a:rPr lang="en-US" dirty="0"/>
              <a:t>Using dictionary to store/retrieve key based data</a:t>
            </a:r>
          </a:p>
          <a:p>
            <a:pPr lvl="3">
              <a:buSzPct val="75000"/>
              <a:buFont typeface="Wingdings" panose="05000000000000000000" pitchFamily="2" charset="2"/>
              <a:buChar char="Ø"/>
            </a:pPr>
            <a:r>
              <a:rPr lang="en-US" dirty="0"/>
              <a:t>Dynamically type conversion will occur. So no compile time exception  </a:t>
            </a:r>
          </a:p>
          <a:p>
            <a:pPr lvl="3">
              <a:buSzPct val="75000"/>
              <a:buFont typeface="Wingdings" panose="05000000000000000000" pitchFamily="2" charset="2"/>
              <a:buChar char="Ø"/>
            </a:pPr>
            <a:r>
              <a:rPr lang="en-US" dirty="0"/>
              <a:t>Explicit casting required for Objects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err="1"/>
              <a:t>ViewBag</a:t>
            </a:r>
            <a:r>
              <a:rPr lang="en-US" sz="1600" dirty="0"/>
              <a:t> </a:t>
            </a:r>
          </a:p>
          <a:p>
            <a:pPr lvl="3">
              <a:buSzPct val="75000"/>
              <a:buFont typeface="Wingdings" panose="05000000000000000000" pitchFamily="2" charset="2"/>
              <a:buChar char="Ø"/>
            </a:pPr>
            <a:r>
              <a:rPr lang="en-US" dirty="0" err="1"/>
              <a:t>Viewbag</a:t>
            </a:r>
            <a:r>
              <a:rPr lang="en-US" dirty="0"/>
              <a:t> using Dynamic Property. (Internally using </a:t>
            </a:r>
            <a:r>
              <a:rPr lang="en-US" dirty="0" err="1"/>
              <a:t>ViewData</a:t>
            </a:r>
            <a:r>
              <a:rPr lang="en-US" dirty="0"/>
              <a:t> )</a:t>
            </a:r>
          </a:p>
          <a:p>
            <a:pPr lvl="3">
              <a:buSzPct val="75000"/>
              <a:buFont typeface="Wingdings" panose="05000000000000000000" pitchFamily="2" charset="2"/>
              <a:buChar char="Ø"/>
            </a:pPr>
            <a:r>
              <a:rPr lang="en-US" dirty="0"/>
              <a:t>Dynamically type conversion will occur. So no compile time exception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err="1"/>
              <a:t>TempData</a:t>
            </a:r>
            <a:r>
              <a:rPr lang="en-US" sz="1600" dirty="0"/>
              <a:t>  </a:t>
            </a:r>
          </a:p>
          <a:p>
            <a:pPr lvl="3">
              <a:buSzPct val="75000"/>
              <a:buFont typeface="Wingdings" panose="05000000000000000000" pitchFamily="2" charset="2"/>
              <a:buChar char="Ø"/>
            </a:pPr>
            <a:r>
              <a:rPr lang="en-US" dirty="0"/>
              <a:t>Using dictionary to store/retrieve key based data (Internally using session***. So serialization is good practice)</a:t>
            </a:r>
          </a:p>
          <a:p>
            <a:pPr lvl="3">
              <a:buSzPct val="75000"/>
              <a:buFont typeface="Wingdings" panose="05000000000000000000" pitchFamily="2" charset="2"/>
              <a:buChar char="Ø"/>
            </a:pPr>
            <a:r>
              <a:rPr lang="en-US" dirty="0"/>
              <a:t>Used to persist data between Actions / Request.</a:t>
            </a:r>
          </a:p>
          <a:p>
            <a:pPr lvl="3">
              <a:buSzPct val="75000"/>
              <a:buFont typeface="Wingdings" panose="05000000000000000000" pitchFamily="2" charset="2"/>
              <a:buChar char="Ø"/>
            </a:pPr>
            <a:r>
              <a:rPr lang="en-US" dirty="0"/>
              <a:t>Only available for two subsequent request. </a:t>
            </a:r>
            <a:r>
              <a:rPr lang="en-US" dirty="0" err="1"/>
              <a:t>TempData.Keep</a:t>
            </a:r>
            <a:r>
              <a:rPr lang="en-US" dirty="0"/>
              <a:t>() is used to retain values for next request. </a:t>
            </a:r>
          </a:p>
        </p:txBody>
      </p:sp>
    </p:spTree>
    <p:extLst>
      <p:ext uri="{BB962C8B-B14F-4D97-AF65-F5344CB8AC3E}">
        <p14:creationId xmlns:p14="http://schemas.microsoft.com/office/powerpoint/2010/main" val="2362801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298" y="850605"/>
            <a:ext cx="9342038" cy="5709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/>
              <a:t>Layouts</a:t>
            </a:r>
          </a:p>
          <a:p>
            <a:r>
              <a:rPr lang="en-US" sz="2000" dirty="0"/>
              <a:t>What is Layout (similar to Master Pages in asp.net webforms)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1600" dirty="0"/>
              <a:t>Layout is used to define Common UI Sections like Header, menu, footer. Its used to avoid duplicate code</a:t>
            </a:r>
          </a:p>
          <a:p>
            <a:r>
              <a:rPr lang="en-US" sz="2000" dirty="0"/>
              <a:t>Layout building blocks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@RenderBody - The </a:t>
            </a:r>
            <a:r>
              <a:rPr lang="en-US" sz="1600" dirty="0" err="1"/>
              <a:t>RenderBody</a:t>
            </a:r>
            <a:r>
              <a:rPr lang="en-US" sz="1600" dirty="0"/>
              <a:t> method indicates where the view templates should fill the body content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@RenderSection – The </a:t>
            </a:r>
            <a:r>
              <a:rPr lang="en-US" sz="1600" dirty="0" err="1"/>
              <a:t>RenderSection</a:t>
            </a:r>
            <a:r>
              <a:rPr lang="en-US" sz="1600" dirty="0"/>
              <a:t> method used to run any code from view page</a:t>
            </a:r>
          </a:p>
          <a:p>
            <a:r>
              <a:rPr lang="en-US" sz="2000" dirty="0"/>
              <a:t>How to use layout </a:t>
            </a:r>
          </a:p>
          <a:p>
            <a:pPr marL="1371600" lvl="3" indent="0">
              <a:buNone/>
            </a:pPr>
            <a:r>
              <a:rPr lang="en-US" dirty="0"/>
              <a:t>@{    Layout = "_Layout";  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5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831" y="1207364"/>
            <a:ext cx="6961891" cy="4030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/>
              <a:t>ASP.NET MVC Introduction</a:t>
            </a:r>
          </a:p>
          <a:p>
            <a:r>
              <a:rPr lang="en-US" dirty="0"/>
              <a:t>What is ASP.NET MVC</a:t>
            </a:r>
          </a:p>
          <a:p>
            <a:r>
              <a:rPr lang="en-US" dirty="0" err="1"/>
              <a:t>WebForms</a:t>
            </a:r>
            <a:r>
              <a:rPr lang="en-US" dirty="0"/>
              <a:t> Vs MVC</a:t>
            </a:r>
          </a:p>
          <a:p>
            <a:r>
              <a:rPr lang="en-US" dirty="0"/>
              <a:t>Types of </a:t>
            </a:r>
            <a:r>
              <a:rPr lang="en-US" dirty="0" err="1"/>
              <a:t>ASP.Net</a:t>
            </a:r>
            <a:r>
              <a:rPr lang="en-US" dirty="0"/>
              <a:t> Web Framework</a:t>
            </a:r>
          </a:p>
          <a:p>
            <a:pPr lvl="1"/>
            <a:r>
              <a:rPr lang="en-US" dirty="0"/>
              <a:t>ASP.NET MVC</a:t>
            </a:r>
          </a:p>
          <a:p>
            <a:pPr lvl="1"/>
            <a:r>
              <a:rPr lang="en-US" dirty="0"/>
              <a:t>ASP.NET Core MVC</a:t>
            </a:r>
          </a:p>
          <a:p>
            <a:r>
              <a:rPr lang="en-US" dirty="0"/>
              <a:t>ASP.NET CORE MVC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844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298" y="1029810"/>
            <a:ext cx="10140098" cy="528068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u="sng" dirty="0"/>
              <a:t>_</a:t>
            </a:r>
            <a:r>
              <a:rPr lang="en-US" sz="2800" dirty="0" err="1"/>
              <a:t>ViewStart</a:t>
            </a:r>
            <a:r>
              <a:rPr lang="en-US" sz="2800" dirty="0"/>
              <a:t> &amp; _</a:t>
            </a:r>
            <a:r>
              <a:rPr lang="en-US" sz="2800" dirty="0" err="1"/>
              <a:t>ViewImports</a:t>
            </a:r>
            <a:endParaRPr lang="en-US" sz="2800" dirty="0"/>
          </a:p>
          <a:p>
            <a:pPr marL="457200" lvl="1" indent="0">
              <a:buNone/>
            </a:pPr>
            <a:r>
              <a:rPr lang="en-US" sz="2400" dirty="0"/>
              <a:t>View Start</a:t>
            </a:r>
            <a:r>
              <a:rPr lang="en-US" sz="2800" dirty="0"/>
              <a:t>	</a:t>
            </a:r>
          </a:p>
          <a:p>
            <a:pPr marL="457200" lvl="1" indent="0">
              <a:buNone/>
            </a:pPr>
            <a:r>
              <a:rPr lang="en-US" sz="1800" dirty="0"/>
              <a:t>	 _</a:t>
            </a:r>
            <a:r>
              <a:rPr lang="en-US" sz="1800" dirty="0" err="1"/>
              <a:t>ViewStart.cshtml</a:t>
            </a:r>
            <a:r>
              <a:rPr lang="en-US" sz="1800" dirty="0"/>
              <a:t> will execute automatically at the start of each View’s rendering.  </a:t>
            </a:r>
          </a:p>
          <a:p>
            <a:pPr marL="457200" lvl="1" indent="0">
              <a:buNone/>
            </a:pPr>
            <a:r>
              <a:rPr lang="en-US" sz="2400" dirty="0"/>
              <a:t>View Imports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1800" dirty="0"/>
              <a:t>This file used to declare directives globally. So we no need to add directives </a:t>
            </a:r>
            <a:r>
              <a:rPr lang="en-US" sz="1800"/>
              <a:t>each page  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27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053" y="2725445"/>
            <a:ext cx="3577701" cy="923278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4800" dirty="0"/>
              <a:t>Tag Helpers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111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4" y="457199"/>
            <a:ext cx="11079332" cy="613890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u="sng" dirty="0"/>
              <a:t>Tag Helpers</a:t>
            </a:r>
          </a:p>
          <a:p>
            <a:pPr marL="457200" lvl="1" indent="0">
              <a:buNone/>
            </a:pPr>
            <a:r>
              <a:rPr lang="en-US" sz="2400" dirty="0"/>
              <a:t>	Tag helpers are used to generate reusable Client Side Scripts from Server Side. Tag helpers are replacing previous version of HTML helpers functionality. </a:t>
            </a:r>
          </a:p>
          <a:p>
            <a:pPr marL="457200" lvl="1" indent="0">
              <a:buNone/>
            </a:pPr>
            <a:endParaRPr lang="en-US" sz="1200" dirty="0"/>
          </a:p>
          <a:p>
            <a:pPr marL="457200" lvl="1" indent="0">
              <a:buNone/>
            </a:pPr>
            <a:r>
              <a:rPr lang="en-US" sz="2400" dirty="0"/>
              <a:t>	Html Helpers are combination of HTML and C# code. Tag Helpers will resolve this hybrid style programming. So UI Developers don’t have issue, while updating UI into next version. </a:t>
            </a:r>
          </a:p>
          <a:p>
            <a:pPr marL="457200" lvl="1" indent="0">
              <a:buNone/>
            </a:pPr>
            <a:endParaRPr lang="en-US" sz="1000" dirty="0"/>
          </a:p>
          <a:p>
            <a:pPr marL="457200" lvl="1" indent="0">
              <a:buNone/>
            </a:pPr>
            <a:r>
              <a:rPr lang="en-US" sz="2800" u="sng" dirty="0"/>
              <a:t>Tag Helpers Usage</a:t>
            </a:r>
          </a:p>
          <a:p>
            <a:pPr lvl="1"/>
            <a:r>
              <a:rPr lang="en-US" sz="2400" dirty="0"/>
              <a:t>Build-in Tag Helpers</a:t>
            </a:r>
          </a:p>
          <a:p>
            <a:pPr lvl="1"/>
            <a:r>
              <a:rPr lang="en-US" sz="2400" dirty="0"/>
              <a:t>Create new attributes for existing HTML element</a:t>
            </a:r>
          </a:p>
          <a:p>
            <a:pPr lvl="1"/>
            <a:r>
              <a:rPr lang="en-US" sz="2400" dirty="0"/>
              <a:t>Create new markup elements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789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633" y="812308"/>
            <a:ext cx="9250532" cy="549083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/>
              <a:t>Using Build-in Tag Helpers</a:t>
            </a:r>
          </a:p>
          <a:p>
            <a:pPr lvl="1"/>
            <a:r>
              <a:rPr lang="en-US" dirty="0"/>
              <a:t>Add reference in Globally / Page Level</a:t>
            </a:r>
          </a:p>
          <a:p>
            <a:pPr marL="914400" lvl="2" indent="0">
              <a:buNone/>
            </a:pPr>
            <a:r>
              <a:rPr lang="en-US" dirty="0"/>
              <a:t>@addTagHelper *, </a:t>
            </a:r>
            <a:r>
              <a:rPr lang="en-US" dirty="0" err="1"/>
              <a:t>Microsoft.AspNetCore.Mvc.TagHelpers</a:t>
            </a:r>
            <a:endParaRPr lang="en-US" dirty="0"/>
          </a:p>
          <a:p>
            <a:pPr lvl="1"/>
            <a:r>
              <a:rPr lang="en-US" dirty="0"/>
              <a:t>Use existing tag helpers in view</a:t>
            </a:r>
          </a:p>
          <a:p>
            <a:pPr marL="457200" lvl="1" indent="0">
              <a:buNone/>
            </a:pPr>
            <a:r>
              <a:rPr lang="en-US" dirty="0"/>
              <a:t>	&lt;a </a:t>
            </a:r>
            <a:r>
              <a:rPr lang="en-US" dirty="0">
                <a:solidFill>
                  <a:srgbClr val="FFFF00"/>
                </a:solidFill>
              </a:rPr>
              <a:t>asp-controller</a:t>
            </a:r>
            <a:r>
              <a:rPr lang="en-US" dirty="0"/>
              <a:t>="</a:t>
            </a:r>
            <a:r>
              <a:rPr lang="en-US" dirty="0" err="1"/>
              <a:t>ControlerName</a:t>
            </a:r>
            <a:r>
              <a:rPr lang="en-US" dirty="0"/>
              <a:t>" </a:t>
            </a:r>
            <a:r>
              <a:rPr lang="en-US" dirty="0">
                <a:solidFill>
                  <a:srgbClr val="FFFF00"/>
                </a:solidFill>
              </a:rPr>
              <a:t>asp-action</a:t>
            </a:r>
            <a:r>
              <a:rPr lang="en-US" dirty="0"/>
              <a:t>="Action"&gt;Link&lt;/a&gt;</a:t>
            </a:r>
          </a:p>
          <a:p>
            <a:pPr marL="457200" lvl="1" indent="0">
              <a:buNone/>
            </a:pPr>
            <a:r>
              <a:rPr lang="en-US" dirty="0"/>
              <a:t>Build-in Tag Helpers</a:t>
            </a:r>
          </a:p>
          <a:p>
            <a:pPr marL="457200" lvl="1" indent="0">
              <a:buNone/>
            </a:pPr>
            <a:r>
              <a:rPr lang="en-US" sz="1600" dirty="0"/>
              <a:t>	Anchor					Image</a:t>
            </a:r>
          </a:p>
          <a:p>
            <a:pPr marL="914400" lvl="2" indent="0">
              <a:buNone/>
            </a:pPr>
            <a:r>
              <a:rPr lang="en-US" sz="1600" dirty="0"/>
              <a:t>Cache					Input</a:t>
            </a:r>
          </a:p>
          <a:p>
            <a:pPr marL="914400" lvl="2" indent="0">
              <a:buNone/>
            </a:pPr>
            <a:r>
              <a:rPr lang="en-US" sz="1600" dirty="0"/>
              <a:t>Component					Label</a:t>
            </a:r>
          </a:p>
          <a:p>
            <a:pPr marL="914400" lvl="2" indent="0">
              <a:buNone/>
            </a:pPr>
            <a:r>
              <a:rPr lang="en-US" sz="1600" dirty="0"/>
              <a:t>Distributed Cache				Link</a:t>
            </a:r>
          </a:p>
          <a:p>
            <a:pPr marL="914400" lvl="2" indent="0">
              <a:buNone/>
            </a:pPr>
            <a:r>
              <a:rPr lang="en-US" sz="1600" dirty="0"/>
              <a:t>Environment				Partial</a:t>
            </a:r>
          </a:p>
          <a:p>
            <a:pPr marL="914400" lvl="2" indent="0">
              <a:buNone/>
            </a:pPr>
            <a:r>
              <a:rPr lang="en-US" sz="1600" dirty="0"/>
              <a:t>Form					Script</a:t>
            </a:r>
          </a:p>
          <a:p>
            <a:pPr marL="914400" lvl="2" indent="0">
              <a:buNone/>
            </a:pPr>
            <a:r>
              <a:rPr lang="en-US" sz="1600" dirty="0"/>
              <a:t>Form Action				etc...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1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2999" y="2530136"/>
            <a:ext cx="6356412" cy="111858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4800" dirty="0"/>
              <a:t>Custom Tag Helpers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97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2" y="319596"/>
            <a:ext cx="10164931" cy="617885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600" dirty="0"/>
              <a:t>Custom Tag Helpers</a:t>
            </a:r>
          </a:p>
          <a:p>
            <a:pPr marL="457200" lvl="1" indent="0">
              <a:buNone/>
            </a:pPr>
            <a:r>
              <a:rPr lang="en-US" sz="2400" dirty="0"/>
              <a:t>	I) Create Custom </a:t>
            </a:r>
            <a:r>
              <a:rPr lang="en-US" sz="2400" dirty="0" err="1"/>
              <a:t>TagHelper</a:t>
            </a:r>
            <a:r>
              <a:rPr lang="en-US" sz="2400" dirty="0"/>
              <a:t> </a:t>
            </a:r>
          </a:p>
          <a:p>
            <a:pPr marL="457200" lvl="1" indent="0">
              <a:buNone/>
            </a:pPr>
            <a:r>
              <a:rPr lang="en-US" sz="2400" dirty="0"/>
              <a:t>		</a:t>
            </a:r>
            <a:r>
              <a:rPr lang="en-US" dirty="0"/>
              <a:t>Class should be extend from </a:t>
            </a:r>
            <a:r>
              <a:rPr lang="en-US" dirty="0" err="1"/>
              <a:t>TagHelper</a:t>
            </a:r>
            <a:r>
              <a:rPr lang="en-US" dirty="0"/>
              <a:t> Class</a:t>
            </a:r>
          </a:p>
          <a:p>
            <a:pPr marL="914400" lvl="2" indent="0">
              <a:buNone/>
            </a:pPr>
            <a:r>
              <a:rPr lang="en-US" sz="2000" dirty="0"/>
              <a:t>		 a) Process</a:t>
            </a:r>
          </a:p>
          <a:p>
            <a:pPr marL="914400" lvl="2" indent="0">
              <a:buNone/>
            </a:pPr>
            <a:r>
              <a:rPr lang="en-US" sz="2000" dirty="0"/>
              <a:t>		 b) </a:t>
            </a:r>
            <a:r>
              <a:rPr lang="en-US" sz="2000" dirty="0" err="1"/>
              <a:t>ProcessAsync</a:t>
            </a:r>
            <a:endParaRPr lang="en-US" sz="2000" dirty="0"/>
          </a:p>
          <a:p>
            <a:pPr marL="914400" lvl="2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2400" dirty="0"/>
              <a:t>	II) Import </a:t>
            </a:r>
            <a:r>
              <a:rPr lang="en-US" sz="2400" dirty="0" err="1"/>
              <a:t>TagHelper</a:t>
            </a:r>
            <a:r>
              <a:rPr lang="en-US" sz="2400" dirty="0"/>
              <a:t> </a:t>
            </a:r>
          </a:p>
          <a:p>
            <a:pPr marL="457200" lvl="1" indent="0">
              <a:buNone/>
            </a:pPr>
            <a:r>
              <a:rPr lang="en-US" sz="2400" dirty="0"/>
              <a:t>		</a:t>
            </a:r>
            <a:r>
              <a:rPr lang="en-US" dirty="0"/>
              <a:t>Globally we can import with _</a:t>
            </a:r>
            <a:r>
              <a:rPr lang="en-US" dirty="0" err="1"/>
              <a:t>viewImports.cs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@addTagHelper *, &lt;&lt;Namespace Name&gt;&gt;</a:t>
            </a:r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2400" dirty="0"/>
              <a:t>	III) Adding </a:t>
            </a:r>
            <a:r>
              <a:rPr lang="en-US" sz="2400" dirty="0" err="1"/>
              <a:t>TagHelper</a:t>
            </a:r>
            <a:r>
              <a:rPr lang="en-US" sz="2400" dirty="0"/>
              <a:t> in View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2000" dirty="0"/>
              <a:t>&lt;</a:t>
            </a:r>
            <a:r>
              <a:rPr lang="en-US" sz="2000" dirty="0" err="1"/>
              <a:t>TagHelperName</a:t>
            </a:r>
            <a:r>
              <a:rPr lang="en-US" sz="2000" dirty="0"/>
              <a:t> </a:t>
            </a:r>
            <a:r>
              <a:rPr lang="en-US" sz="2000" dirty="0" err="1"/>
              <a:t>PropertyName</a:t>
            </a:r>
            <a:r>
              <a:rPr lang="en-US" sz="2000" dirty="0"/>
              <a:t>=“value"&gt; &lt;/</a:t>
            </a:r>
            <a:r>
              <a:rPr lang="en-US" sz="2000" dirty="0" err="1"/>
              <a:t>TagHelperName</a:t>
            </a:r>
            <a:r>
              <a:rPr lang="en-US" sz="2000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800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2" y="816746"/>
            <a:ext cx="10164931" cy="568170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/>
              <a:t>Custom </a:t>
            </a:r>
            <a:r>
              <a:rPr lang="en-US" sz="2400" dirty="0" err="1"/>
              <a:t>TagHelper</a:t>
            </a:r>
            <a:r>
              <a:rPr lang="en-US" sz="2400" dirty="0"/>
              <a:t> Template</a:t>
            </a:r>
          </a:p>
          <a:p>
            <a:pPr marL="457200" lvl="1" indent="0">
              <a:buNone/>
            </a:pPr>
            <a:r>
              <a:rPr lang="en-US" sz="1800" dirty="0"/>
              <a:t>	 [</a:t>
            </a:r>
            <a:r>
              <a:rPr lang="en-US" sz="1800" dirty="0" err="1"/>
              <a:t>HtmlTargetElement</a:t>
            </a:r>
            <a:r>
              <a:rPr lang="en-US" sz="1800" dirty="0"/>
              <a:t>("</a:t>
            </a:r>
            <a:r>
              <a:rPr lang="en-US" sz="1800" b="1" dirty="0" err="1">
                <a:solidFill>
                  <a:srgbClr val="FF0000"/>
                </a:solidFill>
              </a:rPr>
              <a:t>GridControl</a:t>
            </a:r>
            <a:r>
              <a:rPr lang="en-US" sz="1800" dirty="0"/>
              <a:t>")]</a:t>
            </a:r>
          </a:p>
          <a:p>
            <a:pPr marL="457200" lvl="1" indent="0">
              <a:buNone/>
            </a:pPr>
            <a:r>
              <a:rPr lang="en-US" sz="1800" dirty="0"/>
              <a:t>    	public class </a:t>
            </a:r>
            <a:r>
              <a:rPr lang="en-US" sz="1800" dirty="0" err="1"/>
              <a:t>GridTagHelper</a:t>
            </a:r>
            <a:r>
              <a:rPr lang="en-US" sz="1800" dirty="0"/>
              <a:t> : </a:t>
            </a:r>
            <a:r>
              <a:rPr lang="en-US" sz="1800" dirty="0" err="1"/>
              <a:t>TagHelper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   	  {</a:t>
            </a:r>
          </a:p>
          <a:p>
            <a:pPr marL="457200" lvl="1" indent="0">
              <a:buNone/>
            </a:pPr>
            <a:r>
              <a:rPr lang="en-US" sz="1800" dirty="0"/>
              <a:t>              [</a:t>
            </a:r>
            <a:r>
              <a:rPr lang="en-US" sz="1800" dirty="0" err="1"/>
              <a:t>HtmlAttributeName</a:t>
            </a:r>
            <a:r>
              <a:rPr lang="en-US" sz="1800" dirty="0"/>
              <a:t>("</a:t>
            </a:r>
            <a:r>
              <a:rPr lang="en-US" sz="1800" b="1" dirty="0">
                <a:solidFill>
                  <a:srgbClr val="FFFF00"/>
                </a:solidFill>
              </a:rPr>
              <a:t>asp-source</a:t>
            </a:r>
            <a:r>
              <a:rPr lang="en-US" sz="1800" dirty="0"/>
              <a:t>") ]</a:t>
            </a:r>
          </a:p>
          <a:p>
            <a:pPr marL="457200" lvl="1" indent="0">
              <a:buNone/>
            </a:pPr>
            <a:r>
              <a:rPr lang="en-US" sz="1800" dirty="0"/>
              <a:t>              public </a:t>
            </a:r>
            <a:r>
              <a:rPr lang="en-US" sz="1800" dirty="0" err="1"/>
              <a:t>DataSet</a:t>
            </a:r>
            <a:r>
              <a:rPr lang="en-US" sz="1800" dirty="0"/>
              <a:t> Source { get; set; }</a:t>
            </a:r>
          </a:p>
          <a:p>
            <a:pPr marL="457200" lvl="1" indent="0">
              <a:buNone/>
            </a:pPr>
            <a:r>
              <a:rPr lang="en-US" sz="1800" dirty="0"/>
              <a:t>              public override void Process(</a:t>
            </a:r>
            <a:r>
              <a:rPr lang="en-US" sz="1800" dirty="0" err="1"/>
              <a:t>TagHelperContext</a:t>
            </a:r>
            <a:r>
              <a:rPr lang="en-US" sz="1800" dirty="0"/>
              <a:t> context, </a:t>
            </a:r>
            <a:r>
              <a:rPr lang="en-US" sz="1800" dirty="0" err="1"/>
              <a:t>TagHelperOutput</a:t>
            </a:r>
            <a:r>
              <a:rPr lang="en-US" sz="1800" dirty="0"/>
              <a:t> output)</a:t>
            </a:r>
          </a:p>
          <a:p>
            <a:pPr marL="457200" lvl="1" indent="0">
              <a:buNone/>
            </a:pPr>
            <a:r>
              <a:rPr lang="en-US" sz="1800" dirty="0"/>
              <a:t>        		{ Server Side Code generation }</a:t>
            </a:r>
          </a:p>
          <a:p>
            <a:pPr marL="457200" lvl="1" indent="0">
              <a:buNone/>
            </a:pPr>
            <a:r>
              <a:rPr lang="en-US" sz="1800" dirty="0"/>
              <a:t>            }</a:t>
            </a:r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2400" dirty="0"/>
              <a:t>	III) Adding </a:t>
            </a:r>
            <a:r>
              <a:rPr lang="en-US" sz="2400" dirty="0" err="1"/>
              <a:t>TagHelper</a:t>
            </a:r>
            <a:r>
              <a:rPr lang="en-US" sz="2400" dirty="0"/>
              <a:t> in View 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sz="1800" dirty="0"/>
              <a:t>&lt;</a:t>
            </a:r>
            <a:r>
              <a:rPr lang="en-US" sz="1800" b="1" dirty="0" err="1">
                <a:solidFill>
                  <a:srgbClr val="FF0000"/>
                </a:solidFill>
              </a:rPr>
              <a:t>GridControl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FFFF00"/>
                </a:solidFill>
              </a:rPr>
              <a:t>asp-source</a:t>
            </a:r>
            <a:r>
              <a:rPr lang="en-US" sz="1800" dirty="0"/>
              <a:t>="@ds"&gt; &lt;/</a:t>
            </a:r>
            <a:r>
              <a:rPr lang="en-US" sz="1800" dirty="0" err="1"/>
              <a:t>GridControl</a:t>
            </a:r>
            <a:r>
              <a:rPr lang="en-US" sz="1800" dirty="0"/>
              <a:t>&gt;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11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4295" y="2857626"/>
            <a:ext cx="1688556" cy="8443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40489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1" y="2875381"/>
            <a:ext cx="4838330" cy="11195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ASP.NET MVC Model</a:t>
            </a:r>
          </a:p>
        </p:txBody>
      </p:sp>
    </p:spTree>
    <p:extLst>
      <p:ext uri="{BB962C8B-B14F-4D97-AF65-F5344CB8AC3E}">
        <p14:creationId xmlns:p14="http://schemas.microsoft.com/office/powerpoint/2010/main" val="8517955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298" y="1117600"/>
            <a:ext cx="8142622" cy="3889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/>
              <a:t>ASP.NET Model</a:t>
            </a:r>
          </a:p>
          <a:p>
            <a:r>
              <a:rPr lang="en-US" dirty="0"/>
              <a:t>What is Model</a:t>
            </a:r>
          </a:p>
          <a:p>
            <a:r>
              <a:rPr lang="en-US" dirty="0"/>
              <a:t>Communication with Model</a:t>
            </a:r>
          </a:p>
          <a:p>
            <a:r>
              <a:rPr lang="en-US" dirty="0"/>
              <a:t>Annotation</a:t>
            </a:r>
          </a:p>
          <a:p>
            <a:r>
              <a:rPr lang="en-US" dirty="0"/>
              <a:t>View Model</a:t>
            </a:r>
          </a:p>
        </p:txBody>
      </p:sp>
    </p:spTree>
    <p:extLst>
      <p:ext uri="{BB962C8B-B14F-4D97-AF65-F5344CB8AC3E}">
        <p14:creationId xmlns:p14="http://schemas.microsoft.com/office/powerpoint/2010/main" val="247321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908" y="497149"/>
            <a:ext cx="10308774" cy="2201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is ASP.NET MVC (</a:t>
            </a:r>
            <a:r>
              <a:rPr lang="en-US" sz="3200" u="sng" dirty="0"/>
              <a:t>M</a:t>
            </a:r>
            <a:r>
              <a:rPr lang="en-US" sz="3200" dirty="0"/>
              <a:t>odel </a:t>
            </a:r>
            <a:r>
              <a:rPr lang="en-US" sz="3200" u="sng" dirty="0"/>
              <a:t>V</a:t>
            </a:r>
            <a:r>
              <a:rPr lang="en-US" sz="3200" dirty="0"/>
              <a:t>iew </a:t>
            </a:r>
            <a:r>
              <a:rPr lang="en-US" sz="3200" u="sng" dirty="0"/>
              <a:t>C</a:t>
            </a:r>
            <a:r>
              <a:rPr lang="en-US" sz="3200" dirty="0"/>
              <a:t>ontroller)</a:t>
            </a:r>
          </a:p>
          <a:p>
            <a:pPr marL="0" indent="0">
              <a:buNone/>
            </a:pPr>
            <a:r>
              <a:rPr lang="en-US" dirty="0"/>
              <a:t>	Model–View–Controller is an architectural Pattern used to develop the  application that divides into three interconnected parts. it is the basic structure which most web applications are built on now a days.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D66E45-C839-420C-8B79-6D52E9DF8D99}"/>
              </a:ext>
            </a:extLst>
          </p:cNvPr>
          <p:cNvSpPr txBox="1">
            <a:spLocks/>
          </p:cNvSpPr>
          <p:nvPr/>
        </p:nvSpPr>
        <p:spPr>
          <a:xfrm>
            <a:off x="1152298" y="2627377"/>
            <a:ext cx="8688388" cy="4294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u="sng" dirty="0"/>
              <a:t>Advantages of ASP.NET MVC</a:t>
            </a:r>
          </a:p>
          <a:p>
            <a:r>
              <a:rPr lang="en-US" dirty="0"/>
              <a:t>Separation of Layers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Faster / Parallel Development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Modification not effect other places</a:t>
            </a:r>
          </a:p>
          <a:p>
            <a:r>
              <a:rPr lang="en-US" dirty="0"/>
              <a:t>Light weight than previous framework</a:t>
            </a:r>
          </a:p>
          <a:p>
            <a:r>
              <a:rPr lang="en-US" dirty="0"/>
              <a:t>Less Dynamic Code generation. ( Developers have more control)</a:t>
            </a:r>
          </a:p>
          <a:p>
            <a:r>
              <a:rPr lang="en-US" dirty="0"/>
              <a:t>Asynchronous Controller Support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92534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011" y="603681"/>
            <a:ext cx="10768614" cy="5823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is Model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dirty="0"/>
              <a:t>Model is a class, which represents a Data structure and logic to manage the data. All the data related operations should moved out from the controller layer</a:t>
            </a:r>
            <a:endParaRPr lang="en-US" sz="5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16BE4D9-2C3A-45F5-A4BA-DE8926097D5A}"/>
              </a:ext>
            </a:extLst>
          </p:cNvPr>
          <p:cNvGrpSpPr/>
          <p:nvPr/>
        </p:nvGrpSpPr>
        <p:grpSpPr>
          <a:xfrm>
            <a:off x="1010228" y="2802103"/>
            <a:ext cx="9991943" cy="3334945"/>
            <a:chOff x="1010228" y="2802103"/>
            <a:chExt cx="9991943" cy="33349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5214BB9-0644-4E87-996F-E3CC735977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2666" b="11032"/>
            <a:stretch/>
          </p:blipFill>
          <p:spPr>
            <a:xfrm>
              <a:off x="1010228" y="3964511"/>
              <a:ext cx="949561" cy="86808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D44F35-9F03-4355-A18B-082D122DED5F}"/>
                </a:ext>
              </a:extLst>
            </p:cNvPr>
            <p:cNvSpPr/>
            <p:nvPr/>
          </p:nvSpPr>
          <p:spPr>
            <a:xfrm>
              <a:off x="5143746" y="2802103"/>
              <a:ext cx="4181229" cy="333494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Host Process </a:t>
              </a:r>
            </a:p>
            <a:p>
              <a:pPr algn="ctr"/>
              <a:r>
                <a:rPr lang="en-US" dirty="0"/>
                <a:t>(Web Server – IIS) 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26837F5-93EA-4637-B7EF-CB56E832D5D0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1670512" y="3756200"/>
              <a:ext cx="4882220" cy="42229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7F2EE3F-7634-45A9-8A2C-577CD5A13181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1670512" y="4425421"/>
              <a:ext cx="4859977" cy="250759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55BC61-A2CA-4275-B9AC-78B763665C63}"/>
                </a:ext>
              </a:extLst>
            </p:cNvPr>
            <p:cNvSpPr txBox="1"/>
            <p:nvPr/>
          </p:nvSpPr>
          <p:spPr>
            <a:xfrm rot="21231323">
              <a:off x="2521779" y="3709657"/>
              <a:ext cx="1055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Request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7CF0F5-96C4-4136-8300-603417C83DEB}"/>
                </a:ext>
              </a:extLst>
            </p:cNvPr>
            <p:cNvSpPr txBox="1"/>
            <p:nvPr/>
          </p:nvSpPr>
          <p:spPr>
            <a:xfrm>
              <a:off x="3213340" y="4457334"/>
              <a:ext cx="1043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Response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B1036B8-C85D-4C2C-89E7-99898FB095D8}"/>
                </a:ext>
              </a:extLst>
            </p:cNvPr>
            <p:cNvSpPr/>
            <p:nvPr/>
          </p:nvSpPr>
          <p:spPr>
            <a:xfrm>
              <a:off x="6552732" y="3507356"/>
              <a:ext cx="1082622" cy="4976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Routing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D6A8E6D-CB0B-4677-964A-164826A5CB58}"/>
                </a:ext>
              </a:extLst>
            </p:cNvPr>
            <p:cNvSpPr/>
            <p:nvPr/>
          </p:nvSpPr>
          <p:spPr>
            <a:xfrm>
              <a:off x="6530489" y="4429251"/>
              <a:ext cx="1137211" cy="4938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Controller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58C729C-B17D-41FC-814F-A3D513091728}"/>
                </a:ext>
              </a:extLst>
            </p:cNvPr>
            <p:cNvSpPr/>
            <p:nvPr/>
          </p:nvSpPr>
          <p:spPr>
            <a:xfrm>
              <a:off x="6491241" y="5399543"/>
              <a:ext cx="1137213" cy="4976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View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5BB9B84-B789-419B-9437-45EB88C8F5A9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7083373" y="4923108"/>
              <a:ext cx="15722" cy="476435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1E563A0-B902-473A-836E-7D9B8D0E7C1A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7094043" y="4005043"/>
              <a:ext cx="5052" cy="42420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9DE00B4-15BC-4886-AA0D-C65D4D2B5D1D}"/>
                </a:ext>
              </a:extLst>
            </p:cNvPr>
            <p:cNvSpPr/>
            <p:nvPr/>
          </p:nvSpPr>
          <p:spPr>
            <a:xfrm>
              <a:off x="8328442" y="4503755"/>
              <a:ext cx="888915" cy="3448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</a:t>
              </a:r>
            </a:p>
          </p:txBody>
        </p:sp>
        <p:sp>
          <p:nvSpPr>
            <p:cNvPr id="2" name="Flowchart: Magnetic Disk 1">
              <a:extLst>
                <a:ext uri="{FF2B5EF4-FFF2-40B4-BE49-F238E27FC236}">
                  <a16:creationId xmlns:a16="http://schemas.microsoft.com/office/drawing/2014/main" id="{065D52B0-5FF8-415E-9959-160B70CBA72A}"/>
                </a:ext>
              </a:extLst>
            </p:cNvPr>
            <p:cNvSpPr/>
            <p:nvPr/>
          </p:nvSpPr>
          <p:spPr>
            <a:xfrm>
              <a:off x="10152911" y="4051635"/>
              <a:ext cx="849260" cy="1249087"/>
            </a:xfrm>
            <a:prstGeom prst="flowChartMagneticDisk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DB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184F27C-332A-4B29-92DD-1D7DE5E316DA}"/>
                </a:ext>
              </a:extLst>
            </p:cNvPr>
            <p:cNvCxnSpPr>
              <a:cxnSpLocks/>
              <a:stCxn id="12" idx="3"/>
              <a:endCxn id="27" idx="1"/>
            </p:cNvCxnSpPr>
            <p:nvPr/>
          </p:nvCxnSpPr>
          <p:spPr>
            <a:xfrm flipV="1">
              <a:off x="7667700" y="4676179"/>
              <a:ext cx="660742" cy="1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EDFF4C6-BCA0-4B4F-B19C-B74B2C6174A0}"/>
                </a:ext>
              </a:extLst>
            </p:cNvPr>
            <p:cNvCxnSpPr>
              <a:cxnSpLocks/>
              <a:stCxn id="27" idx="3"/>
              <a:endCxn id="2" idx="2"/>
            </p:cNvCxnSpPr>
            <p:nvPr/>
          </p:nvCxnSpPr>
          <p:spPr>
            <a:xfrm>
              <a:off x="9217357" y="4676179"/>
              <a:ext cx="935554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15506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552450"/>
            <a:ext cx="11280467" cy="5924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Loading Data in to Model </a:t>
            </a:r>
          </a:p>
          <a:p>
            <a:pPr marL="571500" indent="-571500">
              <a:buAutoNum type="romanUcParenR"/>
            </a:pPr>
            <a:r>
              <a:rPr lang="en-US" sz="3200" dirty="0"/>
              <a:t>ORM (</a:t>
            </a:r>
            <a:r>
              <a:rPr lang="en-US" sz="3200" u="sng" dirty="0">
                <a:solidFill>
                  <a:srgbClr val="FF0000"/>
                </a:solidFill>
              </a:rPr>
              <a:t>O</a:t>
            </a:r>
            <a:r>
              <a:rPr lang="en-US" sz="3200" dirty="0"/>
              <a:t>bject </a:t>
            </a:r>
            <a:r>
              <a:rPr lang="en-US" sz="3200" u="sng" dirty="0">
                <a:solidFill>
                  <a:srgbClr val="FF0000"/>
                </a:solidFill>
              </a:rPr>
              <a:t>R</a:t>
            </a:r>
            <a:r>
              <a:rPr lang="en-US" sz="3200" dirty="0"/>
              <a:t>elational </a:t>
            </a:r>
            <a:r>
              <a:rPr lang="en-US" sz="3200" u="sng" dirty="0">
                <a:solidFill>
                  <a:srgbClr val="FF0000"/>
                </a:solidFill>
              </a:rPr>
              <a:t>M</a:t>
            </a:r>
            <a:r>
              <a:rPr lang="en-US" sz="3200" dirty="0"/>
              <a:t>apping)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3200" dirty="0"/>
              <a:t>II)	Native SQL (</a:t>
            </a:r>
            <a:r>
              <a:rPr lang="en-US" sz="3200" dirty="0" err="1"/>
              <a:t>System.Data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ADBE4F-DA8D-4314-AA8E-D020754E7107}"/>
              </a:ext>
            </a:extLst>
          </p:cNvPr>
          <p:cNvGrpSpPr/>
          <p:nvPr/>
        </p:nvGrpSpPr>
        <p:grpSpPr>
          <a:xfrm>
            <a:off x="1376042" y="1977014"/>
            <a:ext cx="6915698" cy="1460862"/>
            <a:chOff x="2760961" y="1977014"/>
            <a:chExt cx="6915698" cy="146086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A846331-2302-4528-AC76-A073682A8F98}"/>
                </a:ext>
              </a:extLst>
            </p:cNvPr>
            <p:cNvSpPr/>
            <p:nvPr/>
          </p:nvSpPr>
          <p:spPr>
            <a:xfrm>
              <a:off x="2760961" y="1977015"/>
              <a:ext cx="1029809" cy="14519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Application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80A79E4-A975-4542-B86E-C2177B7C3F75}"/>
                </a:ext>
              </a:extLst>
            </p:cNvPr>
            <p:cNvSpPr/>
            <p:nvPr/>
          </p:nvSpPr>
          <p:spPr>
            <a:xfrm>
              <a:off x="4715892" y="1985891"/>
              <a:ext cx="1029809" cy="14519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ORM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5F1B16D-C3BD-4F66-91A5-167C1F9E0B64}"/>
                </a:ext>
              </a:extLst>
            </p:cNvPr>
            <p:cNvSpPr/>
            <p:nvPr/>
          </p:nvSpPr>
          <p:spPr>
            <a:xfrm>
              <a:off x="6697464" y="1977014"/>
              <a:ext cx="1029809" cy="14519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Native SQL Providers</a:t>
              </a:r>
            </a:p>
          </p:txBody>
        </p:sp>
        <p:sp>
          <p:nvSpPr>
            <p:cNvPr id="2" name="Flowchart: Magnetic Disk 1">
              <a:extLst>
                <a:ext uri="{FF2B5EF4-FFF2-40B4-BE49-F238E27FC236}">
                  <a16:creationId xmlns:a16="http://schemas.microsoft.com/office/drawing/2014/main" id="{92AB7121-AA76-4645-AAAA-A9161E415099}"/>
                </a:ext>
              </a:extLst>
            </p:cNvPr>
            <p:cNvSpPr/>
            <p:nvPr/>
          </p:nvSpPr>
          <p:spPr>
            <a:xfrm>
              <a:off x="8646850" y="2068497"/>
              <a:ext cx="1029809" cy="1287262"/>
            </a:xfrm>
            <a:prstGeom prst="flowChartMagneticDisk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DB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D6B4A14-5CC1-4456-A9AE-3F3F5637CD55}"/>
                </a:ext>
              </a:extLst>
            </p:cNvPr>
            <p:cNvCxnSpPr>
              <a:cxnSpLocks/>
            </p:cNvCxnSpPr>
            <p:nvPr/>
          </p:nvCxnSpPr>
          <p:spPr>
            <a:xfrm>
              <a:off x="5761910" y="2726046"/>
              <a:ext cx="935554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734A809-316E-4E94-A43C-EFAB1516340B}"/>
                </a:ext>
              </a:extLst>
            </p:cNvPr>
            <p:cNvCxnSpPr>
              <a:cxnSpLocks/>
            </p:cNvCxnSpPr>
            <p:nvPr/>
          </p:nvCxnSpPr>
          <p:spPr>
            <a:xfrm>
              <a:off x="3794567" y="2733441"/>
              <a:ext cx="935554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DF98E97-C484-4B4B-80DE-0E642499A9F7}"/>
                </a:ext>
              </a:extLst>
            </p:cNvPr>
            <p:cNvCxnSpPr>
              <a:cxnSpLocks/>
            </p:cNvCxnSpPr>
            <p:nvPr/>
          </p:nvCxnSpPr>
          <p:spPr>
            <a:xfrm>
              <a:off x="7719981" y="2726046"/>
              <a:ext cx="935554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365538D-6CCF-40DA-8D74-FC446BC3F3A3}"/>
              </a:ext>
            </a:extLst>
          </p:cNvPr>
          <p:cNvGrpSpPr/>
          <p:nvPr/>
        </p:nvGrpSpPr>
        <p:grpSpPr>
          <a:xfrm>
            <a:off x="2283047" y="4633487"/>
            <a:ext cx="4944853" cy="1478618"/>
            <a:chOff x="2283047" y="4633487"/>
            <a:chExt cx="4944853" cy="147861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F0B623-62E0-4133-8E74-1F50FC37EFB6}"/>
                </a:ext>
              </a:extLst>
            </p:cNvPr>
            <p:cNvSpPr/>
            <p:nvPr/>
          </p:nvSpPr>
          <p:spPr>
            <a:xfrm>
              <a:off x="2283047" y="4633487"/>
              <a:ext cx="1029809" cy="14519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Application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34688F4-AF75-45A9-94F5-F6F528C0764E}"/>
                </a:ext>
              </a:extLst>
            </p:cNvPr>
            <p:cNvSpPr/>
            <p:nvPr/>
          </p:nvSpPr>
          <p:spPr>
            <a:xfrm>
              <a:off x="4248705" y="4660120"/>
              <a:ext cx="1029809" cy="14519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Native SQL Providers</a:t>
              </a:r>
            </a:p>
          </p:txBody>
        </p:sp>
        <p:sp>
          <p:nvSpPr>
            <p:cNvPr id="17" name="Flowchart: Magnetic Disk 16">
              <a:extLst>
                <a:ext uri="{FF2B5EF4-FFF2-40B4-BE49-F238E27FC236}">
                  <a16:creationId xmlns:a16="http://schemas.microsoft.com/office/drawing/2014/main" id="{0B96FA58-C10A-40A9-BFE6-BBEE949DECBE}"/>
                </a:ext>
              </a:extLst>
            </p:cNvPr>
            <p:cNvSpPr/>
            <p:nvPr/>
          </p:nvSpPr>
          <p:spPr>
            <a:xfrm>
              <a:off x="6198091" y="4751603"/>
              <a:ext cx="1029809" cy="1287262"/>
            </a:xfrm>
            <a:prstGeom prst="flowChartMagneticDisk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DB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54DB392-B1CC-43AE-858F-C1E0B2CBB2E0}"/>
                </a:ext>
              </a:extLst>
            </p:cNvPr>
            <p:cNvCxnSpPr>
              <a:cxnSpLocks/>
            </p:cNvCxnSpPr>
            <p:nvPr/>
          </p:nvCxnSpPr>
          <p:spPr>
            <a:xfrm>
              <a:off x="3316653" y="5389913"/>
              <a:ext cx="935554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7987725-DA7D-46C5-933B-AEF9318A0D32}"/>
                </a:ext>
              </a:extLst>
            </p:cNvPr>
            <p:cNvCxnSpPr>
              <a:cxnSpLocks/>
            </p:cNvCxnSpPr>
            <p:nvPr/>
          </p:nvCxnSpPr>
          <p:spPr>
            <a:xfrm>
              <a:off x="5271222" y="5409152"/>
              <a:ext cx="935554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75638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552450"/>
            <a:ext cx="11280467" cy="5924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Loading Data in to Model </a:t>
            </a:r>
          </a:p>
          <a:p>
            <a:pPr marL="571500" indent="-571500">
              <a:buAutoNum type="romanUcParenR"/>
            </a:pPr>
            <a:r>
              <a:rPr lang="en-US" sz="3200" dirty="0"/>
              <a:t>ORM (Entity Framework / NHibernate</a:t>
            </a:r>
            <a:r>
              <a:rPr lang="en-US" b="0" i="0" dirty="0">
                <a:solidFill>
                  <a:srgbClr val="4D5156"/>
                </a:solidFill>
                <a:effectLst/>
                <a:latin typeface="Roboto"/>
              </a:rPr>
              <a:t> </a:t>
            </a:r>
            <a:r>
              <a:rPr lang="en-US" sz="3200" dirty="0"/>
              <a:t>)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latin typeface="-apple-system"/>
              </a:rPr>
              <a:t>Encapsulates all the DB related code.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latin typeface="-apple-system"/>
              </a:rPr>
              <a:t>Reduced development cost / time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latin typeface="-apple-system"/>
              </a:rPr>
              <a:t>Suitable for CRUD (Create/Read/Update/Delete) operation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latin typeface="-apple-system"/>
              </a:rPr>
              <a:t>Changing data structure is requires additional work in EF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latin typeface="-apple-system"/>
              </a:rPr>
              <a:t>Performance degrade  </a:t>
            </a:r>
          </a:p>
          <a:p>
            <a:pPr marL="514350" indent="-514350">
              <a:buAutoNum type="romanUcParenR"/>
            </a:pPr>
            <a:r>
              <a:rPr lang="en-US" sz="3200" dirty="0"/>
              <a:t>Native SQL (</a:t>
            </a:r>
            <a:r>
              <a:rPr lang="en-US" sz="3200" dirty="0" err="1"/>
              <a:t>System.Data</a:t>
            </a:r>
            <a:r>
              <a:rPr lang="en-US" sz="3200" dirty="0"/>
              <a:t>)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latin typeface="-apple-system"/>
              </a:rPr>
              <a:t>More Control Over ORM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latin typeface="-apple-system"/>
              </a:rPr>
              <a:t>Suitable for complex data structure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latin typeface="-apple-system"/>
              </a:rPr>
              <a:t>Performance is better than ORM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566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95" y="2825143"/>
            <a:ext cx="3867612" cy="1036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Sample Model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885898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177" y="177553"/>
            <a:ext cx="10431262" cy="6471822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 public class Customer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        	public string Name { get; set;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        	public int  Id { get; set;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        	public string Phone { get; set;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       	public string </a:t>
            </a:r>
            <a:r>
              <a:rPr lang="en-US" sz="1600" dirty="0" err="1"/>
              <a:t>EMailId</a:t>
            </a:r>
            <a:r>
              <a:rPr lang="en-US" sz="1600" dirty="0"/>
              <a:t> { get; set;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        	public Customer() {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        	public Customer(string Name, int Id, string Phone, string </a:t>
            </a:r>
            <a:r>
              <a:rPr lang="en-US" sz="1600" dirty="0" err="1"/>
              <a:t>EmailId</a:t>
            </a:r>
            <a:r>
              <a:rPr lang="en-US" sz="1600" dirty="0"/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        	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/>
              <a:t>           		this.Name = Name;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/>
              <a:t>           		</a:t>
            </a:r>
            <a:r>
              <a:rPr lang="en-US" sz="1600" dirty="0" err="1"/>
              <a:t>this.Id</a:t>
            </a:r>
            <a:r>
              <a:rPr lang="en-US" sz="1600" dirty="0"/>
              <a:t> = Id;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/>
              <a:t>            		</a:t>
            </a:r>
            <a:r>
              <a:rPr lang="en-US" sz="1600" dirty="0" err="1"/>
              <a:t>this.Phone</a:t>
            </a:r>
            <a:r>
              <a:rPr lang="en-US" sz="1600" dirty="0"/>
              <a:t> = Phone;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/>
              <a:t>           		</a:t>
            </a:r>
            <a:r>
              <a:rPr lang="en-US" sz="1600" dirty="0" err="1"/>
              <a:t>this.EMailId</a:t>
            </a:r>
            <a:r>
              <a:rPr lang="en-US" sz="1600" dirty="0"/>
              <a:t> = </a:t>
            </a:r>
            <a:r>
              <a:rPr lang="en-US" sz="1600" dirty="0" err="1"/>
              <a:t>EMailId</a:t>
            </a:r>
            <a:r>
              <a:rPr lang="en-US" sz="1600" dirty="0"/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        	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       	public List&lt;Customer&gt; </a:t>
            </a:r>
            <a:r>
              <a:rPr lang="en-US" sz="1600" dirty="0" err="1"/>
              <a:t>GetAllCustomers</a:t>
            </a:r>
            <a:r>
              <a:rPr lang="en-US" sz="1600" dirty="0"/>
              <a:t>()       {	}  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        	public Customer </a:t>
            </a:r>
            <a:r>
              <a:rPr lang="en-US" sz="1600" dirty="0" err="1"/>
              <a:t>GetCustomerById</a:t>
            </a:r>
            <a:r>
              <a:rPr lang="en-US" sz="1600" dirty="0"/>
              <a:t>(int id)  	{	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       	public void </a:t>
            </a:r>
            <a:r>
              <a:rPr lang="en-US" sz="1600" dirty="0" err="1"/>
              <a:t>AddCustomer</a:t>
            </a:r>
            <a:r>
              <a:rPr lang="en-US" sz="1600" dirty="0"/>
              <a:t>()        		{	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	public void </a:t>
            </a:r>
            <a:r>
              <a:rPr lang="en-US" sz="1600" dirty="0" err="1"/>
              <a:t>UpdateCustomer</a:t>
            </a:r>
            <a:r>
              <a:rPr lang="en-US" sz="1600" dirty="0"/>
              <a:t>()   		{	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	public void </a:t>
            </a:r>
            <a:r>
              <a:rPr lang="en-US" sz="1600" dirty="0" err="1"/>
              <a:t>DeleteCustomer</a:t>
            </a:r>
            <a:r>
              <a:rPr lang="en-US" sz="1600" dirty="0"/>
              <a:t>(int id)                 {	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    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3412947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1185" y="2825143"/>
            <a:ext cx="1728091" cy="1036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Demo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026272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7924" y="2885241"/>
            <a:ext cx="3817400" cy="93216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800" dirty="0"/>
              <a:t>Data - Annotations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78119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298" y="1330665"/>
            <a:ext cx="6500253" cy="2655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/>
              <a:t>Data Annotations</a:t>
            </a:r>
          </a:p>
          <a:p>
            <a:r>
              <a:rPr lang="en-US" dirty="0"/>
              <a:t>What is d</a:t>
            </a:r>
            <a:r>
              <a:rPr lang="en-US" sz="2400" dirty="0"/>
              <a:t>ata </a:t>
            </a:r>
            <a:r>
              <a:rPr lang="en-US" dirty="0"/>
              <a:t>a</a:t>
            </a:r>
            <a:r>
              <a:rPr lang="en-US" sz="2400" dirty="0"/>
              <a:t>nnotations</a:t>
            </a:r>
            <a:endParaRPr lang="en-US" dirty="0"/>
          </a:p>
          <a:p>
            <a:r>
              <a:rPr lang="en-US" dirty="0"/>
              <a:t>Built-in attributes </a:t>
            </a:r>
          </a:p>
          <a:p>
            <a:r>
              <a:rPr lang="en-US" dirty="0"/>
              <a:t>Custom attribute</a:t>
            </a:r>
          </a:p>
        </p:txBody>
      </p:sp>
    </p:spTree>
    <p:extLst>
      <p:ext uri="{BB962C8B-B14F-4D97-AF65-F5344CB8AC3E}">
        <p14:creationId xmlns:p14="http://schemas.microsoft.com/office/powerpoint/2010/main" val="5842792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932" y="439446"/>
            <a:ext cx="10431262" cy="5979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What is data annotations </a:t>
            </a:r>
            <a:r>
              <a:rPr lang="en-US" sz="1800" dirty="0"/>
              <a:t>(</a:t>
            </a:r>
            <a:r>
              <a:rPr lang="en-US" sz="1800" dirty="0" err="1"/>
              <a:t>System.ComponentModel.DataAnnotations</a:t>
            </a:r>
            <a:r>
              <a:rPr lang="en-US" sz="1800" dirty="0"/>
              <a:t>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Data Annotations are used to validate the Model Data. We can add these attributes in declarative way. We can do these validations both  Client Side and Server Side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4D2BCD-53C2-4ABF-9F75-0651F734AA0F}"/>
              </a:ext>
            </a:extLst>
          </p:cNvPr>
          <p:cNvGrpSpPr/>
          <p:nvPr/>
        </p:nvGrpSpPr>
        <p:grpSpPr>
          <a:xfrm>
            <a:off x="1020932" y="3083610"/>
            <a:ext cx="9991943" cy="3334945"/>
            <a:chOff x="1010228" y="2802103"/>
            <a:chExt cx="9991943" cy="33349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7668BB-EFE7-4AF5-BCFB-10F9438B8F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2666" b="11032"/>
            <a:stretch/>
          </p:blipFill>
          <p:spPr>
            <a:xfrm>
              <a:off x="1010228" y="3964511"/>
              <a:ext cx="949561" cy="86808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489F93-67C9-4755-91B5-4C67660E0034}"/>
                </a:ext>
              </a:extLst>
            </p:cNvPr>
            <p:cNvSpPr/>
            <p:nvPr/>
          </p:nvSpPr>
          <p:spPr>
            <a:xfrm>
              <a:off x="5143746" y="2802103"/>
              <a:ext cx="4181229" cy="333494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Host Process - (Web Server – IIS) 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7423F86-0058-4623-9922-BF7D08642DB1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1754301" y="3358196"/>
              <a:ext cx="4776188" cy="8450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4CCDCAE-C7B6-41AC-AB08-3960F0CD993A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1670512" y="4425421"/>
              <a:ext cx="4859977" cy="288011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F69ED8-511B-4396-A1BB-B1BEDE6879A7}"/>
                </a:ext>
              </a:extLst>
            </p:cNvPr>
            <p:cNvSpPr txBox="1"/>
            <p:nvPr/>
          </p:nvSpPr>
          <p:spPr>
            <a:xfrm rot="21231323">
              <a:off x="2521779" y="3709657"/>
              <a:ext cx="1055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Request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901B3F-F0A8-4D91-B728-CB6F9CCB4F95}"/>
                </a:ext>
              </a:extLst>
            </p:cNvPr>
            <p:cNvSpPr txBox="1"/>
            <p:nvPr/>
          </p:nvSpPr>
          <p:spPr>
            <a:xfrm>
              <a:off x="3213340" y="4457334"/>
              <a:ext cx="1043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Response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4DDC7DC-35F9-4EAA-BD98-4836A8902C60}"/>
                </a:ext>
              </a:extLst>
            </p:cNvPr>
            <p:cNvSpPr/>
            <p:nvPr/>
          </p:nvSpPr>
          <p:spPr>
            <a:xfrm>
              <a:off x="6530489" y="3180500"/>
              <a:ext cx="1082622" cy="3553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Routing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6E345C7-C2BF-4E6B-AC83-1ED129E80C1F}"/>
                </a:ext>
              </a:extLst>
            </p:cNvPr>
            <p:cNvSpPr/>
            <p:nvPr/>
          </p:nvSpPr>
          <p:spPr>
            <a:xfrm>
              <a:off x="6530489" y="4503755"/>
              <a:ext cx="1137211" cy="4193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Controller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6D7198B-23E7-40AF-886B-80B1A7BB7AD1}"/>
                </a:ext>
              </a:extLst>
            </p:cNvPr>
            <p:cNvSpPr/>
            <p:nvPr/>
          </p:nvSpPr>
          <p:spPr>
            <a:xfrm>
              <a:off x="6535631" y="5399544"/>
              <a:ext cx="1137213" cy="3765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View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D389A98-44A1-4321-9D45-386E751827D4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7099095" y="4923108"/>
              <a:ext cx="5143" cy="476436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930AD83-D867-4DD2-B361-E905D3C2A444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7071800" y="3535892"/>
              <a:ext cx="0" cy="31574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45C5F21-EAED-4133-966A-A92A30EFC7AC}"/>
                </a:ext>
              </a:extLst>
            </p:cNvPr>
            <p:cNvSpPr/>
            <p:nvPr/>
          </p:nvSpPr>
          <p:spPr>
            <a:xfrm>
              <a:off x="8328442" y="4548145"/>
              <a:ext cx="888915" cy="3448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</a:t>
              </a:r>
            </a:p>
          </p:txBody>
        </p:sp>
        <p:sp>
          <p:nvSpPr>
            <p:cNvPr id="17" name="Flowchart: Magnetic Disk 16">
              <a:extLst>
                <a:ext uri="{FF2B5EF4-FFF2-40B4-BE49-F238E27FC236}">
                  <a16:creationId xmlns:a16="http://schemas.microsoft.com/office/drawing/2014/main" id="{BA122C50-C727-4267-899A-666D1E59F5E9}"/>
                </a:ext>
              </a:extLst>
            </p:cNvPr>
            <p:cNvSpPr/>
            <p:nvPr/>
          </p:nvSpPr>
          <p:spPr>
            <a:xfrm>
              <a:off x="10152911" y="4104902"/>
              <a:ext cx="849260" cy="1249087"/>
            </a:xfrm>
            <a:prstGeom prst="flowChartMagneticDisk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DB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B6D4CFA-A279-430E-9C21-A56584FD9B4C}"/>
                </a:ext>
              </a:extLst>
            </p:cNvPr>
            <p:cNvCxnSpPr>
              <a:cxnSpLocks/>
              <a:stCxn id="12" idx="3"/>
              <a:endCxn id="16" idx="1"/>
            </p:cNvCxnSpPr>
            <p:nvPr/>
          </p:nvCxnSpPr>
          <p:spPr>
            <a:xfrm>
              <a:off x="7667700" y="4713432"/>
              <a:ext cx="660742" cy="7137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8F35616-8C10-4D79-B53D-A51ACF88E2F0}"/>
                </a:ext>
              </a:extLst>
            </p:cNvPr>
            <p:cNvCxnSpPr>
              <a:cxnSpLocks/>
              <a:stCxn id="16" idx="3"/>
              <a:endCxn id="17" idx="2"/>
            </p:cNvCxnSpPr>
            <p:nvPr/>
          </p:nvCxnSpPr>
          <p:spPr>
            <a:xfrm>
              <a:off x="9217357" y="4720569"/>
              <a:ext cx="935554" cy="8877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E37C72-BC09-41DD-B0EA-C946704B53E8}"/>
              </a:ext>
            </a:extLst>
          </p:cNvPr>
          <p:cNvCxnSpPr>
            <a:cxnSpLocks/>
          </p:cNvCxnSpPr>
          <p:nvPr/>
        </p:nvCxnSpPr>
        <p:spPr>
          <a:xfrm>
            <a:off x="7083983" y="4484708"/>
            <a:ext cx="0" cy="31574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E010899-26CA-4842-AFE7-C507639C0B97}"/>
              </a:ext>
            </a:extLst>
          </p:cNvPr>
          <p:cNvSpPr/>
          <p:nvPr/>
        </p:nvSpPr>
        <p:spPr>
          <a:xfrm>
            <a:off x="6400812" y="4129315"/>
            <a:ext cx="1411531" cy="35539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ModelBinding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2149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932" y="221942"/>
            <a:ext cx="10431262" cy="6196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Annotation Usage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public class Customer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/>
              <a:t>    	{</a:t>
            </a:r>
            <a:endParaRPr lang="en-US" sz="1400" dirty="0">
              <a:solidFill>
                <a:srgbClr val="FFFF00"/>
              </a:solidFill>
            </a:endParaRPr>
          </a:p>
          <a:p>
            <a:pPr marL="13716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[Display(Name = "Customer Name", Prompt = "Enter Customer Name")]</a:t>
            </a:r>
          </a:p>
          <a:p>
            <a:pPr marL="13716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[Required(</a:t>
            </a:r>
            <a:r>
              <a:rPr lang="en-US" sz="1400" dirty="0" err="1">
                <a:solidFill>
                  <a:srgbClr val="FFFF00"/>
                </a:solidFill>
              </a:rPr>
              <a:t>ErrorMessage</a:t>
            </a:r>
            <a:r>
              <a:rPr lang="en-US" sz="1400" dirty="0">
                <a:solidFill>
                  <a:srgbClr val="FFFF00"/>
                </a:solidFill>
              </a:rPr>
              <a:t> = "Enter Customer Name")]</a:t>
            </a:r>
          </a:p>
          <a:p>
            <a:pPr marL="13716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[</a:t>
            </a:r>
            <a:r>
              <a:rPr lang="en-US" sz="1400" dirty="0" err="1">
                <a:solidFill>
                  <a:srgbClr val="FFFF00"/>
                </a:solidFill>
              </a:rPr>
              <a:t>StringLength</a:t>
            </a:r>
            <a:r>
              <a:rPr lang="en-US" sz="1400" dirty="0">
                <a:solidFill>
                  <a:srgbClr val="FFFF00"/>
                </a:solidFill>
              </a:rPr>
              <a:t>(20, </a:t>
            </a:r>
            <a:r>
              <a:rPr lang="en-US" sz="1400" dirty="0" err="1">
                <a:solidFill>
                  <a:srgbClr val="FFFF00"/>
                </a:solidFill>
              </a:rPr>
              <a:t>ErrorMessage</a:t>
            </a:r>
            <a:r>
              <a:rPr lang="en-US" sz="1400" dirty="0">
                <a:solidFill>
                  <a:srgbClr val="FFFF00"/>
                </a:solidFill>
              </a:rPr>
              <a:t> = "Only 20 character are allowed")]</a:t>
            </a:r>
          </a:p>
          <a:p>
            <a:pPr marL="13716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public string Name { get; set; }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13716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[</a:t>
            </a:r>
            <a:r>
              <a:rPr lang="en-US" sz="1400" dirty="0" err="1">
                <a:solidFill>
                  <a:srgbClr val="FFFF00"/>
                </a:solidFill>
              </a:rPr>
              <a:t>ScaffoldColumn</a:t>
            </a:r>
            <a:r>
              <a:rPr lang="en-US" sz="1400" dirty="0">
                <a:solidFill>
                  <a:srgbClr val="FFFF00"/>
                </a:solidFill>
              </a:rPr>
              <a:t> (false)]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	       </a:t>
            </a:r>
            <a:r>
              <a:rPr lang="en-US" dirty="0"/>
              <a:t>public int  Id { get; set; }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	       </a:t>
            </a:r>
            <a:r>
              <a:rPr lang="en-US" sz="1400" dirty="0">
                <a:solidFill>
                  <a:srgbClr val="FFFF00"/>
                </a:solidFill>
              </a:rPr>
              <a:t>[</a:t>
            </a:r>
            <a:r>
              <a:rPr lang="en-US" sz="1400" dirty="0" err="1">
                <a:solidFill>
                  <a:srgbClr val="FFFF00"/>
                </a:solidFill>
              </a:rPr>
              <a:t>MinLength</a:t>
            </a:r>
            <a:r>
              <a:rPr lang="en-US" sz="1400" dirty="0">
                <a:solidFill>
                  <a:srgbClr val="FFFF00"/>
                </a:solidFill>
              </a:rPr>
              <a:t>(10, </a:t>
            </a:r>
            <a:r>
              <a:rPr lang="en-US" sz="1400" dirty="0" err="1">
                <a:solidFill>
                  <a:srgbClr val="FFFF00"/>
                </a:solidFill>
              </a:rPr>
              <a:t>ErrorMessage</a:t>
            </a:r>
            <a:r>
              <a:rPr lang="en-US" sz="1400" dirty="0">
                <a:solidFill>
                  <a:srgbClr val="FFFF00"/>
                </a:solidFill>
              </a:rPr>
              <a:t> = "Enter Valid Phone Number")]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                  [</a:t>
            </a:r>
            <a:r>
              <a:rPr lang="en-US" sz="1400" dirty="0" err="1">
                <a:solidFill>
                  <a:srgbClr val="FFFF00"/>
                </a:solidFill>
              </a:rPr>
              <a:t>MaxLength</a:t>
            </a:r>
            <a:r>
              <a:rPr lang="en-US" sz="1400" dirty="0">
                <a:solidFill>
                  <a:srgbClr val="FFFF00"/>
                </a:solidFill>
              </a:rPr>
              <a:t>(15, </a:t>
            </a:r>
            <a:r>
              <a:rPr lang="en-US" sz="1400" dirty="0" err="1">
                <a:solidFill>
                  <a:srgbClr val="FFFF00"/>
                </a:solidFill>
              </a:rPr>
              <a:t>ErrorMessage</a:t>
            </a:r>
            <a:r>
              <a:rPr lang="en-US" sz="1400" dirty="0">
                <a:solidFill>
                  <a:srgbClr val="FFFF00"/>
                </a:solidFill>
              </a:rPr>
              <a:t> = "Invalid Phone Number")]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  </a:t>
            </a:r>
            <a:r>
              <a:rPr lang="en-US" dirty="0"/>
              <a:t>public string Phone { get; set; }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US" sz="8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                  [</a:t>
            </a:r>
            <a:r>
              <a:rPr lang="en-US" sz="1400" dirty="0" err="1">
                <a:solidFill>
                  <a:srgbClr val="FFFF00"/>
                </a:solidFill>
              </a:rPr>
              <a:t>DataType</a:t>
            </a:r>
            <a:r>
              <a:rPr lang="en-US" sz="1400" dirty="0">
                <a:solidFill>
                  <a:srgbClr val="FFFF00"/>
                </a:solidFill>
              </a:rPr>
              <a:t>(</a:t>
            </a:r>
            <a:r>
              <a:rPr lang="en-US" sz="1400" dirty="0" err="1">
                <a:solidFill>
                  <a:srgbClr val="FFFF00"/>
                </a:solidFill>
              </a:rPr>
              <a:t>DataType.EmailAddress</a:t>
            </a:r>
            <a:r>
              <a:rPr lang="en-US" sz="1400" dirty="0">
                <a:solidFill>
                  <a:srgbClr val="FFFF00"/>
                </a:solidFill>
              </a:rPr>
              <a:t>, </a:t>
            </a:r>
            <a:r>
              <a:rPr lang="en-US" sz="1400" dirty="0" err="1">
                <a:solidFill>
                  <a:srgbClr val="FFFF00"/>
                </a:solidFill>
              </a:rPr>
              <a:t>ErrorMessage</a:t>
            </a:r>
            <a:r>
              <a:rPr lang="en-US" sz="1400" dirty="0">
                <a:solidFill>
                  <a:srgbClr val="FFFF00"/>
                </a:solidFill>
              </a:rPr>
              <a:t> = "Enter Valid </a:t>
            </a:r>
            <a:r>
              <a:rPr lang="en-US" sz="1400" dirty="0" err="1">
                <a:solidFill>
                  <a:srgbClr val="FFFF00"/>
                </a:solidFill>
              </a:rPr>
              <a:t>EmailId</a:t>
            </a:r>
            <a:r>
              <a:rPr lang="en-US" sz="1400" dirty="0">
                <a:solidFill>
                  <a:srgbClr val="FFFF00"/>
                </a:solidFill>
              </a:rPr>
              <a:t>")]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                  [Required(</a:t>
            </a:r>
            <a:r>
              <a:rPr lang="en-US" sz="1400" dirty="0" err="1">
                <a:solidFill>
                  <a:srgbClr val="FFFF00"/>
                </a:solidFill>
              </a:rPr>
              <a:t>ErrorMessage</a:t>
            </a:r>
            <a:r>
              <a:rPr lang="en-US" sz="1400" dirty="0">
                <a:solidFill>
                  <a:srgbClr val="FFFF00"/>
                </a:solidFill>
              </a:rPr>
              <a:t> = "* </a:t>
            </a:r>
            <a:r>
              <a:rPr lang="en-US" sz="1400" dirty="0" err="1">
                <a:solidFill>
                  <a:srgbClr val="FFFF00"/>
                </a:solidFill>
              </a:rPr>
              <a:t>EMailId</a:t>
            </a:r>
            <a:r>
              <a:rPr lang="en-US" sz="1400" dirty="0">
                <a:solidFill>
                  <a:srgbClr val="FFFF00"/>
                </a:solidFill>
              </a:rPr>
              <a:t> is Required")]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	           </a:t>
            </a:r>
            <a:r>
              <a:rPr lang="en-US" dirty="0"/>
              <a:t>public string </a:t>
            </a:r>
            <a:r>
              <a:rPr lang="en-US" dirty="0" err="1"/>
              <a:t>EMailId</a:t>
            </a:r>
            <a:r>
              <a:rPr lang="en-US" dirty="0"/>
              <a:t> { get; set; }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	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	    </a:t>
            </a:r>
            <a:r>
              <a:rPr lang="en-US" sz="1400" dirty="0">
                <a:solidFill>
                  <a:srgbClr val="FFFF00"/>
                </a:solidFill>
              </a:rPr>
              <a:t>[Range(18, 80, </a:t>
            </a:r>
            <a:r>
              <a:rPr lang="en-US" sz="1400" dirty="0" err="1">
                <a:solidFill>
                  <a:srgbClr val="FFFF00"/>
                </a:solidFill>
              </a:rPr>
              <a:t>ErrorMessage</a:t>
            </a:r>
            <a:r>
              <a:rPr lang="en-US" sz="1400" dirty="0">
                <a:solidFill>
                  <a:srgbClr val="FFFF00"/>
                </a:solidFill>
              </a:rPr>
              <a:t> = "Please enter valid Age")]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	</a:t>
            </a:r>
            <a:r>
              <a:rPr lang="en-US" dirty="0"/>
              <a:t>      Public string Age {get; set;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/>
              <a:t>	}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299" y="905112"/>
            <a:ext cx="3428580" cy="6040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err="1"/>
              <a:t>WebForms</a:t>
            </a:r>
            <a:r>
              <a:rPr lang="en-US" sz="3200" dirty="0"/>
              <a:t> Vs MVC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9C451E9B-3813-4C1B-A2C9-640AC85D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890054"/>
              </p:ext>
            </p:extLst>
          </p:nvPr>
        </p:nvGraphicFramePr>
        <p:xfrm>
          <a:off x="1580225" y="1722266"/>
          <a:ext cx="9428084" cy="4217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042">
                  <a:extLst>
                    <a:ext uri="{9D8B030D-6E8A-4147-A177-3AD203B41FA5}">
                      <a16:colId xmlns:a16="http://schemas.microsoft.com/office/drawing/2014/main" val="1239597085"/>
                    </a:ext>
                  </a:extLst>
                </a:gridCol>
                <a:gridCol w="4714042">
                  <a:extLst>
                    <a:ext uri="{9D8B030D-6E8A-4147-A177-3AD203B41FA5}">
                      <a16:colId xmlns:a16="http://schemas.microsoft.com/office/drawing/2014/main" val="382352358"/>
                    </a:ext>
                  </a:extLst>
                </a:gridCol>
              </a:tblGrid>
              <a:tr h="6149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Web Forms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ASP.Net</a:t>
                      </a:r>
                      <a:r>
                        <a:rPr lang="en-US" dirty="0"/>
                        <a:t> MVC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323305"/>
                  </a:ext>
                </a:extLst>
              </a:tr>
              <a:tr h="896050">
                <a:tc>
                  <a:txBody>
                    <a:bodyPr/>
                    <a:lstStyle/>
                    <a:p>
                      <a:r>
                        <a:rPr lang="en-US" dirty="0"/>
                        <a:t>We have Physical file .</a:t>
                      </a:r>
                      <a:r>
                        <a:rPr lang="en-US" dirty="0" err="1"/>
                        <a:t>aspx</a:t>
                      </a:r>
                      <a:r>
                        <a:rPr lang="en-US" dirty="0"/>
                        <a:t> for each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 don’t have Physical file for each page. Single Controller will provide multiple page output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780414"/>
                  </a:ext>
                </a:extLst>
              </a:tr>
              <a:tr h="896050">
                <a:tc>
                  <a:txBody>
                    <a:bodyPr/>
                    <a:lstStyle/>
                    <a:p>
                      <a:r>
                        <a:rPr lang="en-US" dirty="0"/>
                        <a:t>Page life cycle will triggered for all the request (like </a:t>
                      </a:r>
                      <a:r>
                        <a:rPr lang="en-US" dirty="0" err="1"/>
                        <a:t>init</a:t>
                      </a:r>
                      <a:r>
                        <a:rPr lang="en-US" dirty="0"/>
                        <a:t>, Page Load..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Page life cycle. Light weight framework.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41411"/>
                  </a:ext>
                </a:extLst>
              </a:tr>
              <a:tr h="89605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need a in depth understanding of HTML, CSS and  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need a in depth understanding of HTML, CSS and  JavaScript for better development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909139"/>
                  </a:ext>
                </a:extLst>
              </a:tr>
              <a:tr h="896050">
                <a:tc>
                  <a:txBody>
                    <a:bodyPr/>
                    <a:lstStyle/>
                    <a:p>
                      <a:r>
                        <a:rPr lang="en-US" dirty="0"/>
                        <a:t>Not open Source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98871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6B73B6-3404-4890-87D6-C885BB2E9B2D}"/>
              </a:ext>
            </a:extLst>
          </p:cNvPr>
          <p:cNvSpPr txBox="1">
            <a:spLocks/>
          </p:cNvSpPr>
          <p:nvPr/>
        </p:nvSpPr>
        <p:spPr>
          <a:xfrm>
            <a:off x="4294993" y="958378"/>
            <a:ext cx="2576324" cy="3200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(Only for Web Forms Developer)</a:t>
            </a:r>
          </a:p>
        </p:txBody>
      </p:sp>
    </p:spTree>
    <p:extLst>
      <p:ext uri="{BB962C8B-B14F-4D97-AF65-F5344CB8AC3E}">
        <p14:creationId xmlns:p14="http://schemas.microsoft.com/office/powerpoint/2010/main" val="14198412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932" y="186431"/>
            <a:ext cx="10431262" cy="62321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u="sng" dirty="0"/>
              <a:t>Built-in data annotations</a:t>
            </a:r>
          </a:p>
          <a:p>
            <a:pPr lvl="1"/>
            <a:r>
              <a:rPr lang="en-US" sz="2400" u="sng" dirty="0"/>
              <a:t>DisplayName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200" dirty="0"/>
              <a:t>specify the display name for a property.</a:t>
            </a:r>
          </a:p>
          <a:p>
            <a:pPr lvl="1"/>
            <a:r>
              <a:rPr lang="en-US" sz="2400" u="sng" dirty="0"/>
              <a:t>Required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200" dirty="0"/>
              <a:t>Specify a property as required.</a:t>
            </a:r>
          </a:p>
          <a:p>
            <a:pPr lvl="1"/>
            <a:r>
              <a:rPr lang="en-US" sz="2400" u="sng" dirty="0" err="1"/>
              <a:t>ReqularExpression</a:t>
            </a:r>
            <a:endParaRPr lang="en-US" sz="2400" u="sng" dirty="0"/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200" dirty="0"/>
              <a:t>validate the value of a property by specified regular expression pattern.</a:t>
            </a:r>
          </a:p>
          <a:p>
            <a:pPr lvl="1"/>
            <a:r>
              <a:rPr lang="en-US" sz="2400" u="sng" dirty="0"/>
              <a:t>Range</a:t>
            </a:r>
          </a:p>
          <a:p>
            <a:pPr marL="457200" lvl="1" indent="0">
              <a:buNone/>
            </a:pPr>
            <a:r>
              <a:rPr lang="en-US" sz="2200" dirty="0"/>
              <a:t>	validate the value of a property with in a specified range of values.</a:t>
            </a:r>
          </a:p>
          <a:p>
            <a:pPr lvl="1"/>
            <a:r>
              <a:rPr lang="en-US" sz="2400" u="sng" dirty="0" err="1"/>
              <a:t>StringLength</a:t>
            </a:r>
            <a:endParaRPr lang="en-US" sz="2400" u="sng" dirty="0"/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200" dirty="0"/>
              <a:t>specify min and max length for a string property.</a:t>
            </a:r>
          </a:p>
          <a:p>
            <a:pPr lvl="1"/>
            <a:r>
              <a:rPr lang="en-US" sz="2400" u="sng" dirty="0" err="1"/>
              <a:t>DataType</a:t>
            </a:r>
            <a:endParaRPr lang="en-US" sz="2400" u="sng" dirty="0"/>
          </a:p>
          <a:p>
            <a:pPr marL="457200" lvl="1" indent="0">
              <a:buNone/>
            </a:pPr>
            <a:r>
              <a:rPr lang="en-US" sz="2400" dirty="0"/>
              <a:t>	used to </a:t>
            </a:r>
            <a:r>
              <a:rPr lang="en-US" sz="2200" dirty="0"/>
              <a:t>specify the Model Property datatype.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8912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0688" y="3087210"/>
            <a:ext cx="1526959" cy="683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DEMO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853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9344" y="2804983"/>
            <a:ext cx="3994952" cy="852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Custom Annotations</a:t>
            </a:r>
          </a:p>
        </p:txBody>
      </p:sp>
    </p:spTree>
    <p:extLst>
      <p:ext uri="{BB962C8B-B14F-4D97-AF65-F5344CB8AC3E}">
        <p14:creationId xmlns:p14="http://schemas.microsoft.com/office/powerpoint/2010/main" val="25751847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463" y="1571348"/>
            <a:ext cx="10244831" cy="4935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Custom Annotations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2000" dirty="0"/>
              <a:t>Custom annotations are used to create custom validation for Model properties. We can implement both server and client side validation for model. We have to extend </a:t>
            </a:r>
            <a:r>
              <a:rPr lang="en-US" sz="2000" b="1" i="1" dirty="0" err="1"/>
              <a:t>ValidationAttribute</a:t>
            </a:r>
            <a:r>
              <a:rPr lang="en-US" sz="2000" dirty="0"/>
              <a:t> for Custom Annotations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 </a:t>
            </a:r>
          </a:p>
          <a:p>
            <a:pPr marL="0" indent="0">
              <a:buNone/>
            </a:pPr>
            <a:r>
              <a:rPr lang="en-US" sz="2000" dirty="0"/>
              <a:t>				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743492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0688" y="3087210"/>
            <a:ext cx="1526959" cy="683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DEMO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40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63D39C-0B1F-44B8-AC3E-5AD482B74C06}"/>
              </a:ext>
            </a:extLst>
          </p:cNvPr>
          <p:cNvSpPr/>
          <p:nvPr/>
        </p:nvSpPr>
        <p:spPr>
          <a:xfrm>
            <a:off x="4762500" y="2068038"/>
            <a:ext cx="2819586" cy="763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ASP.Net</a:t>
            </a:r>
            <a:r>
              <a:rPr lang="en-US" dirty="0"/>
              <a:t> Web Framework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D39307-028E-47CB-B1C3-12D99C5BE5A0}"/>
              </a:ext>
            </a:extLst>
          </p:cNvPr>
          <p:cNvSpPr/>
          <p:nvPr/>
        </p:nvSpPr>
        <p:spPr>
          <a:xfrm>
            <a:off x="2362014" y="3790307"/>
            <a:ext cx="2610036" cy="763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Asp.Net</a:t>
            </a:r>
            <a:r>
              <a:rPr lang="en-US" dirty="0"/>
              <a:t> Web Forms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791562-332D-4401-82B6-A2382142AD74}"/>
              </a:ext>
            </a:extLst>
          </p:cNvPr>
          <p:cNvSpPr/>
          <p:nvPr/>
        </p:nvSpPr>
        <p:spPr>
          <a:xfrm>
            <a:off x="6791232" y="3790307"/>
            <a:ext cx="2610036" cy="763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MVC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AD23472-FB98-4BED-A794-63FF532C2B1B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7582086" y="2449778"/>
            <a:ext cx="514164" cy="1340529"/>
          </a:xfrm>
          <a:prstGeom prst="bentConnector2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62EA011-97DA-427B-A0B5-CA6C579BC24D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3661128" y="2449778"/>
            <a:ext cx="1101373" cy="1340528"/>
          </a:xfrm>
          <a:prstGeom prst="bentConnector2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948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63D39C-0B1F-44B8-AC3E-5AD482B74C06}"/>
              </a:ext>
            </a:extLst>
          </p:cNvPr>
          <p:cNvSpPr/>
          <p:nvPr/>
        </p:nvSpPr>
        <p:spPr>
          <a:xfrm>
            <a:off x="4200525" y="1029813"/>
            <a:ext cx="2819586" cy="763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ASP.Net</a:t>
            </a:r>
            <a:r>
              <a:rPr lang="en-US" dirty="0"/>
              <a:t> Web Framework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D39307-028E-47CB-B1C3-12D99C5BE5A0}"/>
              </a:ext>
            </a:extLst>
          </p:cNvPr>
          <p:cNvSpPr/>
          <p:nvPr/>
        </p:nvSpPr>
        <p:spPr>
          <a:xfrm>
            <a:off x="1800039" y="2752082"/>
            <a:ext cx="2610036" cy="763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Forms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791562-332D-4401-82B6-A2382142AD74}"/>
              </a:ext>
            </a:extLst>
          </p:cNvPr>
          <p:cNvSpPr/>
          <p:nvPr/>
        </p:nvSpPr>
        <p:spPr>
          <a:xfrm>
            <a:off x="6229257" y="2752082"/>
            <a:ext cx="2610036" cy="763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MVC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E71927-CC95-4AA8-9E27-5691C893E541}"/>
              </a:ext>
            </a:extLst>
          </p:cNvPr>
          <p:cNvSpPr/>
          <p:nvPr/>
        </p:nvSpPr>
        <p:spPr>
          <a:xfrm>
            <a:off x="3485964" y="4261286"/>
            <a:ext cx="2610036" cy="763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ASP.Net</a:t>
            </a:r>
            <a:r>
              <a:rPr lang="en-US" dirty="0"/>
              <a:t> MVC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F3C05B-1818-4A8C-BA41-BB03E948CF4F}"/>
              </a:ext>
            </a:extLst>
          </p:cNvPr>
          <p:cNvSpPr/>
          <p:nvPr/>
        </p:nvSpPr>
        <p:spPr>
          <a:xfrm>
            <a:off x="8725687" y="4261286"/>
            <a:ext cx="2610036" cy="763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ASP.Net</a:t>
            </a:r>
            <a:r>
              <a:rPr lang="en-US" dirty="0"/>
              <a:t> CORE MVC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AD23472-FB98-4BED-A794-63FF532C2B1B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7020111" y="1411553"/>
            <a:ext cx="514164" cy="1340529"/>
          </a:xfrm>
          <a:prstGeom prst="bentConnector2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62EA011-97DA-427B-A0B5-CA6C579BC24D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3099153" y="1411553"/>
            <a:ext cx="1101373" cy="1340528"/>
          </a:xfrm>
          <a:prstGeom prst="bentConnector2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5A2E597-3213-454F-B3C5-0E7E491DDF5B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4790983" y="3133822"/>
            <a:ext cx="1438275" cy="1127464"/>
          </a:xfrm>
          <a:prstGeom prst="bentConnector2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5CA952B-E272-451D-8CF7-920D06340C4A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8839293" y="3133822"/>
            <a:ext cx="1191412" cy="1127464"/>
          </a:xfrm>
          <a:prstGeom prst="bentConnector2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83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63D39C-0B1F-44B8-AC3E-5AD482B74C06}"/>
              </a:ext>
            </a:extLst>
          </p:cNvPr>
          <p:cNvSpPr/>
          <p:nvPr/>
        </p:nvSpPr>
        <p:spPr>
          <a:xfrm>
            <a:off x="4200525" y="1029813"/>
            <a:ext cx="2819586" cy="763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ASP.Net</a:t>
            </a:r>
            <a:r>
              <a:rPr lang="en-US" dirty="0"/>
              <a:t> Web Framework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D39307-028E-47CB-B1C3-12D99C5BE5A0}"/>
              </a:ext>
            </a:extLst>
          </p:cNvPr>
          <p:cNvSpPr/>
          <p:nvPr/>
        </p:nvSpPr>
        <p:spPr>
          <a:xfrm>
            <a:off x="1800039" y="2752082"/>
            <a:ext cx="2610036" cy="763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Forms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791562-332D-4401-82B6-A2382142AD74}"/>
              </a:ext>
            </a:extLst>
          </p:cNvPr>
          <p:cNvSpPr/>
          <p:nvPr/>
        </p:nvSpPr>
        <p:spPr>
          <a:xfrm>
            <a:off x="6229257" y="2752082"/>
            <a:ext cx="2610036" cy="763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MVC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E71927-CC95-4AA8-9E27-5691C893E541}"/>
              </a:ext>
            </a:extLst>
          </p:cNvPr>
          <p:cNvSpPr/>
          <p:nvPr/>
        </p:nvSpPr>
        <p:spPr>
          <a:xfrm>
            <a:off x="3485964" y="4261286"/>
            <a:ext cx="2610036" cy="763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ASP.Net</a:t>
            </a:r>
            <a:r>
              <a:rPr lang="en-US" dirty="0"/>
              <a:t> MVC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F3C05B-1818-4A8C-BA41-BB03E948CF4F}"/>
              </a:ext>
            </a:extLst>
          </p:cNvPr>
          <p:cNvSpPr/>
          <p:nvPr/>
        </p:nvSpPr>
        <p:spPr>
          <a:xfrm>
            <a:off x="8725687" y="4261286"/>
            <a:ext cx="2610036" cy="763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ASP.Net</a:t>
            </a:r>
            <a:r>
              <a:rPr lang="en-US" dirty="0"/>
              <a:t> CORE MVC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AD23472-FB98-4BED-A794-63FF532C2B1B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7020111" y="1411553"/>
            <a:ext cx="514164" cy="1340529"/>
          </a:xfrm>
          <a:prstGeom prst="bentConnector2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62EA011-97DA-427B-A0B5-CA6C579BC24D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3099153" y="1411553"/>
            <a:ext cx="1101373" cy="1340528"/>
          </a:xfrm>
          <a:prstGeom prst="bentConnector2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5A2E597-3213-454F-B3C5-0E7E491DDF5B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4790983" y="3133822"/>
            <a:ext cx="1438275" cy="1127464"/>
          </a:xfrm>
          <a:prstGeom prst="bentConnector2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5CA952B-E272-451D-8CF7-920D06340C4A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8839293" y="3133822"/>
            <a:ext cx="1191412" cy="1127464"/>
          </a:xfrm>
          <a:prstGeom prst="bentConnector2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peech Bubble: Oval 29">
            <a:extLst>
              <a:ext uri="{FF2B5EF4-FFF2-40B4-BE49-F238E27FC236}">
                <a16:creationId xmlns:a16="http://schemas.microsoft.com/office/drawing/2014/main" id="{7CF92A71-6D18-465B-A7E0-B63518032171}"/>
              </a:ext>
            </a:extLst>
          </p:cNvPr>
          <p:cNvSpPr/>
          <p:nvPr/>
        </p:nvSpPr>
        <p:spPr>
          <a:xfrm>
            <a:off x="5202776" y="5220076"/>
            <a:ext cx="3425441" cy="1317953"/>
          </a:xfrm>
          <a:prstGeom prst="wedgeEllipseCallout">
            <a:avLst>
              <a:gd name="adj1" fmla="val 52707"/>
              <a:gd name="adj2" fmla="val -931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Built on top of </a:t>
            </a:r>
            <a:r>
              <a:rPr lang="en-US" sz="1600" dirty="0" err="1"/>
              <a:t>ASP.Net</a:t>
            </a:r>
            <a:r>
              <a:rPr lang="en-US" sz="1600" dirty="0"/>
              <a:t> CORE Framework (Middleware)</a:t>
            </a:r>
          </a:p>
        </p:txBody>
      </p:sp>
      <p:sp>
        <p:nvSpPr>
          <p:cNvPr id="31" name="Speech Bubble: Oval 30">
            <a:extLst>
              <a:ext uri="{FF2B5EF4-FFF2-40B4-BE49-F238E27FC236}">
                <a16:creationId xmlns:a16="http://schemas.microsoft.com/office/drawing/2014/main" id="{58454B9A-4B5D-4D52-B2BC-3A43EEDA6455}"/>
              </a:ext>
            </a:extLst>
          </p:cNvPr>
          <p:cNvSpPr/>
          <p:nvPr/>
        </p:nvSpPr>
        <p:spPr>
          <a:xfrm>
            <a:off x="398194" y="4834169"/>
            <a:ext cx="2916412" cy="1167406"/>
          </a:xfrm>
          <a:prstGeom prst="wedgeEllipseCallout">
            <a:avLst>
              <a:gd name="adj1" fmla="val 55392"/>
              <a:gd name="adj2" fmla="val -729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Built on top of </a:t>
            </a:r>
            <a:r>
              <a:rPr lang="en-US" sz="1600" dirty="0" err="1"/>
              <a:t>ASP.Net</a:t>
            </a:r>
            <a:r>
              <a:rPr lang="en-US" sz="1600" dirty="0"/>
              <a:t> Framework (HTTP Handler and Http Modules)</a:t>
            </a:r>
          </a:p>
        </p:txBody>
      </p:sp>
    </p:spTree>
    <p:extLst>
      <p:ext uri="{BB962C8B-B14F-4D97-AF65-F5344CB8AC3E}">
        <p14:creationId xmlns:p14="http://schemas.microsoft.com/office/powerpoint/2010/main" val="102424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D66E45-C839-420C-8B79-6D52E9DF8D99}"/>
              </a:ext>
            </a:extLst>
          </p:cNvPr>
          <p:cNvSpPr txBox="1">
            <a:spLocks/>
          </p:cNvSpPr>
          <p:nvPr/>
        </p:nvSpPr>
        <p:spPr>
          <a:xfrm>
            <a:off x="1152298" y="1135913"/>
            <a:ext cx="8688388" cy="5300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u="sng" dirty="0"/>
              <a:t>Advantages of ASP.NET CORE MVC</a:t>
            </a:r>
          </a:p>
          <a:p>
            <a:r>
              <a:rPr lang="en-US" dirty="0"/>
              <a:t>Build and run Cross-platform (Windows, Mac and Linux)</a:t>
            </a:r>
          </a:p>
          <a:p>
            <a:r>
              <a:rPr lang="en-US" dirty="0"/>
              <a:t>Same pipeline for </a:t>
            </a:r>
            <a:r>
              <a:rPr lang="en-US" dirty="0" err="1"/>
              <a:t>WebApi</a:t>
            </a:r>
            <a:r>
              <a:rPr lang="en-US" dirty="0"/>
              <a:t> and MVC </a:t>
            </a:r>
          </a:p>
          <a:p>
            <a:r>
              <a:rPr lang="en-US" dirty="0"/>
              <a:t>Build in support of dependency injection</a:t>
            </a:r>
          </a:p>
          <a:p>
            <a:r>
              <a:rPr lang="en-US" dirty="0"/>
              <a:t>Side by side app versioning </a:t>
            </a:r>
          </a:p>
          <a:p>
            <a:r>
              <a:rPr lang="en-US" dirty="0"/>
              <a:t>Inbuild support for multiple hosting option (Don’t need IIS)</a:t>
            </a:r>
          </a:p>
          <a:p>
            <a:pPr marL="0" indent="0">
              <a:buNone/>
            </a:pPr>
            <a:r>
              <a:rPr lang="en-US" sz="3200" dirty="0"/>
              <a:t>…. </a:t>
            </a:r>
            <a:r>
              <a:rPr lang="en-US" sz="3200" dirty="0" err="1"/>
              <a:t>etc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62245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19228</TotalTime>
  <Words>2543</Words>
  <Application>Microsoft Office PowerPoint</Application>
  <PresentationFormat>Widescreen</PresentationFormat>
  <Paragraphs>462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-apple-system</vt:lpstr>
      <vt:lpstr>Arial</vt:lpstr>
      <vt:lpstr>Calibri</vt:lpstr>
      <vt:lpstr>Consolas</vt:lpstr>
      <vt:lpstr>Roboto</vt:lpstr>
      <vt:lpstr>Tw Cen MT</vt:lpstr>
      <vt:lpstr>Wingdings</vt:lpstr>
      <vt:lpstr>Circuit</vt:lpstr>
      <vt:lpstr>ASP.NET CORE MVC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ASP.NET CORE MVC Pipeline (ARCHITECTURE)      - Simple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WebAPI</dc:title>
  <dc:creator>DotNet In Tamil</dc:creator>
  <cp:lastModifiedBy>Prakash Rajasekar</cp:lastModifiedBy>
  <cp:revision>254</cp:revision>
  <dcterms:created xsi:type="dcterms:W3CDTF">2017-08-16T01:33:03Z</dcterms:created>
  <dcterms:modified xsi:type="dcterms:W3CDTF">2021-02-23T18:59:03Z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9a70571-31c6-4603-80c1-ef2fb871a62a_Enabled">
    <vt:lpwstr>True</vt:lpwstr>
  </property>
  <property fmtid="{D5CDD505-2E9C-101B-9397-08002B2CF9AE}" pid="3" name="MSIP_Label_b9a70571-31c6-4603-80c1-ef2fb871a62a_SiteId">
    <vt:lpwstr>258ac4e4-146a-411e-9dc8-79a9e12fd6da</vt:lpwstr>
  </property>
  <property fmtid="{D5CDD505-2E9C-101B-9397-08002B2CF9AE}" pid="4" name="MSIP_Label_b9a70571-31c6-4603-80c1-ef2fb871a62a_Ref">
    <vt:lpwstr>https://api.informationprotection.azure.com/api/258ac4e4-146a-411e-9dc8-79a9e12fd6da</vt:lpwstr>
  </property>
  <property fmtid="{D5CDD505-2E9C-101B-9397-08002B2CF9AE}" pid="5" name="MSIP_Label_b9a70571-31c6-4603-80c1-ef2fb871a62a_Owner">
    <vt:lpwstr>PR390951@wipro.com</vt:lpwstr>
  </property>
  <property fmtid="{D5CDD505-2E9C-101B-9397-08002B2CF9AE}" pid="6" name="MSIP_Label_b9a70571-31c6-4603-80c1-ef2fb871a62a_SetDate">
    <vt:lpwstr>2019-04-10T08:38:55.5184466-05:00</vt:lpwstr>
  </property>
  <property fmtid="{D5CDD505-2E9C-101B-9397-08002B2CF9AE}" pid="7" name="MSIP_Label_b9a70571-31c6-4603-80c1-ef2fb871a62a_Name">
    <vt:lpwstr>Internal and Restricted</vt:lpwstr>
  </property>
  <property fmtid="{D5CDD505-2E9C-101B-9397-08002B2CF9AE}" pid="8" name="MSIP_Label_b9a70571-31c6-4603-80c1-ef2fb871a62a_Application">
    <vt:lpwstr>Microsoft Azure Information Protection</vt:lpwstr>
  </property>
  <property fmtid="{D5CDD505-2E9C-101B-9397-08002B2CF9AE}" pid="9" name="MSIP_Label_b9a70571-31c6-4603-80c1-ef2fb871a62a_Extended_MSFT_Method">
    <vt:lpwstr>Automatic</vt:lpwstr>
  </property>
  <property fmtid="{D5CDD505-2E9C-101B-9397-08002B2CF9AE}" pid="10" name="Sensitivity">
    <vt:lpwstr>Internal and Restricted</vt:lpwstr>
  </property>
</Properties>
</file>