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75" r:id="rId6"/>
    <p:sldId id="261" r:id="rId7"/>
    <p:sldId id="349" r:id="rId8"/>
    <p:sldId id="350" r:id="rId9"/>
    <p:sldId id="348" r:id="rId10"/>
    <p:sldId id="354" r:id="rId11"/>
    <p:sldId id="344" r:id="rId12"/>
    <p:sldId id="351" r:id="rId13"/>
    <p:sldId id="355" r:id="rId14"/>
    <p:sldId id="353" r:id="rId15"/>
    <p:sldId id="356" r:id="rId16"/>
    <p:sldId id="345" r:id="rId17"/>
    <p:sldId id="357" r:id="rId18"/>
    <p:sldId id="358" r:id="rId19"/>
    <p:sldId id="359" r:id="rId20"/>
    <p:sldId id="360" r:id="rId21"/>
    <p:sldId id="361" r:id="rId22"/>
    <p:sldId id="363" r:id="rId23"/>
    <p:sldId id="346" r:id="rId24"/>
    <p:sldId id="352" r:id="rId25"/>
    <p:sldId id="364" r:id="rId26"/>
    <p:sldId id="366" r:id="rId27"/>
    <p:sldId id="367" r:id="rId28"/>
    <p:sldId id="365" r:id="rId29"/>
    <p:sldId id="368" r:id="rId30"/>
    <p:sldId id="347" r:id="rId31"/>
    <p:sldId id="369" r:id="rId32"/>
    <p:sldId id="362" r:id="rId33"/>
    <p:sldId id="37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8" name="MSIPCM42ef48fe8a3c808e2d576f61" descr="{&quot;HashCode&quot;:2133105206,&quot;Placement&quot;:&quot;Footer&quot;,&quot;Top&quot;:524.1047,&quot;Left&quot;:420.843231,&quot;SlideWidth&quot;:960,&quot;SlideHeight&quot;:540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817D-0618-4EF3-91B3-7B4E21537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0857" y="1665592"/>
            <a:ext cx="7210494" cy="1340917"/>
          </a:xfrm>
        </p:spPr>
        <p:txBody>
          <a:bodyPr>
            <a:normAutofit/>
          </a:bodyPr>
          <a:lstStyle/>
          <a:p>
            <a:r>
              <a:rPr lang="en-US" sz="4000" dirty="0"/>
              <a:t>Design PRINCIPLES [SOLID]</a:t>
            </a:r>
            <a:endParaRPr lang="en-US" sz="40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C2CF7-9EE2-4908-8D39-F90ADB176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0858" y="3066685"/>
            <a:ext cx="3180032" cy="1246409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Tamil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0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482" y="1020934"/>
            <a:ext cx="8521205" cy="48383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/>
              <a:t>S</a:t>
            </a:r>
          </a:p>
          <a:p>
            <a:pPr marL="0" indent="0">
              <a:buNone/>
            </a:pPr>
            <a:r>
              <a:rPr lang="en-US" sz="4800" b="1" u="sng" dirty="0"/>
              <a:t>O</a:t>
            </a:r>
            <a:r>
              <a:rPr lang="en-US" sz="4000" dirty="0"/>
              <a:t>pen </a:t>
            </a:r>
            <a:r>
              <a:rPr lang="en-US" sz="4000" b="1" u="sng" dirty="0"/>
              <a:t>C</a:t>
            </a:r>
            <a:r>
              <a:rPr lang="en-US" sz="4000" dirty="0"/>
              <a:t>losed </a:t>
            </a:r>
            <a:r>
              <a:rPr lang="en-US" sz="4000" b="1" u="sng" dirty="0"/>
              <a:t>P</a:t>
            </a:r>
            <a:r>
              <a:rPr lang="en-US" sz="4000" dirty="0"/>
              <a:t>rinciple (OCP) - Tamil</a:t>
            </a:r>
          </a:p>
          <a:p>
            <a:pPr marL="0" indent="0">
              <a:buNone/>
            </a:pPr>
            <a:r>
              <a:rPr lang="en-US" sz="4800" dirty="0"/>
              <a:t>L</a:t>
            </a:r>
          </a:p>
          <a:p>
            <a:pPr marL="0" indent="0">
              <a:buNone/>
            </a:pPr>
            <a:r>
              <a:rPr lang="en-US" sz="4800" dirty="0"/>
              <a:t>I</a:t>
            </a:r>
          </a:p>
          <a:p>
            <a:pPr marL="0" indent="0">
              <a:buNone/>
            </a:pPr>
            <a:r>
              <a:rPr lang="en-US" sz="4800" dirty="0"/>
              <a:t>D</a:t>
            </a:r>
            <a:endParaRPr lang="en-US" sz="4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505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8F0C25-43B5-4C39-9907-F963BE628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95" y="1411550"/>
            <a:ext cx="9676660" cy="4820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FF0000"/>
                </a:solidFill>
              </a:rPr>
              <a:t>O</a:t>
            </a:r>
            <a:r>
              <a:rPr lang="en-US" sz="3200" dirty="0"/>
              <a:t>pen Closed principle</a:t>
            </a:r>
          </a:p>
          <a:p>
            <a:pPr marL="0" indent="0">
              <a:buNone/>
            </a:pPr>
            <a:r>
              <a:rPr lang="en-US" dirty="0"/>
              <a:t>	Software Entity (Class) Should open for extension but closed for modification. We have multiple ways to achieve Open Closed Principle (Like inheritance, Dependency Injection…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800" u="sng" dirty="0"/>
              <a:t>Advantages</a:t>
            </a:r>
          </a:p>
          <a:p>
            <a:pPr marL="0" indent="0">
              <a:buNone/>
            </a:pPr>
            <a:r>
              <a:rPr lang="en-US" dirty="0"/>
              <a:t>Less old code changes. So, old code wont introduce new bug</a:t>
            </a:r>
          </a:p>
        </p:txBody>
      </p:sp>
    </p:spTree>
    <p:extLst>
      <p:ext uri="{BB962C8B-B14F-4D97-AF65-F5344CB8AC3E}">
        <p14:creationId xmlns:p14="http://schemas.microsoft.com/office/powerpoint/2010/main" val="167837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8F0C25-43B5-4C39-9907-F963BE628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054" y="994299"/>
            <a:ext cx="9978501" cy="5237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rgbClr val="FF0000"/>
                </a:solidFill>
              </a:rPr>
              <a:t>O</a:t>
            </a:r>
            <a:r>
              <a:rPr lang="en-US" sz="2800" dirty="0"/>
              <a:t>pen Closed Principle</a:t>
            </a:r>
          </a:p>
          <a:p>
            <a:pPr marL="0" indent="0">
              <a:buNone/>
            </a:pPr>
            <a:r>
              <a:rPr lang="en-US" sz="2000" dirty="0"/>
              <a:t>	A Class Should open for extension but closed for modification. We have multiple ways to achieve Open Closed Principle  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u="sng" dirty="0"/>
              <a:t>Different ways to implement OCP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Inheritance (Virtual functions, new methods)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Interface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Extension Method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Partial Classes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Dependency Injection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Etc</a:t>
            </a:r>
            <a:r>
              <a:rPr lang="en-US" sz="20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31476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60BB31A-8C14-570A-31DA-8D38D925C36D}"/>
              </a:ext>
            </a:extLst>
          </p:cNvPr>
          <p:cNvSpPr/>
          <p:nvPr/>
        </p:nvSpPr>
        <p:spPr>
          <a:xfrm>
            <a:off x="5698632" y="1313896"/>
            <a:ext cx="5957749" cy="38173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u="sng" dirty="0"/>
              <a:t>With OCP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D3073-81CD-4015-99C6-C1C033E2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492" y="2953433"/>
            <a:ext cx="3518513" cy="668655"/>
          </a:xfrm>
        </p:spPr>
        <p:txBody>
          <a:bodyPr anchor="t">
            <a:noAutofit/>
          </a:bodyPr>
          <a:lstStyle/>
          <a:p>
            <a:br>
              <a:rPr lang="en-US" sz="4000" dirty="0"/>
            </a:br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107411-C28C-73FF-B963-DF4AF60C00D6}"/>
              </a:ext>
            </a:extLst>
          </p:cNvPr>
          <p:cNvSpPr/>
          <p:nvPr/>
        </p:nvSpPr>
        <p:spPr>
          <a:xfrm>
            <a:off x="824382" y="1322773"/>
            <a:ext cx="4456988" cy="38173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u="sng" dirty="0"/>
              <a:t>Without OCP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1D90F6-EF0D-7C5A-9BD7-047C647BB584}"/>
              </a:ext>
            </a:extLst>
          </p:cNvPr>
          <p:cNvGrpSpPr/>
          <p:nvPr/>
        </p:nvGrpSpPr>
        <p:grpSpPr>
          <a:xfrm>
            <a:off x="1009852" y="2109959"/>
            <a:ext cx="3820028" cy="2692957"/>
            <a:chOff x="-159798" y="2754947"/>
            <a:chExt cx="3820028" cy="26929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0799AFF-0585-4FC0-C044-399EF7F765B3}"/>
                </a:ext>
              </a:extLst>
            </p:cNvPr>
            <p:cNvSpPr/>
            <p:nvPr/>
          </p:nvSpPr>
          <p:spPr>
            <a:xfrm>
              <a:off x="-159798" y="3710903"/>
              <a:ext cx="1168128" cy="787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Client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311549E-58AE-3E38-1994-96547ACCB12B}"/>
                </a:ext>
              </a:extLst>
            </p:cNvPr>
            <p:cNvCxnSpPr>
              <a:cxnSpLocks/>
              <a:stCxn id="6" idx="1"/>
              <a:endCxn id="4" idx="3"/>
            </p:cNvCxnSpPr>
            <p:nvPr/>
          </p:nvCxnSpPr>
          <p:spPr>
            <a:xfrm flipH="1">
              <a:off x="1008330" y="4101426"/>
              <a:ext cx="1021981" cy="33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2C65B0-8B37-907C-390A-6A0E7BD534D0}"/>
                </a:ext>
              </a:extLst>
            </p:cNvPr>
            <p:cNvSpPr/>
            <p:nvPr/>
          </p:nvSpPr>
          <p:spPr>
            <a:xfrm>
              <a:off x="2030311" y="2754947"/>
              <a:ext cx="1629919" cy="26929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u="sng" dirty="0" err="1"/>
                <a:t>DiscountCalc</a:t>
              </a:r>
              <a:endParaRPr lang="en-US" sz="1400" b="1" u="sng" dirty="0"/>
            </a:p>
            <a:p>
              <a:r>
                <a:rPr lang="en-US" sz="1400" dirty="0"/>
                <a:t>Calculation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Home:</a:t>
              </a:r>
            </a:p>
            <a:p>
              <a:r>
                <a:rPr lang="en-US" sz="1400" dirty="0"/>
                <a:t>      {  . . . . . }  Health:</a:t>
              </a:r>
            </a:p>
            <a:p>
              <a:r>
                <a:rPr lang="en-US" sz="1400" dirty="0"/>
                <a:t>      {  . . . . . }   </a:t>
              </a:r>
            </a:p>
            <a:p>
              <a:r>
                <a:rPr lang="en-US" sz="1400" dirty="0"/>
                <a:t>Car:</a:t>
              </a:r>
            </a:p>
            <a:p>
              <a:r>
                <a:rPr lang="en-US" sz="1400" dirty="0"/>
                <a:t>      {  . . . . . }</a:t>
              </a:r>
            </a:p>
            <a:p>
              <a:endParaRPr lang="en-US" sz="1400" dirty="0"/>
            </a:p>
            <a:p>
              <a:r>
                <a:rPr lang="en-US" sz="1400" dirty="0"/>
                <a:t>}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  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522078-6956-659F-FE66-0D18F70E80D7}"/>
              </a:ext>
            </a:extLst>
          </p:cNvPr>
          <p:cNvGrpSpPr/>
          <p:nvPr/>
        </p:nvGrpSpPr>
        <p:grpSpPr>
          <a:xfrm>
            <a:off x="5983550" y="2166164"/>
            <a:ext cx="5393766" cy="2630327"/>
            <a:chOff x="1954085" y="2560641"/>
            <a:chExt cx="9053166" cy="421302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343BC2-5867-2A6A-3515-851BA35AEA01}"/>
                </a:ext>
              </a:extLst>
            </p:cNvPr>
            <p:cNvSpPr/>
            <p:nvPr/>
          </p:nvSpPr>
          <p:spPr>
            <a:xfrm>
              <a:off x="1954085" y="4042936"/>
              <a:ext cx="1896860" cy="1334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Client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B72F49-C7AE-6B5E-DAB8-0502365CDEB5}"/>
                </a:ext>
              </a:extLst>
            </p:cNvPr>
            <p:cNvSpPr/>
            <p:nvPr/>
          </p:nvSpPr>
          <p:spPr>
            <a:xfrm>
              <a:off x="9046343" y="4270159"/>
              <a:ext cx="1482690" cy="843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u="sng" dirty="0"/>
                <a:t>Health</a:t>
              </a:r>
            </a:p>
            <a:p>
              <a:pPr algn="ctr"/>
              <a:r>
                <a:rPr lang="en-US" sz="1400" dirty="0"/>
                <a:t>Calc()</a:t>
              </a:r>
            </a:p>
            <a:p>
              <a:pPr algn="ctr"/>
              <a:endParaRPr lang="en-US" sz="1400" dirty="0"/>
            </a:p>
            <a:p>
              <a:pPr algn="ctr"/>
              <a:endParaRPr lang="en-US" sz="16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AE6ECA2-AA3F-3E3C-EF6E-D4155DE61755}"/>
                </a:ext>
              </a:extLst>
            </p:cNvPr>
            <p:cNvSpPr/>
            <p:nvPr/>
          </p:nvSpPr>
          <p:spPr>
            <a:xfrm>
              <a:off x="9046343" y="5699462"/>
              <a:ext cx="1482688" cy="843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u="sng" dirty="0"/>
                <a:t>Car</a:t>
              </a:r>
            </a:p>
            <a:p>
              <a:pPr algn="ctr"/>
              <a:r>
                <a:rPr lang="en-US" sz="1400" dirty="0"/>
                <a:t>Calc()</a:t>
              </a:r>
            </a:p>
            <a:p>
              <a:pPr algn="ctr"/>
              <a:endParaRPr lang="en-US" sz="16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6EF947B-84CE-ADA5-C37C-334F34B0579F}"/>
                </a:ext>
              </a:extLst>
            </p:cNvPr>
            <p:cNvCxnSpPr>
              <a:cxnSpLocks/>
              <a:stCxn id="16" idx="1"/>
              <a:endCxn id="23" idx="3"/>
            </p:cNvCxnSpPr>
            <p:nvPr/>
          </p:nvCxnSpPr>
          <p:spPr>
            <a:xfrm flipH="1" flipV="1">
              <a:off x="7294191" y="4714461"/>
              <a:ext cx="1752151" cy="1406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427402-7294-66FB-5352-D3EA22738302}"/>
                </a:ext>
              </a:extLst>
            </p:cNvPr>
            <p:cNvSpPr/>
            <p:nvPr/>
          </p:nvSpPr>
          <p:spPr>
            <a:xfrm>
              <a:off x="9046343" y="2833084"/>
              <a:ext cx="1482690" cy="865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u="sng" dirty="0"/>
                <a:t>Home</a:t>
              </a:r>
            </a:p>
            <a:p>
              <a:pPr algn="ctr"/>
              <a:r>
                <a:rPr lang="en-US" sz="1400" dirty="0"/>
                <a:t>Calc()</a:t>
              </a:r>
            </a:p>
            <a:p>
              <a:pPr algn="ctr"/>
              <a:endParaRPr lang="en-US" sz="1400" dirty="0"/>
            </a:p>
            <a:p>
              <a:pPr algn="ctr"/>
              <a:endParaRPr lang="en-US" sz="16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B65C961-D53A-84F5-F051-819ED96B5AB2}"/>
                </a:ext>
              </a:extLst>
            </p:cNvPr>
            <p:cNvCxnSpPr>
              <a:cxnSpLocks/>
              <a:stCxn id="15" idx="1"/>
              <a:endCxn id="23" idx="3"/>
            </p:cNvCxnSpPr>
            <p:nvPr/>
          </p:nvCxnSpPr>
          <p:spPr>
            <a:xfrm flipH="1">
              <a:off x="7294191" y="4691850"/>
              <a:ext cx="1752151" cy="226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BA8BC3E-580B-1EDC-CF98-B4288BF5F086}"/>
                </a:ext>
              </a:extLst>
            </p:cNvPr>
            <p:cNvCxnSpPr>
              <a:cxnSpLocks/>
              <a:stCxn id="18" idx="1"/>
              <a:endCxn id="23" idx="3"/>
            </p:cNvCxnSpPr>
            <p:nvPr/>
          </p:nvCxnSpPr>
          <p:spPr>
            <a:xfrm flipH="1">
              <a:off x="7294191" y="3265774"/>
              <a:ext cx="1752151" cy="1448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7068D88-3708-70E2-BDEB-6E78C8F64AB7}"/>
                </a:ext>
              </a:extLst>
            </p:cNvPr>
            <p:cNvCxnSpPr>
              <a:cxnSpLocks/>
              <a:stCxn id="23" idx="1"/>
              <a:endCxn id="14" idx="3"/>
            </p:cNvCxnSpPr>
            <p:nvPr/>
          </p:nvCxnSpPr>
          <p:spPr>
            <a:xfrm flipH="1" flipV="1">
              <a:off x="3850945" y="4710427"/>
              <a:ext cx="1295266" cy="40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4AB555-92AF-6C31-8F7C-EE0B7AC81682}"/>
                </a:ext>
              </a:extLst>
            </p:cNvPr>
            <p:cNvSpPr/>
            <p:nvPr/>
          </p:nvSpPr>
          <p:spPr>
            <a:xfrm>
              <a:off x="6223247" y="2560641"/>
              <a:ext cx="4784004" cy="42130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6423A3B-1AAA-9A31-FB88-2C1E06C33B3E}"/>
                </a:ext>
              </a:extLst>
            </p:cNvPr>
            <p:cNvSpPr/>
            <p:nvPr/>
          </p:nvSpPr>
          <p:spPr>
            <a:xfrm>
              <a:off x="5146211" y="3729460"/>
              <a:ext cx="2147980" cy="1970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u="sng" dirty="0" err="1"/>
                <a:t>DiscountCalc</a:t>
              </a:r>
              <a:endParaRPr lang="en-US" sz="1400" b="1" u="sng" dirty="0"/>
            </a:p>
            <a:p>
              <a:r>
                <a:rPr lang="en-US" sz="1400" dirty="0" err="1"/>
                <a:t>Calcualtion</a:t>
              </a:r>
              <a:endParaRPr lang="en-US" sz="1400" dirty="0"/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 </a:t>
              </a:r>
              <a:r>
                <a:rPr lang="en-US" sz="1400" dirty="0" err="1"/>
                <a:t>InsType.Calc</a:t>
              </a:r>
              <a:r>
                <a:rPr lang="en-US" sz="1400" dirty="0"/>
                <a:t>();</a:t>
              </a:r>
              <a:br>
                <a:rPr lang="en-US" sz="1400" dirty="0"/>
              </a:br>
              <a:r>
                <a:rPr lang="en-US" sz="1400" dirty="0"/>
                <a:t>}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468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3073-81CD-4015-99C6-C1C033E2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492" y="2953433"/>
            <a:ext cx="3518513" cy="668655"/>
          </a:xfrm>
        </p:spPr>
        <p:txBody>
          <a:bodyPr anchor="t">
            <a:noAutofit/>
          </a:bodyPr>
          <a:lstStyle/>
          <a:p>
            <a:r>
              <a:rPr lang="en-US" sz="4000" dirty="0"/>
              <a:t>DEMO </a:t>
            </a:r>
            <a:r>
              <a:rPr lang="en-US" sz="2800" dirty="0"/>
              <a:t>(Interface)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4657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482" y="1020934"/>
            <a:ext cx="8521205" cy="48383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/>
              <a:t>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4800" dirty="0"/>
              <a:t>O</a:t>
            </a:r>
          </a:p>
          <a:p>
            <a:pPr marL="0" indent="0">
              <a:buNone/>
            </a:pPr>
            <a:r>
              <a:rPr lang="en-US" sz="4800" b="1" u="sng" dirty="0" err="1"/>
              <a:t>L</a:t>
            </a:r>
            <a:r>
              <a:rPr lang="en-US" sz="4800" dirty="0" err="1"/>
              <a:t>iskov</a:t>
            </a:r>
            <a:r>
              <a:rPr lang="en-US" sz="4800" dirty="0"/>
              <a:t> </a:t>
            </a:r>
            <a:r>
              <a:rPr lang="en-US" sz="4800" b="1" u="sng" dirty="0"/>
              <a:t>S</a:t>
            </a:r>
            <a:r>
              <a:rPr lang="en-US" sz="4800" dirty="0"/>
              <a:t>ubstitution </a:t>
            </a:r>
            <a:r>
              <a:rPr lang="en-US" sz="4800" b="1" u="sng" dirty="0"/>
              <a:t>P</a:t>
            </a:r>
            <a:r>
              <a:rPr lang="en-US" sz="4800" dirty="0"/>
              <a:t>rinciple (LSP)</a:t>
            </a:r>
          </a:p>
          <a:p>
            <a:pPr marL="0" indent="0">
              <a:buNone/>
            </a:pPr>
            <a:r>
              <a:rPr lang="en-US" sz="4800" dirty="0"/>
              <a:t>I</a:t>
            </a:r>
          </a:p>
          <a:p>
            <a:pPr marL="0" indent="0">
              <a:buNone/>
            </a:pPr>
            <a:r>
              <a:rPr lang="en-US" sz="4800" dirty="0"/>
              <a:t>D</a:t>
            </a:r>
            <a:endParaRPr lang="en-US" sz="4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443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ED2ACD-A12F-4677-B132-BEE895FB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95" y="1384919"/>
            <a:ext cx="9676660" cy="5015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err="1">
                <a:solidFill>
                  <a:srgbClr val="FF0000"/>
                </a:solidFill>
              </a:rPr>
              <a:t>L</a:t>
            </a:r>
            <a:r>
              <a:rPr lang="en-US" sz="3600" dirty="0" err="1"/>
              <a:t>iskov</a:t>
            </a:r>
            <a:r>
              <a:rPr lang="en-US" sz="3600" dirty="0"/>
              <a:t> Substitution Principle</a:t>
            </a:r>
            <a:endParaRPr lang="en-US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2CC56-C1CA-A6E7-7BF5-30E3C6EEC263}"/>
              </a:ext>
            </a:extLst>
          </p:cNvPr>
          <p:cNvSpPr txBox="1"/>
          <p:nvPr/>
        </p:nvSpPr>
        <p:spPr>
          <a:xfrm>
            <a:off x="1802167" y="2396969"/>
            <a:ext cx="9889723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What is LSP and Rules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Advantages of LSP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Demo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7060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ED2ACD-A12F-4677-B132-BEE895FB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95" y="1216242"/>
            <a:ext cx="9676660" cy="5015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err="1">
                <a:solidFill>
                  <a:srgbClr val="FF0000"/>
                </a:solidFill>
              </a:rPr>
              <a:t>L</a:t>
            </a:r>
            <a:r>
              <a:rPr lang="en-US" sz="3200" dirty="0" err="1"/>
              <a:t>iskov</a:t>
            </a:r>
            <a:r>
              <a:rPr lang="en-US" sz="3200" dirty="0"/>
              <a:t> Substitution Principle</a:t>
            </a:r>
            <a:endParaRPr lang="en-US" sz="5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2CC56-C1CA-A6E7-7BF5-30E3C6EEC263}"/>
              </a:ext>
            </a:extLst>
          </p:cNvPr>
          <p:cNvSpPr txBox="1"/>
          <p:nvPr/>
        </p:nvSpPr>
        <p:spPr>
          <a:xfrm>
            <a:off x="1411549" y="2041863"/>
            <a:ext cx="1028034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	Derived class object should be substitutable for base class object without breaking the application. </a:t>
            </a:r>
          </a:p>
          <a:p>
            <a:endParaRPr lang="en-US" sz="2800" dirty="0"/>
          </a:p>
          <a:p>
            <a:r>
              <a:rPr lang="en-US" sz="2800" u="sng" dirty="0"/>
              <a:t>Input Param </a:t>
            </a:r>
            <a:r>
              <a:rPr lang="en-US" sz="2800" dirty="0"/>
              <a:t>- We need to  implement less restrictive validation rules  in subclass. </a:t>
            </a:r>
          </a:p>
          <a:p>
            <a:endParaRPr lang="en-US" sz="2800" dirty="0"/>
          </a:p>
          <a:p>
            <a:r>
              <a:rPr lang="en-US" sz="2800" u="sng" dirty="0"/>
              <a:t>Output Value </a:t>
            </a:r>
            <a:r>
              <a:rPr lang="en-US" sz="2800" dirty="0"/>
              <a:t>- We can implement strict rules in subclass for defined return value</a:t>
            </a:r>
          </a:p>
        </p:txBody>
      </p:sp>
    </p:spTree>
    <p:extLst>
      <p:ext uri="{BB962C8B-B14F-4D97-AF65-F5344CB8AC3E}">
        <p14:creationId xmlns:p14="http://schemas.microsoft.com/office/powerpoint/2010/main" val="3587220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ED2ACD-A12F-4677-B132-BEE895FB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95" y="1216242"/>
            <a:ext cx="9676660" cy="5015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/>
              <a:t>Advantages of LSP  </a:t>
            </a:r>
            <a:endParaRPr lang="en-US" sz="52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2CC56-C1CA-A6E7-7BF5-30E3C6EEC263}"/>
              </a:ext>
            </a:extLst>
          </p:cNvPr>
          <p:cNvSpPr txBox="1"/>
          <p:nvPr/>
        </p:nvSpPr>
        <p:spPr>
          <a:xfrm>
            <a:off x="1411549" y="2041863"/>
            <a:ext cx="1028034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LSP helps to maintain proper inheritance hierarchies.  </a:t>
            </a:r>
          </a:p>
          <a:p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Code maintenance not requires an additional effort</a:t>
            </a:r>
          </a:p>
          <a:p>
            <a:r>
              <a:rPr lang="en-US" sz="2800" dirty="0"/>
              <a:t>	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064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3073-81CD-4015-99C6-C1C033E2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454" y="3006700"/>
            <a:ext cx="2028969" cy="844600"/>
          </a:xfrm>
        </p:spPr>
        <p:txBody>
          <a:bodyPr anchor="t">
            <a:noAutofit/>
          </a:bodyPr>
          <a:lstStyle/>
          <a:p>
            <a:r>
              <a:rPr lang="en-US" sz="4000" dirty="0"/>
              <a:t>DEMO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3978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172" y="1518086"/>
            <a:ext cx="8521205" cy="429679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What is Design Principle </a:t>
            </a:r>
          </a:p>
          <a:p>
            <a:r>
              <a:rPr lang="en-US" sz="3200" dirty="0"/>
              <a:t>Design Principle Vs Design Pattern </a:t>
            </a:r>
          </a:p>
          <a:p>
            <a:r>
              <a:rPr lang="en-US" sz="3200" dirty="0"/>
              <a:t>SOLID Design Principle </a:t>
            </a:r>
          </a:p>
          <a:p>
            <a:pPr lvl="2">
              <a:buSzPct val="50000"/>
              <a:buFont typeface="Wingdings" panose="05000000000000000000" pitchFamily="2" charset="2"/>
              <a:buChar char="q"/>
            </a:pPr>
            <a:r>
              <a:rPr lang="en-US" sz="2600" dirty="0"/>
              <a:t>S 	- 	Single Responsibility principle 	(SRP)</a:t>
            </a:r>
          </a:p>
          <a:p>
            <a:pPr lvl="2">
              <a:buSzPct val="50000"/>
              <a:buFont typeface="Wingdings" panose="05000000000000000000" pitchFamily="2" charset="2"/>
              <a:buChar char="q"/>
            </a:pPr>
            <a:r>
              <a:rPr lang="en-US" sz="2600" dirty="0"/>
              <a:t>O 	- 	Open-Closed principle (OCP)</a:t>
            </a:r>
          </a:p>
          <a:p>
            <a:pPr lvl="2">
              <a:buSzPct val="50000"/>
              <a:buFont typeface="Wingdings" panose="05000000000000000000" pitchFamily="2" charset="2"/>
              <a:buChar char="q"/>
            </a:pPr>
            <a:r>
              <a:rPr lang="en-US" sz="2600" dirty="0"/>
              <a:t>L 	- 	</a:t>
            </a:r>
            <a:r>
              <a:rPr lang="en-US" sz="2600" dirty="0" err="1"/>
              <a:t>Liskov</a:t>
            </a:r>
            <a:r>
              <a:rPr lang="en-US" sz="2600" dirty="0"/>
              <a:t> Substitution principle (LSP)</a:t>
            </a:r>
          </a:p>
          <a:p>
            <a:pPr lvl="2">
              <a:buSzPct val="50000"/>
              <a:buFont typeface="Wingdings" panose="05000000000000000000" pitchFamily="2" charset="2"/>
              <a:buChar char="q"/>
            </a:pPr>
            <a:r>
              <a:rPr lang="en-US" sz="2600" dirty="0"/>
              <a:t>I	- 	Interface Segregation principle (ISP)</a:t>
            </a:r>
          </a:p>
          <a:p>
            <a:pPr lvl="2">
              <a:buSzPct val="50000"/>
              <a:buFont typeface="Wingdings" panose="05000000000000000000" pitchFamily="2" charset="2"/>
              <a:buChar char="q"/>
            </a:pPr>
            <a:r>
              <a:rPr lang="en-US" sz="2600" dirty="0"/>
              <a:t>D	- 	Dependency Inversion principle (DIP)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5153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3073-81CD-4015-99C6-C1C033E2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492" y="2953433"/>
            <a:ext cx="3518513" cy="668655"/>
          </a:xfrm>
        </p:spPr>
        <p:txBody>
          <a:bodyPr anchor="t">
            <a:noAutofit/>
          </a:bodyPr>
          <a:lstStyle/>
          <a:p>
            <a:br>
              <a:rPr lang="en-US" sz="4000" dirty="0"/>
            </a:br>
            <a:endParaRPr lang="en-US" sz="4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2CBF55-FC7D-AE91-583F-7198BC5FD3DA}"/>
              </a:ext>
            </a:extLst>
          </p:cNvPr>
          <p:cNvGrpSpPr/>
          <p:nvPr/>
        </p:nvGrpSpPr>
        <p:grpSpPr>
          <a:xfrm>
            <a:off x="2686050" y="1743075"/>
            <a:ext cx="6686550" cy="3638550"/>
            <a:chOff x="2562225" y="1495425"/>
            <a:chExt cx="6686550" cy="363855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60BB31A-8C14-570A-31DA-8D38D925C36D}"/>
                </a:ext>
              </a:extLst>
            </p:cNvPr>
            <p:cNvSpPr/>
            <p:nvPr/>
          </p:nvSpPr>
          <p:spPr>
            <a:xfrm>
              <a:off x="2562225" y="1495425"/>
              <a:ext cx="6686550" cy="36385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400" b="1" u="sng" dirty="0"/>
                <a:t>LSP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522078-6956-659F-FE66-0D18F70E80D7}"/>
                </a:ext>
              </a:extLst>
            </p:cNvPr>
            <p:cNvGrpSpPr/>
            <p:nvPr/>
          </p:nvGrpSpPr>
          <p:grpSpPr>
            <a:xfrm>
              <a:off x="3664073" y="2759291"/>
              <a:ext cx="4625679" cy="1913327"/>
              <a:chOff x="-4542649" y="4062904"/>
              <a:chExt cx="6383163" cy="197000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D343BC2-5867-2A6A-3515-851BA35AEA01}"/>
                  </a:ext>
                </a:extLst>
              </p:cNvPr>
              <p:cNvSpPr/>
              <p:nvPr/>
            </p:nvSpPr>
            <p:spPr>
              <a:xfrm>
                <a:off x="-4542649" y="4134596"/>
                <a:ext cx="2147980" cy="18143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u="sng" dirty="0" err="1"/>
                  <a:t>GradeCalc</a:t>
                </a:r>
                <a:endParaRPr lang="en-US" sz="1400" b="1" u="sng" dirty="0"/>
              </a:p>
              <a:p>
                <a:pPr algn="ctr"/>
                <a:endParaRPr lang="en-US" sz="1400" u="sng" dirty="0"/>
              </a:p>
              <a:p>
                <a:pPr algn="ctr"/>
                <a:r>
                  <a:rPr lang="en-US" sz="1400" dirty="0" err="1"/>
                  <a:t>CalcualteGrade</a:t>
                </a:r>
                <a:r>
                  <a:rPr lang="en-US" sz="1400" dirty="0"/>
                  <a:t>()</a:t>
                </a:r>
              </a:p>
              <a:p>
                <a:r>
                  <a:rPr lang="en-US" sz="1400" dirty="0"/>
                  <a:t>    { …….. }</a:t>
                </a:r>
              </a:p>
              <a:p>
                <a:endParaRPr lang="en-US" sz="1400" dirty="0"/>
              </a:p>
              <a:p>
                <a:pPr algn="ctr"/>
                <a:r>
                  <a:rPr lang="en-US" sz="1400" dirty="0" err="1"/>
                  <a:t>SendNotification</a:t>
                </a:r>
                <a:r>
                  <a:rPr lang="en-US" sz="1400" dirty="0"/>
                  <a:t>()</a:t>
                </a:r>
              </a:p>
              <a:p>
                <a:r>
                  <a:rPr lang="en-US" sz="1400" dirty="0"/>
                  <a:t>    { …….. }</a:t>
                </a:r>
              </a:p>
              <a:p>
                <a:endParaRPr lang="en-US" sz="1400" u="sng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7068D88-3708-70E2-BDEB-6E78C8F64AB7}"/>
                  </a:ext>
                </a:extLst>
              </p:cNvPr>
              <p:cNvCxnSpPr>
                <a:cxnSpLocks/>
                <a:stCxn id="23" idx="1"/>
                <a:endCxn id="14" idx="3"/>
              </p:cNvCxnSpPr>
              <p:nvPr/>
            </p:nvCxnSpPr>
            <p:spPr>
              <a:xfrm flipH="1" flipV="1">
                <a:off x="-2394669" y="5041753"/>
                <a:ext cx="2087203" cy="6149"/>
              </a:xfrm>
              <a:prstGeom prst="straightConnector1">
                <a:avLst/>
              </a:prstGeom>
              <a:ln w="28575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6423A3B-1AAA-9A31-FB88-2C1E06C33B3E}"/>
                  </a:ext>
                </a:extLst>
              </p:cNvPr>
              <p:cNvSpPr/>
              <p:nvPr/>
            </p:nvSpPr>
            <p:spPr>
              <a:xfrm>
                <a:off x="-307466" y="4062904"/>
                <a:ext cx="2147980" cy="19700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u="sng" dirty="0" err="1"/>
                  <a:t>EngGradeCalc</a:t>
                </a:r>
                <a:endParaRPr lang="en-US" b="1" u="sng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 err="1"/>
                  <a:t>CalcualteGrade</a:t>
                </a:r>
                <a:r>
                  <a:rPr lang="en-US" sz="1400" dirty="0"/>
                  <a:t>()</a:t>
                </a:r>
              </a:p>
              <a:p>
                <a:r>
                  <a:rPr lang="en-US" sz="1400" dirty="0"/>
                  <a:t>    { …….. }</a:t>
                </a:r>
              </a:p>
              <a:p>
                <a:endParaRPr lang="en-US" sz="1400" dirty="0"/>
              </a:p>
              <a:p>
                <a:pPr algn="ctr"/>
                <a:r>
                  <a:rPr lang="en-US" sz="1400" dirty="0" err="1"/>
                  <a:t>SendNotification</a:t>
                </a:r>
                <a:r>
                  <a:rPr lang="en-US" sz="1400" dirty="0"/>
                  <a:t>()</a:t>
                </a:r>
              </a:p>
              <a:p>
                <a:r>
                  <a:rPr lang="en-US" sz="1400" dirty="0"/>
                  <a:t>    { …….. }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61CA18C-6CB6-2AE7-3FC7-0FB59D8A53AE}"/>
              </a:ext>
            </a:extLst>
          </p:cNvPr>
          <p:cNvSpPr txBox="1"/>
          <p:nvPr/>
        </p:nvSpPr>
        <p:spPr>
          <a:xfrm>
            <a:off x="3876676" y="25908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 Class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FEBEDD-FA25-41B4-55CD-A5F118084C22}"/>
              </a:ext>
            </a:extLst>
          </p:cNvPr>
          <p:cNvSpPr txBox="1"/>
          <p:nvPr/>
        </p:nvSpPr>
        <p:spPr>
          <a:xfrm>
            <a:off x="6892340" y="2501601"/>
            <a:ext cx="149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Derived Class</a:t>
            </a:r>
          </a:p>
        </p:txBody>
      </p:sp>
    </p:spTree>
    <p:extLst>
      <p:ext uri="{BB962C8B-B14F-4D97-AF65-F5344CB8AC3E}">
        <p14:creationId xmlns:p14="http://schemas.microsoft.com/office/powerpoint/2010/main" val="1788739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3073-81CD-4015-99C6-C1C033E2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492" y="2953433"/>
            <a:ext cx="3518513" cy="668655"/>
          </a:xfrm>
        </p:spPr>
        <p:txBody>
          <a:bodyPr anchor="t">
            <a:noAutofit/>
          </a:bodyPr>
          <a:lstStyle/>
          <a:p>
            <a:br>
              <a:rPr lang="en-US" sz="4000" dirty="0"/>
            </a:br>
            <a:endParaRPr lang="en-US" sz="4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D60C89-1D33-C85D-CC21-166DD4D71C53}"/>
              </a:ext>
            </a:extLst>
          </p:cNvPr>
          <p:cNvGrpSpPr/>
          <p:nvPr/>
        </p:nvGrpSpPr>
        <p:grpSpPr>
          <a:xfrm>
            <a:off x="2562225" y="962025"/>
            <a:ext cx="6686550" cy="5105400"/>
            <a:chOff x="2562225" y="1123950"/>
            <a:chExt cx="6686550" cy="51054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2CBF55-FC7D-AE91-583F-7198BC5FD3DA}"/>
                </a:ext>
              </a:extLst>
            </p:cNvPr>
            <p:cNvGrpSpPr/>
            <p:nvPr/>
          </p:nvGrpSpPr>
          <p:grpSpPr>
            <a:xfrm>
              <a:off x="2562225" y="1123950"/>
              <a:ext cx="6686550" cy="5105400"/>
              <a:chOff x="2562225" y="1495425"/>
              <a:chExt cx="6686550" cy="51054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60BB31A-8C14-570A-31DA-8D38D925C36D}"/>
                  </a:ext>
                </a:extLst>
              </p:cNvPr>
              <p:cNvSpPr/>
              <p:nvPr/>
            </p:nvSpPr>
            <p:spPr>
              <a:xfrm>
                <a:off x="2562225" y="1495425"/>
                <a:ext cx="6686550" cy="51054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2400" b="1" u="sng" dirty="0"/>
                  <a:t>LSP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B522078-6956-659F-FE66-0D18F70E80D7}"/>
                  </a:ext>
                </a:extLst>
              </p:cNvPr>
              <p:cNvGrpSpPr/>
              <p:nvPr/>
            </p:nvGrpSpPr>
            <p:grpSpPr>
              <a:xfrm>
                <a:off x="3664073" y="2111591"/>
                <a:ext cx="4625679" cy="1913327"/>
                <a:chOff x="-4542649" y="3396019"/>
                <a:chExt cx="6383163" cy="1970002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D343BC2-5867-2A6A-3515-851BA35AEA01}"/>
                    </a:ext>
                  </a:extLst>
                </p:cNvPr>
                <p:cNvSpPr/>
                <p:nvPr/>
              </p:nvSpPr>
              <p:spPr>
                <a:xfrm>
                  <a:off x="-4542649" y="3467711"/>
                  <a:ext cx="2147980" cy="181432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b="1" u="sng" dirty="0" err="1"/>
                    <a:t>GradeCalc</a:t>
                  </a:r>
                  <a:endParaRPr lang="en-US" sz="1400" b="1" u="sng" dirty="0"/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dirty="0" err="1"/>
                    <a:t>CalcualteGrade</a:t>
                  </a:r>
                  <a:r>
                    <a:rPr lang="en-US" sz="1400" dirty="0"/>
                    <a:t>()</a:t>
                  </a:r>
                </a:p>
                <a:p>
                  <a:r>
                    <a:rPr lang="en-US" sz="1400" dirty="0"/>
                    <a:t>    { …….. }</a:t>
                  </a:r>
                </a:p>
                <a:p>
                  <a:endParaRPr lang="en-US" sz="1400" dirty="0"/>
                </a:p>
                <a:p>
                  <a:pPr algn="ctr"/>
                  <a:r>
                    <a:rPr lang="en-US" sz="1400" dirty="0" err="1"/>
                    <a:t>SendNotification</a:t>
                  </a:r>
                  <a:r>
                    <a:rPr lang="en-US" sz="1400" dirty="0"/>
                    <a:t>()</a:t>
                  </a:r>
                </a:p>
                <a:p>
                  <a:r>
                    <a:rPr lang="en-US" sz="1400" dirty="0"/>
                    <a:t>    { …….. }</a:t>
                  </a:r>
                </a:p>
                <a:p>
                  <a:endParaRPr lang="en-US" sz="1400" u="sng" dirty="0"/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D7068D88-3708-70E2-BDEB-6E78C8F64AB7}"/>
                    </a:ext>
                  </a:extLst>
                </p:cNvPr>
                <p:cNvCxnSpPr>
                  <a:cxnSpLocks/>
                  <a:stCxn id="23" idx="1"/>
                  <a:endCxn id="14" idx="3"/>
                </p:cNvCxnSpPr>
                <p:nvPr/>
              </p:nvCxnSpPr>
              <p:spPr>
                <a:xfrm flipH="1" flipV="1">
                  <a:off x="-2394669" y="4374872"/>
                  <a:ext cx="2087203" cy="6149"/>
                </a:xfrm>
                <a:prstGeom prst="straightConnector1">
                  <a:avLst/>
                </a:prstGeom>
                <a:ln w="28575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6423A3B-1AAA-9A31-FB88-2C1E06C33B3E}"/>
                    </a:ext>
                  </a:extLst>
                </p:cNvPr>
                <p:cNvSpPr/>
                <p:nvPr/>
              </p:nvSpPr>
              <p:spPr>
                <a:xfrm>
                  <a:off x="-307466" y="3396019"/>
                  <a:ext cx="2147980" cy="19700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b="1" u="sng" dirty="0" err="1"/>
                    <a:t>EngGradeCalc</a:t>
                  </a:r>
                  <a:endParaRPr lang="en-US" b="1" u="sng" dirty="0"/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dirty="0" err="1"/>
                    <a:t>CalcualteGrade</a:t>
                  </a:r>
                  <a:r>
                    <a:rPr lang="en-US" sz="1400" dirty="0"/>
                    <a:t>()</a:t>
                  </a:r>
                </a:p>
                <a:p>
                  <a:r>
                    <a:rPr lang="en-US" sz="1400" dirty="0"/>
                    <a:t>    { …….. }</a:t>
                  </a:r>
                </a:p>
                <a:p>
                  <a:endParaRPr lang="en-US" sz="1400" dirty="0"/>
                </a:p>
                <a:p>
                  <a:pPr algn="ctr"/>
                  <a:r>
                    <a:rPr lang="en-US" sz="1400" dirty="0" err="1"/>
                    <a:t>SendNotification</a:t>
                  </a:r>
                  <a:r>
                    <a:rPr lang="en-US" sz="1400" dirty="0"/>
                    <a:t>()</a:t>
                  </a:r>
                </a:p>
                <a:p>
                  <a:r>
                    <a:rPr lang="en-US" sz="1400" dirty="0"/>
                    <a:t>    { …….. }</a:t>
                  </a:r>
                </a:p>
              </p:txBody>
            </p:sp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BD55EA-655D-F6E6-A25C-E41BF6AA0A36}"/>
                </a:ext>
              </a:extLst>
            </p:cNvPr>
            <p:cNvSpPr txBox="1"/>
            <p:nvPr/>
          </p:nvSpPr>
          <p:spPr>
            <a:xfrm>
              <a:off x="2852738" y="3940650"/>
              <a:ext cx="6105524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GradeCalc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calc;</a:t>
              </a:r>
            </a:p>
            <a:p>
              <a:endParaRPr lang="en-US" sz="1800" dirty="0">
                <a:solidFill>
                  <a:srgbClr val="000000"/>
                </a:solidFill>
                <a:latin typeface="Cascadia Mono" panose="020B0609020000020004" pitchFamily="49" charset="0"/>
              </a:endParaRPr>
            </a:p>
            <a:p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calc = </a:t>
              </a:r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new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en-US" sz="1800" dirty="0" err="1">
                  <a:solidFill>
                    <a:srgbClr val="FF0000"/>
                  </a:solidFill>
                  <a:latin typeface="Cascadia Mono" panose="020B0609020000020004" pitchFamily="49" charset="0"/>
                </a:rPr>
                <a:t>GradeCalc</a:t>
              </a:r>
              <a:r>
                <a:rPr lang="en-US" sz="1800" dirty="0">
                  <a:solidFill>
                    <a:srgbClr val="FF0000"/>
                  </a:solidFill>
                  <a:latin typeface="Cascadia Mono" panose="020B0609020000020004" pitchFamily="49" charset="0"/>
                </a:rPr>
                <a:t>();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calc.GetGrade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(student);</a:t>
              </a:r>
            </a:p>
            <a:p>
              <a:endParaRPr lang="en-US" sz="1800" dirty="0">
                <a:solidFill>
                  <a:srgbClr val="000000"/>
                </a:solidFill>
                <a:latin typeface="Cascadia Mono" panose="020B0609020000020004" pitchFamily="49" charset="0"/>
              </a:endParaRPr>
            </a:p>
            <a:p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calc = </a:t>
              </a:r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new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en-US" sz="1800" dirty="0" err="1">
                  <a:solidFill>
                    <a:srgbClr val="FF0000"/>
                  </a:solidFill>
                  <a:latin typeface="Cascadia Mono" panose="020B0609020000020004" pitchFamily="49" charset="0"/>
                </a:rPr>
                <a:t>EngGradeCalc</a:t>
              </a:r>
              <a:r>
                <a:rPr lang="en-US" sz="1800" dirty="0">
                  <a:solidFill>
                    <a:srgbClr val="FF0000"/>
                  </a:solidFill>
                  <a:latin typeface="Cascadia Mono" panose="020B0609020000020004" pitchFamily="49" charset="0"/>
                </a:rPr>
                <a:t>();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calc.GetGrade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(student);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781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482" y="1020934"/>
            <a:ext cx="8521205" cy="48383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800" dirty="0"/>
              <a:t>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4800" dirty="0"/>
              <a:t>O</a:t>
            </a:r>
          </a:p>
          <a:p>
            <a:pPr marL="0" indent="0">
              <a:buNone/>
            </a:pPr>
            <a:r>
              <a:rPr lang="en-US" sz="4800" dirty="0"/>
              <a:t>L </a:t>
            </a:r>
          </a:p>
          <a:p>
            <a:pPr marL="0" indent="0">
              <a:buNone/>
            </a:pPr>
            <a:r>
              <a:rPr lang="en-US" sz="4800" b="1" u="sng" dirty="0">
                <a:solidFill>
                  <a:srgbClr val="FF0000"/>
                </a:solidFill>
              </a:rPr>
              <a:t>I</a:t>
            </a:r>
            <a:r>
              <a:rPr lang="en-US" sz="4800" dirty="0"/>
              <a:t>nterface </a:t>
            </a:r>
            <a:r>
              <a:rPr lang="en-US" sz="4800" b="1" u="sng" dirty="0">
                <a:solidFill>
                  <a:srgbClr val="FF0000"/>
                </a:solidFill>
              </a:rPr>
              <a:t>S</a:t>
            </a:r>
            <a:r>
              <a:rPr lang="en-US" sz="4800" dirty="0"/>
              <a:t>egregation </a:t>
            </a:r>
            <a:r>
              <a:rPr lang="en-US" sz="4800" b="1" u="sng" dirty="0">
                <a:solidFill>
                  <a:srgbClr val="FF0000"/>
                </a:solidFill>
              </a:rPr>
              <a:t>P</a:t>
            </a:r>
            <a:r>
              <a:rPr lang="en-US" sz="4800" dirty="0"/>
              <a:t>rinciple (ISP) </a:t>
            </a:r>
          </a:p>
          <a:p>
            <a:pPr marL="0" indent="0">
              <a:buNone/>
            </a:pPr>
            <a:r>
              <a:rPr lang="en-US" sz="4800" dirty="0"/>
              <a:t>D</a:t>
            </a:r>
            <a:endParaRPr lang="en-US" sz="4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9728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8BA084-96A6-44B7-B6CF-3903D238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95" y="1444842"/>
            <a:ext cx="9676660" cy="4127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FF0000"/>
                </a:solidFill>
              </a:rPr>
              <a:t>I</a:t>
            </a:r>
            <a:r>
              <a:rPr lang="en-US" sz="3200" dirty="0"/>
              <a:t>nterface </a:t>
            </a:r>
            <a:r>
              <a:rPr lang="en-US" sz="3200" b="1" u="sng" dirty="0">
                <a:solidFill>
                  <a:srgbClr val="FF0000"/>
                </a:solidFill>
              </a:rPr>
              <a:t>S</a:t>
            </a:r>
            <a:r>
              <a:rPr lang="en-US" sz="3200" dirty="0"/>
              <a:t>egregation </a:t>
            </a:r>
            <a:r>
              <a:rPr lang="en-US" sz="3200" b="1" u="sng" dirty="0">
                <a:solidFill>
                  <a:srgbClr val="FF0000"/>
                </a:solidFill>
              </a:rPr>
              <a:t>P</a:t>
            </a:r>
            <a:r>
              <a:rPr lang="en-US" sz="3200" dirty="0"/>
              <a:t>rinciple (ISP)</a:t>
            </a:r>
          </a:p>
          <a:p>
            <a:pPr marL="0" indent="0">
              <a:buNone/>
            </a:pPr>
            <a:r>
              <a:rPr lang="en-US" sz="2200" dirty="0"/>
              <a:t>ISP goal is splits the larger interfaces into smaller and more specific to requirement. So, Class shouldn’t  forced to implement a method, which is not used.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3000" u="sng" dirty="0"/>
              <a:t>Advantages</a:t>
            </a:r>
          </a:p>
          <a:p>
            <a:pPr lvl="1"/>
            <a:r>
              <a:rPr lang="en-US" sz="2400" dirty="0"/>
              <a:t>Increased code readability</a:t>
            </a:r>
          </a:p>
          <a:p>
            <a:pPr lvl="1"/>
            <a:r>
              <a:rPr lang="en-US" sz="2400" dirty="0"/>
              <a:t>Easier to Implement</a:t>
            </a:r>
          </a:p>
          <a:p>
            <a:pPr marL="0" indent="0">
              <a:buNone/>
            </a:pPr>
            <a:endParaRPr lang="en-US" sz="3000" u="sng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0738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3073-81CD-4015-99C6-C1C033E2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454" y="3006700"/>
            <a:ext cx="2028969" cy="844600"/>
          </a:xfrm>
        </p:spPr>
        <p:txBody>
          <a:bodyPr anchor="t">
            <a:noAutofit/>
          </a:bodyPr>
          <a:lstStyle/>
          <a:p>
            <a:r>
              <a:rPr lang="en-US" sz="4000" dirty="0"/>
              <a:t>DEMO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2247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3073-81CD-4015-99C6-C1C033E2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638" y="2953433"/>
            <a:ext cx="3518513" cy="668655"/>
          </a:xfrm>
        </p:spPr>
        <p:txBody>
          <a:bodyPr anchor="t">
            <a:noAutofit/>
          </a:bodyPr>
          <a:lstStyle/>
          <a:p>
            <a:br>
              <a:rPr lang="en-US" sz="4000" dirty="0"/>
            </a:br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107411-C28C-73FF-B963-DF4AF60C00D6}"/>
              </a:ext>
            </a:extLst>
          </p:cNvPr>
          <p:cNvSpPr/>
          <p:nvPr/>
        </p:nvSpPr>
        <p:spPr>
          <a:xfrm>
            <a:off x="4846002" y="1510227"/>
            <a:ext cx="2646759" cy="335133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u="sng" dirty="0"/>
              <a:t>Without ISP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799AFF-0585-4FC0-C044-399EF7F765B3}"/>
              </a:ext>
            </a:extLst>
          </p:cNvPr>
          <p:cNvSpPr/>
          <p:nvPr/>
        </p:nvSpPr>
        <p:spPr>
          <a:xfrm>
            <a:off x="5148787" y="2263195"/>
            <a:ext cx="2047717" cy="214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ICalculator</a:t>
            </a:r>
            <a:endParaRPr lang="en-US" sz="1400" dirty="0"/>
          </a:p>
          <a:p>
            <a:pPr algn="ctr"/>
            <a:endParaRPr lang="en-US" sz="300" dirty="0"/>
          </a:p>
          <a:p>
            <a:r>
              <a:rPr lang="en-US" sz="1400" dirty="0"/>
              <a:t>Addition()</a:t>
            </a:r>
          </a:p>
          <a:p>
            <a:r>
              <a:rPr lang="en-US" sz="1400" dirty="0"/>
              <a:t>Subtraction()</a:t>
            </a:r>
          </a:p>
          <a:p>
            <a:r>
              <a:rPr lang="en-US" sz="1400" dirty="0"/>
              <a:t>Multiply()</a:t>
            </a:r>
          </a:p>
          <a:p>
            <a:r>
              <a:rPr lang="en-US" sz="1400" dirty="0"/>
              <a:t>Division()</a:t>
            </a:r>
          </a:p>
          <a:p>
            <a:r>
              <a:rPr lang="en-US" sz="1400" dirty="0"/>
              <a:t>Sin()</a:t>
            </a:r>
          </a:p>
          <a:p>
            <a:r>
              <a:rPr lang="en-US" sz="1400" dirty="0"/>
              <a:t>Cos()</a:t>
            </a:r>
          </a:p>
          <a:p>
            <a:r>
              <a:rPr lang="en-US" sz="1400" dirty="0"/>
              <a:t>Tan() </a:t>
            </a:r>
          </a:p>
          <a:p>
            <a:r>
              <a:rPr lang="en-US" sz="1400" dirty="0"/>
              <a:t>Log()</a:t>
            </a:r>
          </a:p>
        </p:txBody>
      </p:sp>
    </p:spTree>
    <p:extLst>
      <p:ext uri="{BB962C8B-B14F-4D97-AF65-F5344CB8AC3E}">
        <p14:creationId xmlns:p14="http://schemas.microsoft.com/office/powerpoint/2010/main" val="3630005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3073-81CD-4015-99C6-C1C033E2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638" y="2953433"/>
            <a:ext cx="3518513" cy="668655"/>
          </a:xfrm>
        </p:spPr>
        <p:txBody>
          <a:bodyPr anchor="t">
            <a:noAutofit/>
          </a:bodyPr>
          <a:lstStyle/>
          <a:p>
            <a:br>
              <a:rPr lang="en-US" sz="4000" dirty="0"/>
            </a:br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107411-C28C-73FF-B963-DF4AF60C00D6}"/>
              </a:ext>
            </a:extLst>
          </p:cNvPr>
          <p:cNvSpPr/>
          <p:nvPr/>
        </p:nvSpPr>
        <p:spPr>
          <a:xfrm>
            <a:off x="1819276" y="733425"/>
            <a:ext cx="8296274" cy="54578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u="sng" dirty="0"/>
              <a:t>Without ISP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799AFF-0585-4FC0-C044-399EF7F765B3}"/>
              </a:ext>
            </a:extLst>
          </p:cNvPr>
          <p:cNvSpPr/>
          <p:nvPr/>
        </p:nvSpPr>
        <p:spPr>
          <a:xfrm>
            <a:off x="2138038" y="2213367"/>
            <a:ext cx="2047717" cy="214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ICalculator</a:t>
            </a:r>
            <a:endParaRPr lang="en-US" sz="1400" dirty="0"/>
          </a:p>
          <a:p>
            <a:pPr algn="ctr"/>
            <a:endParaRPr lang="en-US" sz="300" dirty="0"/>
          </a:p>
          <a:p>
            <a:r>
              <a:rPr lang="en-US" sz="1400" dirty="0"/>
              <a:t>Addition()</a:t>
            </a:r>
          </a:p>
          <a:p>
            <a:r>
              <a:rPr lang="en-US" sz="1400" dirty="0"/>
              <a:t>Subtraction()</a:t>
            </a:r>
          </a:p>
          <a:p>
            <a:r>
              <a:rPr lang="en-US" sz="1400" dirty="0"/>
              <a:t>Multiply()</a:t>
            </a:r>
          </a:p>
          <a:p>
            <a:r>
              <a:rPr lang="en-US" sz="1400" dirty="0"/>
              <a:t>Division()</a:t>
            </a:r>
          </a:p>
          <a:p>
            <a:r>
              <a:rPr lang="en-US" sz="1400" dirty="0"/>
              <a:t>Sin()</a:t>
            </a:r>
          </a:p>
          <a:p>
            <a:r>
              <a:rPr lang="en-US" sz="1400" dirty="0"/>
              <a:t>Cos()</a:t>
            </a:r>
          </a:p>
          <a:p>
            <a:r>
              <a:rPr lang="en-US" sz="1400" dirty="0"/>
              <a:t>Tan() </a:t>
            </a:r>
          </a:p>
          <a:p>
            <a:r>
              <a:rPr lang="en-US" sz="1400" dirty="0"/>
              <a:t>Log()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2F58D-7894-2C4F-7055-D182062DD03D}"/>
              </a:ext>
            </a:extLst>
          </p:cNvPr>
          <p:cNvSpPr/>
          <p:nvPr/>
        </p:nvSpPr>
        <p:spPr>
          <a:xfrm>
            <a:off x="5762133" y="898916"/>
            <a:ext cx="4172442" cy="5139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BasicCalculator</a:t>
            </a:r>
            <a:r>
              <a:rPr lang="en-US" sz="1400" dirty="0"/>
              <a:t> : </a:t>
            </a:r>
            <a:r>
              <a:rPr lang="en-US" sz="1400" dirty="0" err="1"/>
              <a:t>ICalculator</a:t>
            </a:r>
            <a:endParaRPr lang="en-US" sz="1400" dirty="0"/>
          </a:p>
          <a:p>
            <a:pPr algn="ctr"/>
            <a:endParaRPr lang="en-US" sz="300" dirty="0"/>
          </a:p>
          <a:p>
            <a:r>
              <a:rPr lang="fr-FR" sz="1400" dirty="0">
                <a:solidFill>
                  <a:srgbClr val="0000FF"/>
                </a:solidFill>
              </a:rPr>
              <a:t>  public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>
                <a:solidFill>
                  <a:srgbClr val="0000FF"/>
                </a:solidFill>
              </a:rPr>
              <a:t>double</a:t>
            </a:r>
            <a:r>
              <a:rPr lang="fr-FR" sz="1400" dirty="0">
                <a:solidFill>
                  <a:srgbClr val="000000"/>
                </a:solidFill>
              </a:rPr>
              <a:t> Cos (</a:t>
            </a:r>
            <a:r>
              <a:rPr lang="fr-FR" sz="1400" dirty="0">
                <a:solidFill>
                  <a:srgbClr val="0000FF"/>
                </a:solidFill>
              </a:rPr>
              <a:t>double</a:t>
            </a:r>
            <a:r>
              <a:rPr lang="fr-FR" sz="1400" dirty="0">
                <a:solidFill>
                  <a:srgbClr val="000000"/>
                </a:solidFill>
              </a:rPr>
              <a:t> p1)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  </a:t>
            </a:r>
            <a:r>
              <a:rPr lang="en-US" sz="1400" dirty="0">
                <a:solidFill>
                  <a:srgbClr val="0000FF"/>
                </a:solidFill>
              </a:rPr>
              <a:t>throw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new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NotImplementedException</a:t>
            </a:r>
            <a:r>
              <a:rPr lang="en-US" sz="1400" dirty="0">
                <a:solidFill>
                  <a:srgbClr val="000000"/>
                </a:solidFill>
              </a:rPr>
              <a:t>();   }</a:t>
            </a:r>
          </a:p>
          <a:p>
            <a:endParaRPr lang="en-US" sz="1000" dirty="0">
              <a:solidFill>
                <a:srgbClr val="000000"/>
              </a:solidFill>
            </a:endParaRPr>
          </a:p>
          <a:p>
            <a:r>
              <a:rPr lang="fr-FR" sz="1400" dirty="0">
                <a:solidFill>
                  <a:srgbClr val="000000"/>
                </a:solidFill>
              </a:rPr>
              <a:t>  </a:t>
            </a:r>
            <a:r>
              <a:rPr lang="fr-FR" sz="1400" dirty="0">
                <a:solidFill>
                  <a:srgbClr val="0000FF"/>
                </a:solidFill>
              </a:rPr>
              <a:t>public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>
                <a:solidFill>
                  <a:srgbClr val="0000FF"/>
                </a:solidFill>
              </a:rPr>
              <a:t>double</a:t>
            </a:r>
            <a:r>
              <a:rPr lang="fr-FR" sz="1400" dirty="0">
                <a:solidFill>
                  <a:srgbClr val="000000"/>
                </a:solidFill>
              </a:rPr>
              <a:t> Log (</a:t>
            </a:r>
            <a:r>
              <a:rPr lang="fr-FR" sz="1400" dirty="0">
                <a:solidFill>
                  <a:srgbClr val="0000FF"/>
                </a:solidFill>
              </a:rPr>
              <a:t>double</a:t>
            </a:r>
            <a:r>
              <a:rPr lang="fr-FR" sz="1400" dirty="0">
                <a:solidFill>
                  <a:srgbClr val="000000"/>
                </a:solidFill>
              </a:rPr>
              <a:t> p1, </a:t>
            </a:r>
            <a:r>
              <a:rPr lang="fr-FR" sz="1400" dirty="0">
                <a:solidFill>
                  <a:srgbClr val="0000FF"/>
                </a:solidFill>
              </a:rPr>
              <a:t>double</a:t>
            </a:r>
            <a:r>
              <a:rPr lang="fr-FR" sz="1400" dirty="0">
                <a:solidFill>
                  <a:srgbClr val="000000"/>
                </a:solidFill>
              </a:rPr>
              <a:t> p2)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  </a:t>
            </a:r>
            <a:r>
              <a:rPr lang="en-US" sz="1400" dirty="0">
                <a:solidFill>
                  <a:srgbClr val="0000FF"/>
                </a:solidFill>
              </a:rPr>
              <a:t>throw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new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NotImplementedException</a:t>
            </a:r>
            <a:r>
              <a:rPr lang="en-US" sz="1400" dirty="0">
                <a:solidFill>
                  <a:srgbClr val="000000"/>
                </a:solidFill>
              </a:rPr>
              <a:t>();  }</a:t>
            </a:r>
          </a:p>
          <a:p>
            <a:endParaRPr lang="en-US" sz="1000" dirty="0">
              <a:solidFill>
                <a:srgbClr val="000000"/>
              </a:solidFill>
            </a:endParaRPr>
          </a:p>
          <a:p>
            <a:r>
              <a:rPr lang="fr-FR" sz="1400" dirty="0">
                <a:solidFill>
                  <a:srgbClr val="000000"/>
                </a:solidFill>
              </a:rPr>
              <a:t>  </a:t>
            </a:r>
            <a:r>
              <a:rPr lang="fr-FR" sz="1400" dirty="0">
                <a:solidFill>
                  <a:srgbClr val="0000FF"/>
                </a:solidFill>
              </a:rPr>
              <a:t>public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>
                <a:solidFill>
                  <a:srgbClr val="0000FF"/>
                </a:solidFill>
              </a:rPr>
              <a:t>double</a:t>
            </a:r>
            <a:r>
              <a:rPr lang="fr-FR" sz="1400" dirty="0">
                <a:solidFill>
                  <a:srgbClr val="000000"/>
                </a:solidFill>
              </a:rPr>
              <a:t> Sin (</a:t>
            </a:r>
            <a:r>
              <a:rPr lang="fr-FR" sz="1400" dirty="0">
                <a:solidFill>
                  <a:srgbClr val="0000FF"/>
                </a:solidFill>
              </a:rPr>
              <a:t>double</a:t>
            </a:r>
            <a:r>
              <a:rPr lang="fr-FR" sz="1400" dirty="0">
                <a:solidFill>
                  <a:srgbClr val="000000"/>
                </a:solidFill>
              </a:rPr>
              <a:t> p1)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  </a:t>
            </a:r>
            <a:r>
              <a:rPr lang="en-US" sz="1400" dirty="0">
                <a:solidFill>
                  <a:srgbClr val="0000FF"/>
                </a:solidFill>
              </a:rPr>
              <a:t>throw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new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NotImplementedException</a:t>
            </a:r>
            <a:r>
              <a:rPr lang="en-US" sz="1400" dirty="0">
                <a:solidFill>
                  <a:srgbClr val="000000"/>
                </a:solidFill>
              </a:rPr>
              <a:t>();     }</a:t>
            </a:r>
          </a:p>
          <a:p>
            <a:endParaRPr lang="en-US" sz="1000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</a:rPr>
              <a:t>public double Tan (double p1)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    </a:t>
            </a:r>
            <a:r>
              <a:rPr lang="en-US" sz="1400" dirty="0">
                <a:solidFill>
                  <a:srgbClr val="000000"/>
                </a:solidFill>
              </a:rPr>
              <a:t>{</a:t>
            </a:r>
            <a:r>
              <a:rPr lang="en-US" sz="1400" dirty="0">
                <a:solidFill>
                  <a:srgbClr val="0000FF"/>
                </a:solidFill>
              </a:rPr>
              <a:t>  throw new </a:t>
            </a:r>
            <a:r>
              <a:rPr lang="en-US" sz="1400" dirty="0" err="1">
                <a:solidFill>
                  <a:srgbClr val="000000"/>
                </a:solidFill>
              </a:rPr>
              <a:t>NotImplementedException</a:t>
            </a:r>
            <a:r>
              <a:rPr lang="en-US" sz="1400" dirty="0">
                <a:solidFill>
                  <a:srgbClr val="000000"/>
                </a:solidFill>
              </a:rPr>
              <a:t>();    }</a:t>
            </a:r>
          </a:p>
          <a:p>
            <a:endParaRPr lang="en-US" sz="1000" dirty="0">
              <a:solidFill>
                <a:srgbClr val="0000FF"/>
              </a:solidFill>
            </a:endParaRPr>
          </a:p>
          <a:p>
            <a:r>
              <a:rPr lang="fr-FR" sz="1400" dirty="0">
                <a:solidFill>
                  <a:srgbClr val="0000FF"/>
                </a:solidFill>
              </a:rPr>
              <a:t>   public double Addition (double </a:t>
            </a:r>
            <a:r>
              <a:rPr lang="fr-FR" sz="1400" dirty="0">
                <a:solidFill>
                  <a:srgbClr val="000000"/>
                </a:solidFill>
              </a:rPr>
              <a:t>p1</a:t>
            </a:r>
            <a:r>
              <a:rPr lang="fr-FR" sz="1400" dirty="0">
                <a:solidFill>
                  <a:srgbClr val="0000FF"/>
                </a:solidFill>
              </a:rPr>
              <a:t>, double </a:t>
            </a:r>
            <a:r>
              <a:rPr lang="fr-FR" sz="1400" dirty="0">
                <a:solidFill>
                  <a:srgbClr val="000000"/>
                </a:solidFill>
              </a:rPr>
              <a:t>p2</a:t>
            </a:r>
            <a:r>
              <a:rPr lang="fr-FR" sz="1400" dirty="0">
                <a:solidFill>
                  <a:srgbClr val="0000FF"/>
                </a:solidFill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   </a:t>
            </a:r>
            <a:r>
              <a:rPr lang="en-US" sz="1400" dirty="0">
                <a:solidFill>
                  <a:srgbClr val="000000"/>
                </a:solidFill>
              </a:rPr>
              <a:t> {  </a:t>
            </a:r>
            <a:r>
              <a:rPr lang="en-US" sz="1400" dirty="0">
                <a:solidFill>
                  <a:srgbClr val="0000FF"/>
                </a:solidFill>
              </a:rPr>
              <a:t>return </a:t>
            </a:r>
            <a:r>
              <a:rPr lang="en-US" sz="1400" dirty="0">
                <a:solidFill>
                  <a:srgbClr val="000000"/>
                </a:solidFill>
              </a:rPr>
              <a:t>p1 + p2;       }</a:t>
            </a:r>
          </a:p>
          <a:p>
            <a:endParaRPr lang="en-US" sz="1000" dirty="0">
              <a:solidFill>
                <a:srgbClr val="0000FF"/>
              </a:solidFill>
            </a:endParaRPr>
          </a:p>
          <a:p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</a:rPr>
              <a:t>public double Division (double </a:t>
            </a:r>
            <a:r>
              <a:rPr lang="fr-FR" sz="1400" dirty="0">
                <a:solidFill>
                  <a:srgbClr val="000000"/>
                </a:solidFill>
              </a:rPr>
              <a:t>p1</a:t>
            </a:r>
            <a:r>
              <a:rPr lang="fr-FR" sz="1400" dirty="0">
                <a:solidFill>
                  <a:srgbClr val="0000FF"/>
                </a:solidFill>
              </a:rPr>
              <a:t>, double </a:t>
            </a:r>
            <a:r>
              <a:rPr lang="fr-FR" sz="1400" dirty="0">
                <a:solidFill>
                  <a:srgbClr val="000000"/>
                </a:solidFill>
              </a:rPr>
              <a:t>p2</a:t>
            </a:r>
            <a:r>
              <a:rPr lang="fr-FR" sz="1400" dirty="0">
                <a:solidFill>
                  <a:srgbClr val="0000FF"/>
                </a:solidFill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   </a:t>
            </a:r>
            <a:r>
              <a:rPr lang="en-US" sz="1400" dirty="0">
                <a:solidFill>
                  <a:srgbClr val="000000"/>
                </a:solidFill>
              </a:rPr>
              <a:t> {   </a:t>
            </a:r>
            <a:r>
              <a:rPr lang="en-US" sz="1400" dirty="0">
                <a:solidFill>
                  <a:srgbClr val="0000FF"/>
                </a:solidFill>
              </a:rPr>
              <a:t>return </a:t>
            </a:r>
            <a:r>
              <a:rPr lang="en-US" sz="1400" dirty="0">
                <a:solidFill>
                  <a:srgbClr val="000000"/>
                </a:solidFill>
              </a:rPr>
              <a:t>p1 / p2;       }</a:t>
            </a:r>
          </a:p>
          <a:p>
            <a:endParaRPr lang="en-US" sz="1000" dirty="0">
              <a:solidFill>
                <a:srgbClr val="0000FF"/>
              </a:solidFill>
            </a:endParaRPr>
          </a:p>
          <a:p>
            <a:r>
              <a:rPr lang="fr-FR" sz="1400" dirty="0">
                <a:solidFill>
                  <a:srgbClr val="0000FF"/>
                </a:solidFill>
              </a:rPr>
              <a:t>   public double </a:t>
            </a:r>
            <a:r>
              <a:rPr lang="fr-FR" sz="1400" dirty="0" err="1">
                <a:solidFill>
                  <a:srgbClr val="0000FF"/>
                </a:solidFill>
              </a:rPr>
              <a:t>Multiply</a:t>
            </a:r>
            <a:r>
              <a:rPr lang="fr-FR" sz="1400" dirty="0">
                <a:solidFill>
                  <a:srgbClr val="0000FF"/>
                </a:solidFill>
              </a:rPr>
              <a:t> (double </a:t>
            </a:r>
            <a:r>
              <a:rPr lang="fr-FR" sz="1400" dirty="0">
                <a:solidFill>
                  <a:srgbClr val="000000"/>
                </a:solidFill>
              </a:rPr>
              <a:t>p1</a:t>
            </a:r>
            <a:r>
              <a:rPr lang="fr-FR" sz="1400" dirty="0">
                <a:solidFill>
                  <a:srgbClr val="0000FF"/>
                </a:solidFill>
              </a:rPr>
              <a:t>, double </a:t>
            </a:r>
            <a:r>
              <a:rPr lang="fr-FR" sz="1400" dirty="0">
                <a:solidFill>
                  <a:srgbClr val="000000"/>
                </a:solidFill>
              </a:rPr>
              <a:t>p2</a:t>
            </a:r>
            <a:r>
              <a:rPr lang="fr-FR" sz="1400" dirty="0">
                <a:solidFill>
                  <a:srgbClr val="0000FF"/>
                </a:solidFill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    </a:t>
            </a:r>
            <a:r>
              <a:rPr lang="en-US" sz="1400" dirty="0">
                <a:solidFill>
                  <a:srgbClr val="000000"/>
                </a:solidFill>
              </a:rPr>
              <a:t>{  </a:t>
            </a:r>
            <a:r>
              <a:rPr lang="en-US" sz="1400" dirty="0">
                <a:solidFill>
                  <a:srgbClr val="0000FF"/>
                </a:solidFill>
              </a:rPr>
              <a:t>  return </a:t>
            </a:r>
            <a:r>
              <a:rPr lang="en-US" sz="1400" dirty="0">
                <a:solidFill>
                  <a:srgbClr val="000000"/>
                </a:solidFill>
              </a:rPr>
              <a:t>p1 * p2;     }</a:t>
            </a:r>
          </a:p>
          <a:p>
            <a:endParaRPr lang="en-US" sz="1000" dirty="0">
              <a:solidFill>
                <a:srgbClr val="0000FF"/>
              </a:solidFill>
            </a:endParaRPr>
          </a:p>
          <a:p>
            <a:r>
              <a:rPr lang="fr-FR" sz="1400" dirty="0">
                <a:solidFill>
                  <a:srgbClr val="0000FF"/>
                </a:solidFill>
              </a:rPr>
              <a:t>   public double </a:t>
            </a:r>
            <a:r>
              <a:rPr lang="fr-FR" sz="1400" dirty="0" err="1">
                <a:solidFill>
                  <a:srgbClr val="0000FF"/>
                </a:solidFill>
              </a:rPr>
              <a:t>Subtraction</a:t>
            </a:r>
            <a:r>
              <a:rPr lang="fr-FR" sz="1400" dirty="0">
                <a:solidFill>
                  <a:srgbClr val="0000FF"/>
                </a:solidFill>
              </a:rPr>
              <a:t> (double </a:t>
            </a:r>
            <a:r>
              <a:rPr lang="fr-FR" sz="1400" dirty="0">
                <a:solidFill>
                  <a:srgbClr val="000000"/>
                </a:solidFill>
              </a:rPr>
              <a:t>p1</a:t>
            </a:r>
            <a:r>
              <a:rPr lang="fr-FR" sz="1400" dirty="0">
                <a:solidFill>
                  <a:srgbClr val="0000FF"/>
                </a:solidFill>
              </a:rPr>
              <a:t>, double </a:t>
            </a:r>
            <a:r>
              <a:rPr lang="fr-FR" sz="1400" dirty="0">
                <a:solidFill>
                  <a:srgbClr val="000000"/>
                </a:solidFill>
              </a:rPr>
              <a:t>p2</a:t>
            </a:r>
            <a:r>
              <a:rPr lang="fr-FR" sz="1400" dirty="0">
                <a:solidFill>
                  <a:srgbClr val="0000FF"/>
                </a:solidFill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   </a:t>
            </a:r>
            <a:r>
              <a:rPr lang="en-US" sz="1400" dirty="0">
                <a:solidFill>
                  <a:srgbClr val="000000"/>
                </a:solidFill>
              </a:rPr>
              <a:t> {   </a:t>
            </a:r>
            <a:r>
              <a:rPr lang="en-US" sz="1400" dirty="0">
                <a:solidFill>
                  <a:srgbClr val="0000FF"/>
                </a:solidFill>
              </a:rPr>
              <a:t>return </a:t>
            </a:r>
            <a:r>
              <a:rPr lang="en-US" sz="1400" dirty="0">
                <a:solidFill>
                  <a:srgbClr val="000000"/>
                </a:solidFill>
              </a:rPr>
              <a:t>p1 - p2;        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222DC3-298E-D1D7-E822-A0DA781A9459}"/>
              </a:ext>
            </a:extLst>
          </p:cNvPr>
          <p:cNvCxnSpPr>
            <a:stCxn id="4" idx="3"/>
          </p:cNvCxnSpPr>
          <p:nvPr/>
        </p:nvCxnSpPr>
        <p:spPr>
          <a:xfrm>
            <a:off x="4185755" y="3287760"/>
            <a:ext cx="1576378" cy="78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76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3073-81CD-4015-99C6-C1C033E2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638" y="2953433"/>
            <a:ext cx="3518513" cy="668655"/>
          </a:xfrm>
        </p:spPr>
        <p:txBody>
          <a:bodyPr anchor="t">
            <a:noAutofit/>
          </a:bodyPr>
          <a:lstStyle/>
          <a:p>
            <a:br>
              <a:rPr lang="en-US" sz="4000" dirty="0"/>
            </a:br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107411-C28C-73FF-B963-DF4AF60C00D6}"/>
              </a:ext>
            </a:extLst>
          </p:cNvPr>
          <p:cNvSpPr/>
          <p:nvPr/>
        </p:nvSpPr>
        <p:spPr>
          <a:xfrm>
            <a:off x="1819276" y="733425"/>
            <a:ext cx="8296274" cy="54578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u="sng" dirty="0"/>
              <a:t>Without ISP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799AFF-0585-4FC0-C044-399EF7F765B3}"/>
              </a:ext>
            </a:extLst>
          </p:cNvPr>
          <p:cNvSpPr/>
          <p:nvPr/>
        </p:nvSpPr>
        <p:spPr>
          <a:xfrm>
            <a:off x="2138038" y="2213367"/>
            <a:ext cx="2047717" cy="214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ICalculator</a:t>
            </a:r>
            <a:endParaRPr lang="en-US" sz="1400" dirty="0"/>
          </a:p>
          <a:p>
            <a:pPr algn="ctr"/>
            <a:endParaRPr lang="en-US" sz="300" dirty="0"/>
          </a:p>
          <a:p>
            <a:r>
              <a:rPr lang="en-US" sz="1400" dirty="0"/>
              <a:t>Addition()</a:t>
            </a:r>
          </a:p>
          <a:p>
            <a:r>
              <a:rPr lang="en-US" sz="1400" dirty="0"/>
              <a:t>Subtraction()</a:t>
            </a:r>
          </a:p>
          <a:p>
            <a:r>
              <a:rPr lang="en-US" sz="1400" dirty="0"/>
              <a:t>Multiply()</a:t>
            </a:r>
          </a:p>
          <a:p>
            <a:r>
              <a:rPr lang="en-US" sz="1400" dirty="0"/>
              <a:t>Division()</a:t>
            </a:r>
          </a:p>
          <a:p>
            <a:r>
              <a:rPr lang="en-US" sz="1400" dirty="0"/>
              <a:t>Sin()</a:t>
            </a:r>
          </a:p>
          <a:p>
            <a:r>
              <a:rPr lang="en-US" sz="1400" dirty="0"/>
              <a:t>Cos()</a:t>
            </a:r>
          </a:p>
          <a:p>
            <a:r>
              <a:rPr lang="en-US" sz="1400" dirty="0"/>
              <a:t>Tan() </a:t>
            </a:r>
          </a:p>
          <a:p>
            <a:r>
              <a:rPr lang="en-US" sz="1400" dirty="0"/>
              <a:t>Log()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2F58D-7894-2C4F-7055-D182062DD03D}"/>
              </a:ext>
            </a:extLst>
          </p:cNvPr>
          <p:cNvSpPr/>
          <p:nvPr/>
        </p:nvSpPr>
        <p:spPr>
          <a:xfrm>
            <a:off x="5762133" y="898916"/>
            <a:ext cx="4172442" cy="5139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BasicCalculator</a:t>
            </a:r>
            <a:r>
              <a:rPr lang="en-US" sz="1400" dirty="0"/>
              <a:t> : </a:t>
            </a:r>
            <a:r>
              <a:rPr lang="en-US" sz="1400" dirty="0" err="1"/>
              <a:t>ICalculator</a:t>
            </a:r>
            <a:endParaRPr lang="en-US" sz="1400" dirty="0"/>
          </a:p>
          <a:p>
            <a:pPr algn="ctr"/>
            <a:endParaRPr lang="en-US" sz="300" dirty="0"/>
          </a:p>
          <a:p>
            <a:r>
              <a:rPr lang="fr-FR" sz="1400" dirty="0">
                <a:solidFill>
                  <a:srgbClr val="0000FF"/>
                </a:solidFill>
              </a:rPr>
              <a:t>  public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>
                <a:solidFill>
                  <a:srgbClr val="0000FF"/>
                </a:solidFill>
              </a:rPr>
              <a:t>double</a:t>
            </a:r>
            <a:r>
              <a:rPr lang="fr-FR" sz="1400" dirty="0">
                <a:solidFill>
                  <a:srgbClr val="000000"/>
                </a:solidFill>
              </a:rPr>
              <a:t> Cos (</a:t>
            </a:r>
            <a:r>
              <a:rPr lang="fr-FR" sz="1400" dirty="0">
                <a:solidFill>
                  <a:srgbClr val="0000FF"/>
                </a:solidFill>
              </a:rPr>
              <a:t>double</a:t>
            </a:r>
            <a:r>
              <a:rPr lang="fr-FR" sz="1400" dirty="0">
                <a:solidFill>
                  <a:srgbClr val="000000"/>
                </a:solidFill>
              </a:rPr>
              <a:t> p1)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  </a:t>
            </a:r>
            <a:r>
              <a:rPr lang="en-US" sz="1400" dirty="0">
                <a:solidFill>
                  <a:srgbClr val="0000FF"/>
                </a:solidFill>
              </a:rPr>
              <a:t>throw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new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NotImplementedException</a:t>
            </a:r>
            <a:r>
              <a:rPr lang="en-US" sz="1400" dirty="0">
                <a:solidFill>
                  <a:srgbClr val="000000"/>
                </a:solidFill>
              </a:rPr>
              <a:t>();   }</a:t>
            </a:r>
          </a:p>
          <a:p>
            <a:endParaRPr lang="en-US" sz="1000" dirty="0">
              <a:solidFill>
                <a:srgbClr val="000000"/>
              </a:solidFill>
            </a:endParaRPr>
          </a:p>
          <a:p>
            <a:r>
              <a:rPr lang="fr-FR" sz="1400" dirty="0">
                <a:solidFill>
                  <a:srgbClr val="000000"/>
                </a:solidFill>
              </a:rPr>
              <a:t>  </a:t>
            </a:r>
            <a:r>
              <a:rPr lang="fr-FR" sz="1400" dirty="0">
                <a:solidFill>
                  <a:srgbClr val="0000FF"/>
                </a:solidFill>
              </a:rPr>
              <a:t>public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>
                <a:solidFill>
                  <a:srgbClr val="0000FF"/>
                </a:solidFill>
              </a:rPr>
              <a:t>double</a:t>
            </a:r>
            <a:r>
              <a:rPr lang="fr-FR" sz="1400" dirty="0">
                <a:solidFill>
                  <a:srgbClr val="000000"/>
                </a:solidFill>
              </a:rPr>
              <a:t> Log (</a:t>
            </a:r>
            <a:r>
              <a:rPr lang="fr-FR" sz="1400" dirty="0">
                <a:solidFill>
                  <a:srgbClr val="0000FF"/>
                </a:solidFill>
              </a:rPr>
              <a:t>double</a:t>
            </a:r>
            <a:r>
              <a:rPr lang="fr-FR" sz="1400" dirty="0">
                <a:solidFill>
                  <a:srgbClr val="000000"/>
                </a:solidFill>
              </a:rPr>
              <a:t> p1, </a:t>
            </a:r>
            <a:r>
              <a:rPr lang="fr-FR" sz="1400" dirty="0">
                <a:solidFill>
                  <a:srgbClr val="0000FF"/>
                </a:solidFill>
              </a:rPr>
              <a:t>double</a:t>
            </a:r>
            <a:r>
              <a:rPr lang="fr-FR" sz="1400" dirty="0">
                <a:solidFill>
                  <a:srgbClr val="000000"/>
                </a:solidFill>
              </a:rPr>
              <a:t> p2)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  </a:t>
            </a:r>
            <a:r>
              <a:rPr lang="en-US" sz="1400" dirty="0">
                <a:solidFill>
                  <a:srgbClr val="0000FF"/>
                </a:solidFill>
              </a:rPr>
              <a:t>throw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new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NotImplementedException</a:t>
            </a:r>
            <a:r>
              <a:rPr lang="en-US" sz="1400" dirty="0">
                <a:solidFill>
                  <a:srgbClr val="000000"/>
                </a:solidFill>
              </a:rPr>
              <a:t>();  }</a:t>
            </a:r>
          </a:p>
          <a:p>
            <a:endParaRPr lang="en-US" sz="1000" dirty="0">
              <a:solidFill>
                <a:srgbClr val="000000"/>
              </a:solidFill>
            </a:endParaRPr>
          </a:p>
          <a:p>
            <a:r>
              <a:rPr lang="fr-FR" sz="1400" dirty="0">
                <a:solidFill>
                  <a:srgbClr val="000000"/>
                </a:solidFill>
              </a:rPr>
              <a:t>  </a:t>
            </a:r>
            <a:r>
              <a:rPr lang="fr-FR" sz="1400" dirty="0">
                <a:solidFill>
                  <a:srgbClr val="0000FF"/>
                </a:solidFill>
              </a:rPr>
              <a:t>public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>
                <a:solidFill>
                  <a:srgbClr val="0000FF"/>
                </a:solidFill>
              </a:rPr>
              <a:t>double</a:t>
            </a:r>
            <a:r>
              <a:rPr lang="fr-FR" sz="1400" dirty="0">
                <a:solidFill>
                  <a:srgbClr val="000000"/>
                </a:solidFill>
              </a:rPr>
              <a:t> Sin (</a:t>
            </a:r>
            <a:r>
              <a:rPr lang="fr-FR" sz="1400" dirty="0">
                <a:solidFill>
                  <a:srgbClr val="0000FF"/>
                </a:solidFill>
              </a:rPr>
              <a:t>double</a:t>
            </a:r>
            <a:r>
              <a:rPr lang="fr-FR" sz="1400" dirty="0">
                <a:solidFill>
                  <a:srgbClr val="000000"/>
                </a:solidFill>
              </a:rPr>
              <a:t> p1)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  </a:t>
            </a:r>
            <a:r>
              <a:rPr lang="en-US" sz="1400" dirty="0">
                <a:solidFill>
                  <a:srgbClr val="0000FF"/>
                </a:solidFill>
              </a:rPr>
              <a:t>throw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new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NotImplementedException</a:t>
            </a:r>
            <a:r>
              <a:rPr lang="en-US" sz="1400" dirty="0">
                <a:solidFill>
                  <a:srgbClr val="000000"/>
                </a:solidFill>
              </a:rPr>
              <a:t>();     }</a:t>
            </a:r>
          </a:p>
          <a:p>
            <a:endParaRPr lang="en-US" sz="1000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</a:rPr>
              <a:t>public double Tan (double p1)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    </a:t>
            </a:r>
            <a:r>
              <a:rPr lang="en-US" sz="1400" dirty="0">
                <a:solidFill>
                  <a:srgbClr val="000000"/>
                </a:solidFill>
              </a:rPr>
              <a:t>{</a:t>
            </a:r>
            <a:r>
              <a:rPr lang="en-US" sz="1400" dirty="0">
                <a:solidFill>
                  <a:srgbClr val="0000FF"/>
                </a:solidFill>
              </a:rPr>
              <a:t>  throw new </a:t>
            </a:r>
            <a:r>
              <a:rPr lang="en-US" sz="1400" dirty="0" err="1">
                <a:solidFill>
                  <a:srgbClr val="000000"/>
                </a:solidFill>
              </a:rPr>
              <a:t>NotImplementedException</a:t>
            </a:r>
            <a:r>
              <a:rPr lang="en-US" sz="1400" dirty="0">
                <a:solidFill>
                  <a:srgbClr val="000000"/>
                </a:solidFill>
              </a:rPr>
              <a:t>();    }</a:t>
            </a:r>
          </a:p>
          <a:p>
            <a:endParaRPr lang="en-US" sz="1000" dirty="0">
              <a:solidFill>
                <a:srgbClr val="0000FF"/>
              </a:solidFill>
            </a:endParaRPr>
          </a:p>
          <a:p>
            <a:r>
              <a:rPr lang="fr-FR" sz="1400" dirty="0">
                <a:solidFill>
                  <a:srgbClr val="0000FF"/>
                </a:solidFill>
              </a:rPr>
              <a:t>   public double Addition (double </a:t>
            </a:r>
            <a:r>
              <a:rPr lang="fr-FR" sz="1400" dirty="0">
                <a:solidFill>
                  <a:srgbClr val="000000"/>
                </a:solidFill>
              </a:rPr>
              <a:t>p1</a:t>
            </a:r>
            <a:r>
              <a:rPr lang="fr-FR" sz="1400" dirty="0">
                <a:solidFill>
                  <a:srgbClr val="0000FF"/>
                </a:solidFill>
              </a:rPr>
              <a:t>, double </a:t>
            </a:r>
            <a:r>
              <a:rPr lang="fr-FR" sz="1400" dirty="0">
                <a:solidFill>
                  <a:srgbClr val="000000"/>
                </a:solidFill>
              </a:rPr>
              <a:t>p2</a:t>
            </a:r>
            <a:r>
              <a:rPr lang="fr-FR" sz="1400" dirty="0">
                <a:solidFill>
                  <a:srgbClr val="0000FF"/>
                </a:solidFill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   </a:t>
            </a:r>
            <a:r>
              <a:rPr lang="en-US" sz="1400" dirty="0">
                <a:solidFill>
                  <a:srgbClr val="000000"/>
                </a:solidFill>
              </a:rPr>
              <a:t> {  </a:t>
            </a:r>
            <a:r>
              <a:rPr lang="en-US" sz="1400" dirty="0">
                <a:solidFill>
                  <a:srgbClr val="0000FF"/>
                </a:solidFill>
              </a:rPr>
              <a:t>return </a:t>
            </a:r>
            <a:r>
              <a:rPr lang="en-US" sz="1400" dirty="0">
                <a:solidFill>
                  <a:srgbClr val="000000"/>
                </a:solidFill>
              </a:rPr>
              <a:t>p1 + p2;       }</a:t>
            </a:r>
          </a:p>
          <a:p>
            <a:endParaRPr lang="en-US" sz="1000" dirty="0">
              <a:solidFill>
                <a:srgbClr val="0000FF"/>
              </a:solidFill>
            </a:endParaRPr>
          </a:p>
          <a:p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</a:rPr>
              <a:t>public double Division (double </a:t>
            </a:r>
            <a:r>
              <a:rPr lang="fr-FR" sz="1400" dirty="0">
                <a:solidFill>
                  <a:srgbClr val="000000"/>
                </a:solidFill>
              </a:rPr>
              <a:t>p1</a:t>
            </a:r>
            <a:r>
              <a:rPr lang="fr-FR" sz="1400" dirty="0">
                <a:solidFill>
                  <a:srgbClr val="0000FF"/>
                </a:solidFill>
              </a:rPr>
              <a:t>, double </a:t>
            </a:r>
            <a:r>
              <a:rPr lang="fr-FR" sz="1400" dirty="0">
                <a:solidFill>
                  <a:srgbClr val="000000"/>
                </a:solidFill>
              </a:rPr>
              <a:t>p2</a:t>
            </a:r>
            <a:r>
              <a:rPr lang="fr-FR" sz="1400" dirty="0">
                <a:solidFill>
                  <a:srgbClr val="0000FF"/>
                </a:solidFill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   </a:t>
            </a:r>
            <a:r>
              <a:rPr lang="en-US" sz="1400" dirty="0">
                <a:solidFill>
                  <a:srgbClr val="000000"/>
                </a:solidFill>
              </a:rPr>
              <a:t> {   </a:t>
            </a:r>
            <a:r>
              <a:rPr lang="en-US" sz="1400" dirty="0">
                <a:solidFill>
                  <a:srgbClr val="0000FF"/>
                </a:solidFill>
              </a:rPr>
              <a:t>return </a:t>
            </a:r>
            <a:r>
              <a:rPr lang="en-US" sz="1400" dirty="0">
                <a:solidFill>
                  <a:srgbClr val="000000"/>
                </a:solidFill>
              </a:rPr>
              <a:t>p1 / p2;       }</a:t>
            </a:r>
          </a:p>
          <a:p>
            <a:endParaRPr lang="en-US" sz="1000" dirty="0">
              <a:solidFill>
                <a:srgbClr val="0000FF"/>
              </a:solidFill>
            </a:endParaRPr>
          </a:p>
          <a:p>
            <a:r>
              <a:rPr lang="fr-FR" sz="1400" dirty="0">
                <a:solidFill>
                  <a:srgbClr val="0000FF"/>
                </a:solidFill>
              </a:rPr>
              <a:t>   public double </a:t>
            </a:r>
            <a:r>
              <a:rPr lang="fr-FR" sz="1400" dirty="0" err="1">
                <a:solidFill>
                  <a:srgbClr val="0000FF"/>
                </a:solidFill>
              </a:rPr>
              <a:t>Multiply</a:t>
            </a:r>
            <a:r>
              <a:rPr lang="fr-FR" sz="1400" dirty="0">
                <a:solidFill>
                  <a:srgbClr val="0000FF"/>
                </a:solidFill>
              </a:rPr>
              <a:t> (double </a:t>
            </a:r>
            <a:r>
              <a:rPr lang="fr-FR" sz="1400" dirty="0">
                <a:solidFill>
                  <a:srgbClr val="000000"/>
                </a:solidFill>
              </a:rPr>
              <a:t>p1</a:t>
            </a:r>
            <a:r>
              <a:rPr lang="fr-FR" sz="1400" dirty="0">
                <a:solidFill>
                  <a:srgbClr val="0000FF"/>
                </a:solidFill>
              </a:rPr>
              <a:t>, double </a:t>
            </a:r>
            <a:r>
              <a:rPr lang="fr-FR" sz="1400" dirty="0">
                <a:solidFill>
                  <a:srgbClr val="000000"/>
                </a:solidFill>
              </a:rPr>
              <a:t>p2</a:t>
            </a:r>
            <a:r>
              <a:rPr lang="fr-FR" sz="1400" dirty="0">
                <a:solidFill>
                  <a:srgbClr val="0000FF"/>
                </a:solidFill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    </a:t>
            </a:r>
            <a:r>
              <a:rPr lang="en-US" sz="1400" dirty="0">
                <a:solidFill>
                  <a:srgbClr val="000000"/>
                </a:solidFill>
              </a:rPr>
              <a:t>{  </a:t>
            </a:r>
            <a:r>
              <a:rPr lang="en-US" sz="1400" dirty="0">
                <a:solidFill>
                  <a:srgbClr val="0000FF"/>
                </a:solidFill>
              </a:rPr>
              <a:t>  return </a:t>
            </a:r>
            <a:r>
              <a:rPr lang="en-US" sz="1400" dirty="0">
                <a:solidFill>
                  <a:srgbClr val="000000"/>
                </a:solidFill>
              </a:rPr>
              <a:t>p1 * p2;     }</a:t>
            </a:r>
          </a:p>
          <a:p>
            <a:endParaRPr lang="en-US" sz="1000" dirty="0">
              <a:solidFill>
                <a:srgbClr val="0000FF"/>
              </a:solidFill>
            </a:endParaRPr>
          </a:p>
          <a:p>
            <a:r>
              <a:rPr lang="fr-FR" sz="1400" dirty="0">
                <a:solidFill>
                  <a:srgbClr val="0000FF"/>
                </a:solidFill>
              </a:rPr>
              <a:t>   public double </a:t>
            </a:r>
            <a:r>
              <a:rPr lang="fr-FR" sz="1400" dirty="0" err="1">
                <a:solidFill>
                  <a:srgbClr val="0000FF"/>
                </a:solidFill>
              </a:rPr>
              <a:t>Subtraction</a:t>
            </a:r>
            <a:r>
              <a:rPr lang="fr-FR" sz="1400" dirty="0">
                <a:solidFill>
                  <a:srgbClr val="0000FF"/>
                </a:solidFill>
              </a:rPr>
              <a:t> (double </a:t>
            </a:r>
            <a:r>
              <a:rPr lang="fr-FR" sz="1400" dirty="0">
                <a:solidFill>
                  <a:srgbClr val="000000"/>
                </a:solidFill>
              </a:rPr>
              <a:t>p1</a:t>
            </a:r>
            <a:r>
              <a:rPr lang="fr-FR" sz="1400" dirty="0">
                <a:solidFill>
                  <a:srgbClr val="0000FF"/>
                </a:solidFill>
              </a:rPr>
              <a:t>, double </a:t>
            </a:r>
            <a:r>
              <a:rPr lang="fr-FR" sz="1400" dirty="0">
                <a:solidFill>
                  <a:srgbClr val="000000"/>
                </a:solidFill>
              </a:rPr>
              <a:t>p2</a:t>
            </a:r>
            <a:r>
              <a:rPr lang="fr-FR" sz="1400" dirty="0">
                <a:solidFill>
                  <a:srgbClr val="0000FF"/>
                </a:solidFill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   </a:t>
            </a:r>
            <a:r>
              <a:rPr lang="en-US" sz="1400" dirty="0">
                <a:solidFill>
                  <a:srgbClr val="000000"/>
                </a:solidFill>
              </a:rPr>
              <a:t> {   </a:t>
            </a:r>
            <a:r>
              <a:rPr lang="en-US" sz="1400" dirty="0">
                <a:solidFill>
                  <a:srgbClr val="0000FF"/>
                </a:solidFill>
              </a:rPr>
              <a:t>return </a:t>
            </a:r>
            <a:r>
              <a:rPr lang="en-US" sz="1400" dirty="0">
                <a:solidFill>
                  <a:srgbClr val="000000"/>
                </a:solidFill>
              </a:rPr>
              <a:t>p1 - p2;        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FEEFA7-3F4A-6977-0AC2-29DFFEACBE99}"/>
              </a:ext>
            </a:extLst>
          </p:cNvPr>
          <p:cNvSpPr/>
          <p:nvPr/>
        </p:nvSpPr>
        <p:spPr>
          <a:xfrm>
            <a:off x="5848350" y="1190625"/>
            <a:ext cx="3943350" cy="2343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222DC3-298E-D1D7-E822-A0DA781A9459}"/>
              </a:ext>
            </a:extLst>
          </p:cNvPr>
          <p:cNvCxnSpPr>
            <a:stCxn id="4" idx="3"/>
          </p:cNvCxnSpPr>
          <p:nvPr/>
        </p:nvCxnSpPr>
        <p:spPr>
          <a:xfrm>
            <a:off x="4185755" y="3287760"/>
            <a:ext cx="1576378" cy="78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401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60BB31A-8C14-570A-31DA-8D38D925C36D}"/>
              </a:ext>
            </a:extLst>
          </p:cNvPr>
          <p:cNvSpPr/>
          <p:nvPr/>
        </p:nvSpPr>
        <p:spPr>
          <a:xfrm>
            <a:off x="3510220" y="3675314"/>
            <a:ext cx="5666165" cy="26207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u="sng" dirty="0"/>
              <a:t>With ISP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D3073-81CD-4015-99C6-C1C033E2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638" y="3273473"/>
            <a:ext cx="3518513" cy="668655"/>
          </a:xfrm>
        </p:spPr>
        <p:txBody>
          <a:bodyPr anchor="t">
            <a:noAutofit/>
          </a:bodyPr>
          <a:lstStyle/>
          <a:p>
            <a:br>
              <a:rPr lang="en-US" sz="4000" dirty="0"/>
            </a:br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107411-C28C-73FF-B963-DF4AF60C00D6}"/>
              </a:ext>
            </a:extLst>
          </p:cNvPr>
          <p:cNvSpPr/>
          <p:nvPr/>
        </p:nvSpPr>
        <p:spPr>
          <a:xfrm>
            <a:off x="5057771" y="494736"/>
            <a:ext cx="2646759" cy="27215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u="sng" dirty="0"/>
              <a:t>Without ISP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799AFF-0585-4FC0-C044-399EF7F765B3}"/>
              </a:ext>
            </a:extLst>
          </p:cNvPr>
          <p:cNvSpPr/>
          <p:nvPr/>
        </p:nvSpPr>
        <p:spPr>
          <a:xfrm>
            <a:off x="5360556" y="1011996"/>
            <a:ext cx="2047717" cy="204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ICalculator</a:t>
            </a:r>
            <a:endParaRPr lang="en-US" sz="1400" dirty="0"/>
          </a:p>
          <a:p>
            <a:pPr algn="ctr"/>
            <a:endParaRPr lang="en-US" sz="300" dirty="0"/>
          </a:p>
          <a:p>
            <a:r>
              <a:rPr lang="en-US" sz="1400" dirty="0"/>
              <a:t>Addition()</a:t>
            </a:r>
          </a:p>
          <a:p>
            <a:r>
              <a:rPr lang="en-US" sz="1400" dirty="0"/>
              <a:t>Subtraction()</a:t>
            </a:r>
          </a:p>
          <a:p>
            <a:r>
              <a:rPr lang="en-US" sz="1400" dirty="0"/>
              <a:t>Multiply()</a:t>
            </a:r>
          </a:p>
          <a:p>
            <a:r>
              <a:rPr lang="en-US" sz="1400" dirty="0"/>
              <a:t>Division()</a:t>
            </a:r>
          </a:p>
          <a:p>
            <a:r>
              <a:rPr lang="en-US" sz="1400" dirty="0"/>
              <a:t>Sin()</a:t>
            </a:r>
          </a:p>
          <a:p>
            <a:r>
              <a:rPr lang="en-US" sz="1400" dirty="0"/>
              <a:t>Cos()</a:t>
            </a:r>
          </a:p>
          <a:p>
            <a:r>
              <a:rPr lang="en-US" sz="1400" dirty="0"/>
              <a:t>Tan() </a:t>
            </a:r>
          </a:p>
          <a:p>
            <a:r>
              <a:rPr lang="en-US" sz="1400" dirty="0"/>
              <a:t>Log()</a:t>
            </a:r>
          </a:p>
          <a:p>
            <a:pPr algn="ctr"/>
            <a:endParaRPr lang="en-US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522078-6956-659F-FE66-0D18F70E80D7}"/>
              </a:ext>
            </a:extLst>
          </p:cNvPr>
          <p:cNvGrpSpPr/>
          <p:nvPr/>
        </p:nvGrpSpPr>
        <p:grpSpPr>
          <a:xfrm>
            <a:off x="3983019" y="4331972"/>
            <a:ext cx="4750611" cy="1678303"/>
            <a:chOff x="4965442" y="3432623"/>
            <a:chExt cx="7973667" cy="26881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427402-7294-66FB-5352-D3EA22738302}"/>
                </a:ext>
              </a:extLst>
            </p:cNvPr>
            <p:cNvSpPr/>
            <p:nvPr/>
          </p:nvSpPr>
          <p:spPr>
            <a:xfrm>
              <a:off x="9932859" y="3432623"/>
              <a:ext cx="3006250" cy="26881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u="sng" dirty="0" err="1"/>
                <a:t>IScienceCalculator</a:t>
              </a:r>
              <a:r>
                <a:rPr lang="en-US" sz="1400" b="1" u="sng" dirty="0"/>
                <a:t> : </a:t>
              </a:r>
              <a:r>
                <a:rPr lang="en-US" sz="1400" b="1" u="sng" dirty="0" err="1"/>
                <a:t>IBasicCalculator</a:t>
              </a:r>
              <a:endParaRPr lang="en-US" sz="1400" b="1" u="sng" dirty="0"/>
            </a:p>
            <a:p>
              <a:pPr algn="ctr"/>
              <a:endParaRPr lang="en-US" sz="1200" dirty="0"/>
            </a:p>
            <a:p>
              <a:r>
                <a:rPr lang="en-US" sz="1400" dirty="0"/>
                <a:t>Sin()</a:t>
              </a:r>
            </a:p>
            <a:p>
              <a:r>
                <a:rPr lang="en-US" sz="1400" dirty="0"/>
                <a:t>Cos()</a:t>
              </a:r>
            </a:p>
            <a:p>
              <a:r>
                <a:rPr lang="en-US" sz="1400" dirty="0"/>
                <a:t>Tan() </a:t>
              </a:r>
            </a:p>
            <a:p>
              <a:r>
                <a:rPr lang="en-US" sz="1400" dirty="0"/>
                <a:t>Log()</a:t>
              </a:r>
            </a:p>
            <a:p>
              <a:r>
                <a:rPr lang="en-US" sz="1400" dirty="0"/>
                <a:t> </a:t>
              </a:r>
            </a:p>
            <a:p>
              <a:pPr algn="ctr"/>
              <a:endParaRPr lang="en-US" sz="1400" dirty="0"/>
            </a:p>
            <a:p>
              <a:pPr algn="ctr"/>
              <a:endParaRPr lang="en-US" sz="16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BA8BC3E-580B-1EDC-CF98-B4288BF5F086}"/>
                </a:ext>
              </a:extLst>
            </p:cNvPr>
            <p:cNvCxnSpPr>
              <a:cxnSpLocks/>
              <a:stCxn id="18" idx="1"/>
              <a:endCxn id="23" idx="3"/>
            </p:cNvCxnSpPr>
            <p:nvPr/>
          </p:nvCxnSpPr>
          <p:spPr>
            <a:xfrm flipH="1">
              <a:off x="7637235" y="4776702"/>
              <a:ext cx="2295624" cy="1784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6423A3B-1AAA-9A31-FB88-2C1E06C33B3E}"/>
                </a:ext>
              </a:extLst>
            </p:cNvPr>
            <p:cNvSpPr/>
            <p:nvPr/>
          </p:nvSpPr>
          <p:spPr>
            <a:xfrm>
              <a:off x="4965442" y="3614137"/>
              <a:ext cx="2671793" cy="23286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u="sng" dirty="0" err="1"/>
                <a:t>IBasicCalculator</a:t>
              </a:r>
              <a:endParaRPr lang="en-US" sz="1400" dirty="0"/>
            </a:p>
            <a:p>
              <a:endParaRPr lang="en-US" sz="1050" b="1" u="sng" dirty="0"/>
            </a:p>
            <a:p>
              <a:r>
                <a:rPr lang="en-US" sz="1400" dirty="0"/>
                <a:t>Addition()</a:t>
              </a:r>
            </a:p>
            <a:p>
              <a:r>
                <a:rPr lang="en-US" sz="1400" dirty="0"/>
                <a:t>Subtraction()</a:t>
              </a:r>
            </a:p>
            <a:p>
              <a:r>
                <a:rPr lang="en-US" sz="1400" dirty="0"/>
                <a:t>Multiply()</a:t>
              </a:r>
            </a:p>
            <a:p>
              <a:r>
                <a:rPr lang="en-US" sz="1400" dirty="0"/>
                <a:t>Division()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196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482" y="1322769"/>
            <a:ext cx="9142642" cy="4296796"/>
          </a:xfrm>
        </p:spPr>
        <p:txBody>
          <a:bodyPr>
            <a:normAutofit/>
          </a:bodyPr>
          <a:lstStyle/>
          <a:p>
            <a:pPr marL="0" indent="0">
              <a:lnSpc>
                <a:spcPts val="6000"/>
              </a:lnSpc>
              <a:spcBef>
                <a:spcPts val="0"/>
              </a:spcBef>
              <a:buNone/>
            </a:pPr>
            <a:r>
              <a:rPr lang="en-US" sz="4800" dirty="0"/>
              <a:t>S</a:t>
            </a:r>
          </a:p>
          <a:p>
            <a:pPr marL="0" indent="0">
              <a:lnSpc>
                <a:spcPts val="6000"/>
              </a:lnSpc>
              <a:spcBef>
                <a:spcPts val="0"/>
              </a:spcBef>
              <a:buNone/>
            </a:pPr>
            <a:r>
              <a:rPr lang="en-US" sz="4800" dirty="0"/>
              <a:t>O</a:t>
            </a:r>
          </a:p>
          <a:p>
            <a:pPr marL="0" indent="0">
              <a:lnSpc>
                <a:spcPts val="6000"/>
              </a:lnSpc>
              <a:spcBef>
                <a:spcPts val="0"/>
              </a:spcBef>
              <a:buNone/>
            </a:pPr>
            <a:r>
              <a:rPr lang="en-US" sz="4800" dirty="0"/>
              <a:t>L </a:t>
            </a:r>
          </a:p>
          <a:p>
            <a:pPr marL="0" indent="0">
              <a:lnSpc>
                <a:spcPts val="6000"/>
              </a:lnSpc>
              <a:spcBef>
                <a:spcPts val="0"/>
              </a:spcBef>
              <a:buNone/>
            </a:pPr>
            <a:r>
              <a:rPr lang="en-US" sz="4800" dirty="0"/>
              <a:t>I 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FF0000"/>
                </a:solidFill>
              </a:rPr>
              <a:t>D</a:t>
            </a:r>
            <a:r>
              <a:rPr lang="en-US" sz="4800" dirty="0"/>
              <a:t>ependency </a:t>
            </a:r>
            <a:r>
              <a:rPr lang="en-US" sz="4800" b="1" dirty="0">
                <a:solidFill>
                  <a:srgbClr val="FF0000"/>
                </a:solidFill>
              </a:rPr>
              <a:t>I</a:t>
            </a:r>
            <a:r>
              <a:rPr lang="en-US" sz="4800" dirty="0"/>
              <a:t>nversion </a:t>
            </a:r>
            <a:r>
              <a:rPr lang="en-US" sz="4800" b="1" dirty="0">
                <a:solidFill>
                  <a:srgbClr val="FF0000"/>
                </a:solidFill>
              </a:rPr>
              <a:t>P</a:t>
            </a:r>
            <a:r>
              <a:rPr lang="en-US" sz="4800" dirty="0"/>
              <a:t>rinciple [DIP]</a:t>
            </a:r>
          </a:p>
          <a:p>
            <a:pPr marL="0" indent="0">
              <a:buNone/>
            </a:pPr>
            <a:endParaRPr lang="en-US" sz="4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78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31ED-46FE-48A1-A9FC-0B5C65E6E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278" y="1233999"/>
            <a:ext cx="10375499" cy="514017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dirty="0"/>
              <a:t>What is Design Principle</a:t>
            </a:r>
          </a:p>
          <a:p>
            <a:pPr marL="457200" lvl="1" indent="0">
              <a:buNone/>
            </a:pPr>
            <a:r>
              <a:rPr lang="en-US" sz="3600" dirty="0"/>
              <a:t>  </a:t>
            </a:r>
            <a:r>
              <a:rPr lang="en-US" sz="2400" dirty="0"/>
              <a:t>Design Principles are used to build maintainable, understandable software’s. Not specific with any language.</a:t>
            </a:r>
          </a:p>
          <a:p>
            <a:pPr marL="457200" lvl="1" indent="0">
              <a:buNone/>
            </a:pPr>
            <a:r>
              <a:rPr lang="en-US" sz="3600" dirty="0"/>
              <a:t>Advantages </a:t>
            </a:r>
          </a:p>
          <a:p>
            <a:pPr marL="457200" lvl="1" indent="0">
              <a:buNone/>
            </a:pPr>
            <a:r>
              <a:rPr lang="en-US" sz="2400" dirty="0"/>
              <a:t>	These principles are useful for modifications and enhancement </a:t>
            </a:r>
          </a:p>
          <a:p>
            <a:pPr marL="457200" lvl="1" indent="0">
              <a:buNone/>
            </a:pPr>
            <a:r>
              <a:rPr lang="en-US" sz="2400" dirty="0"/>
              <a:t>	Very useful for Test Driven Development </a:t>
            </a:r>
          </a:p>
          <a:p>
            <a:pPr marL="457200" lvl="1" indent="0">
              <a:buNone/>
            </a:pPr>
            <a:r>
              <a:rPr lang="en-US" sz="2400" dirty="0"/>
              <a:t>	Reduce the complexity of the code</a:t>
            </a:r>
          </a:p>
        </p:txBody>
      </p:sp>
    </p:spTree>
    <p:extLst>
      <p:ext uri="{BB962C8B-B14F-4D97-AF65-F5344CB8AC3E}">
        <p14:creationId xmlns:p14="http://schemas.microsoft.com/office/powerpoint/2010/main" val="946751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7568B9-4492-4CC3-9CAF-BF9AD93D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95" y="1624614"/>
            <a:ext cx="9676660" cy="4607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FF0000"/>
                </a:solidFill>
              </a:rPr>
              <a:t>D</a:t>
            </a:r>
            <a:r>
              <a:rPr lang="en-US" sz="3200" dirty="0"/>
              <a:t>ependency </a:t>
            </a:r>
            <a:r>
              <a:rPr lang="en-US" sz="3200" b="1" u="sng" dirty="0">
                <a:solidFill>
                  <a:srgbClr val="FF0000"/>
                </a:solidFill>
              </a:rPr>
              <a:t>I</a:t>
            </a:r>
            <a:r>
              <a:rPr lang="en-US" sz="3200" dirty="0"/>
              <a:t>nversion </a:t>
            </a:r>
            <a:r>
              <a:rPr lang="en-US" sz="3200" b="1" u="sng" dirty="0">
                <a:solidFill>
                  <a:srgbClr val="FF0000"/>
                </a:solidFill>
              </a:rPr>
              <a:t>P</a:t>
            </a:r>
            <a:r>
              <a:rPr lang="en-US" sz="3200" dirty="0"/>
              <a:t>rinciple  [DIP]</a:t>
            </a:r>
          </a:p>
          <a:p>
            <a:pPr marL="0" indent="0">
              <a:buNone/>
            </a:pPr>
            <a:endParaRPr lang="en-US" sz="1400" dirty="0"/>
          </a:p>
          <a:p>
            <a:pPr lvl="2"/>
            <a:r>
              <a:rPr lang="en-US" sz="2800" dirty="0"/>
              <a:t>What is DIP</a:t>
            </a:r>
          </a:p>
          <a:p>
            <a:pPr lvl="2"/>
            <a:r>
              <a:rPr lang="en-US" sz="2800" dirty="0"/>
              <a:t>Demo</a:t>
            </a:r>
          </a:p>
          <a:p>
            <a:pPr lvl="2"/>
            <a:r>
              <a:rPr lang="en-US" sz="2800" dirty="0"/>
              <a:t>Advantages</a:t>
            </a:r>
            <a:r>
              <a:rPr lang="en-US" sz="1800" b="1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2371948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7568B9-4492-4CC3-9CAF-BF9AD93D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95" y="1695640"/>
            <a:ext cx="9676660" cy="5015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FF0000"/>
                </a:solidFill>
              </a:rPr>
              <a:t>D</a:t>
            </a:r>
            <a:r>
              <a:rPr lang="en-US" sz="3200" dirty="0"/>
              <a:t>ependency </a:t>
            </a:r>
            <a:r>
              <a:rPr lang="en-US" sz="3200" b="1" u="sng" dirty="0">
                <a:solidFill>
                  <a:srgbClr val="FF0000"/>
                </a:solidFill>
              </a:rPr>
              <a:t>I</a:t>
            </a:r>
            <a:r>
              <a:rPr lang="en-US" sz="3200" dirty="0"/>
              <a:t>nversion </a:t>
            </a:r>
            <a:r>
              <a:rPr lang="en-US" sz="3200" b="1" u="sng" dirty="0">
                <a:solidFill>
                  <a:srgbClr val="FF0000"/>
                </a:solidFill>
              </a:rPr>
              <a:t>P</a:t>
            </a:r>
            <a:r>
              <a:rPr lang="en-US" sz="3200" dirty="0"/>
              <a:t>rinciple  [DIP]</a:t>
            </a:r>
          </a:p>
          <a:p>
            <a:pPr marL="0" marR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b="1" dirty="0">
              <a:solidFill>
                <a:srgbClr val="202124"/>
              </a:solidFill>
              <a:latin typeface="Roboto" panose="02000000000000000000" pitchFamily="2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/>
              <a:t>High level Objects  should not depend with low level Objects. Both high and low level objects should depends with abstractions.</a:t>
            </a:r>
          </a:p>
        </p:txBody>
      </p:sp>
    </p:spTree>
    <p:extLst>
      <p:ext uri="{BB962C8B-B14F-4D97-AF65-F5344CB8AC3E}">
        <p14:creationId xmlns:p14="http://schemas.microsoft.com/office/powerpoint/2010/main" val="2201222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3073-81CD-4015-99C6-C1C033E2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454" y="3006700"/>
            <a:ext cx="2028969" cy="844600"/>
          </a:xfrm>
        </p:spPr>
        <p:txBody>
          <a:bodyPr anchor="t">
            <a:noAutofit/>
          </a:bodyPr>
          <a:lstStyle/>
          <a:p>
            <a:r>
              <a:rPr lang="en-US" sz="4000" dirty="0"/>
              <a:t>DEMO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8076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7568B9-4492-4CC3-9CAF-BF9AD93D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95" y="1580231"/>
            <a:ext cx="9676660" cy="5015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FF0000"/>
                </a:solidFill>
              </a:rPr>
              <a:t>D</a:t>
            </a:r>
            <a:r>
              <a:rPr lang="en-US" sz="3200" dirty="0"/>
              <a:t>ependency </a:t>
            </a:r>
            <a:r>
              <a:rPr lang="en-US" sz="3200" b="1" u="sng" dirty="0">
                <a:solidFill>
                  <a:srgbClr val="FF0000"/>
                </a:solidFill>
              </a:rPr>
              <a:t>I</a:t>
            </a:r>
            <a:r>
              <a:rPr lang="en-US" sz="3200" dirty="0"/>
              <a:t>nversion </a:t>
            </a:r>
            <a:r>
              <a:rPr lang="en-US" sz="3200" b="1" u="sng" dirty="0">
                <a:solidFill>
                  <a:srgbClr val="FF0000"/>
                </a:solidFill>
              </a:rPr>
              <a:t>P</a:t>
            </a:r>
            <a:r>
              <a:rPr lang="en-US" sz="3200" dirty="0"/>
              <a:t>rinciple  [DIP]</a:t>
            </a:r>
          </a:p>
          <a:p>
            <a:pPr marL="0" marR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</a:rPr>
              <a:t> 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u="sng" dirty="0"/>
              <a:t>Advantages</a:t>
            </a:r>
            <a:r>
              <a:rPr lang="en-US" sz="2000" dirty="0"/>
              <a:t> </a:t>
            </a:r>
          </a:p>
          <a:p>
            <a:r>
              <a:rPr lang="en-US" sz="2000" dirty="0"/>
              <a:t>DIP helps to remove direct dependency </a:t>
            </a:r>
          </a:p>
          <a:p>
            <a:r>
              <a:rPr lang="en-US" sz="2000" dirty="0"/>
              <a:t>DIP helps to build Loosely coupled implementation</a:t>
            </a:r>
          </a:p>
          <a:p>
            <a:pPr marL="0" indent="0">
              <a:buNone/>
            </a:pPr>
            <a:r>
              <a:rPr lang="en-US" sz="2000" dirty="0"/>
              <a:t> 	Tightly Coupled Implementation 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 DIP 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   Loosely Coupled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4648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3073-81CD-4015-99C6-C1C033E2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975" y="1500327"/>
            <a:ext cx="9818704" cy="3773012"/>
          </a:xfrm>
        </p:spPr>
        <p:txBody>
          <a:bodyPr anchor="t">
            <a:noAutofit/>
          </a:bodyPr>
          <a:lstStyle/>
          <a:p>
            <a:r>
              <a:rPr lang="en-US" sz="3200" dirty="0"/>
              <a:t>Design Principle Vs Design Pattern 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2D8D68-9C67-4E83-82C4-D174BE77D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425593"/>
              </p:ext>
            </p:extLst>
          </p:nvPr>
        </p:nvGraphicFramePr>
        <p:xfrm>
          <a:off x="1739037" y="2477444"/>
          <a:ext cx="8345996" cy="2508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998">
                  <a:extLst>
                    <a:ext uri="{9D8B030D-6E8A-4147-A177-3AD203B41FA5}">
                      <a16:colId xmlns:a16="http://schemas.microsoft.com/office/drawing/2014/main" val="1237825381"/>
                    </a:ext>
                  </a:extLst>
                </a:gridCol>
                <a:gridCol w="4172998">
                  <a:extLst>
                    <a:ext uri="{9D8B030D-6E8A-4147-A177-3AD203B41FA5}">
                      <a16:colId xmlns:a16="http://schemas.microsoft.com/office/drawing/2014/main" val="3673220068"/>
                    </a:ext>
                  </a:extLst>
                </a:gridCol>
              </a:tblGrid>
              <a:tr h="557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 Principle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328207"/>
                  </a:ext>
                </a:extLst>
              </a:tr>
              <a:tr h="835438">
                <a:tc>
                  <a:txBody>
                    <a:bodyPr/>
                    <a:lstStyle/>
                    <a:p>
                      <a:r>
                        <a:rPr lang="en-US" dirty="0"/>
                        <a:t>Best Practice to build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Patterns are techniques to solve the issue with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526088"/>
                  </a:ext>
                </a:extLst>
              </a:tr>
              <a:tr h="557782">
                <a:tc>
                  <a:txBody>
                    <a:bodyPr/>
                    <a:lstStyle/>
                    <a:p>
                      <a:r>
                        <a:rPr lang="en-US" dirty="0"/>
                        <a:t>Guidelines for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Known templates for 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9560"/>
                  </a:ext>
                </a:extLst>
              </a:tr>
              <a:tr h="557782">
                <a:tc>
                  <a:txBody>
                    <a:bodyPr/>
                    <a:lstStyle/>
                    <a:p>
                      <a:r>
                        <a:rPr lang="en-US" dirty="0"/>
                        <a:t>Suitable for all the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pattern used for specific requirement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70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48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3073-81CD-4015-99C6-C1C033E2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26" y="788889"/>
            <a:ext cx="4612371" cy="587148"/>
          </a:xfrm>
        </p:spPr>
        <p:txBody>
          <a:bodyPr anchor="t">
            <a:noAutofit/>
          </a:bodyPr>
          <a:lstStyle/>
          <a:p>
            <a:r>
              <a:rPr lang="en-US" sz="3200" dirty="0"/>
              <a:t>SOLID Design Principle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E29AC2-1DA1-42C3-BD92-52646401D51A}"/>
              </a:ext>
            </a:extLst>
          </p:cNvPr>
          <p:cNvSpPr txBox="1"/>
          <p:nvPr/>
        </p:nvSpPr>
        <p:spPr>
          <a:xfrm>
            <a:off x="1362300" y="1403339"/>
            <a:ext cx="924651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SOLID Design principle’s are standard design principle’s. it’s a acronym for the below five design principle’s.</a:t>
            </a:r>
          </a:p>
          <a:p>
            <a:endParaRPr lang="en-US" sz="1200" dirty="0"/>
          </a:p>
          <a:p>
            <a:pPr marL="800100" lvl="1" indent="-342900">
              <a:buSzPct val="70000"/>
              <a:buFont typeface="Wingdings" panose="05000000000000000000" pitchFamily="2" charset="2"/>
              <a:buChar char="Ø"/>
            </a:pPr>
            <a:r>
              <a:rPr lang="en-US" sz="2200" dirty="0"/>
              <a:t>S 	- Single Responsibility Principle [SRP]</a:t>
            </a:r>
          </a:p>
          <a:p>
            <a:pPr lvl="1">
              <a:buSzPct val="70000"/>
            </a:pPr>
            <a:r>
              <a:rPr lang="en-US" sz="2200" dirty="0"/>
              <a:t>		 	Each Class / Method should perform only one Operation</a:t>
            </a:r>
          </a:p>
          <a:p>
            <a:pPr lvl="1">
              <a:buSzPct val="70000"/>
            </a:pPr>
            <a:endParaRPr lang="en-US" sz="1000" dirty="0"/>
          </a:p>
          <a:p>
            <a:pPr marL="800100" lvl="1" indent="-342900">
              <a:buSzPct val="70000"/>
              <a:buFont typeface="Wingdings" panose="05000000000000000000" pitchFamily="2" charset="2"/>
              <a:buChar char="Ø"/>
            </a:pPr>
            <a:r>
              <a:rPr lang="en-US" sz="2200" dirty="0"/>
              <a:t>O 	- Open-Closed Principle [OCP]</a:t>
            </a:r>
          </a:p>
          <a:p>
            <a:pPr lvl="3">
              <a:buSzPct val="70000"/>
            </a:pPr>
            <a:r>
              <a:rPr lang="en-US" sz="2200" dirty="0"/>
              <a:t>	A Class Should open for extension but closed for modification	</a:t>
            </a:r>
          </a:p>
          <a:p>
            <a:pPr lvl="1">
              <a:buSzPct val="70000"/>
            </a:pPr>
            <a:endParaRPr lang="en-US" sz="1000" dirty="0"/>
          </a:p>
          <a:p>
            <a:pPr marL="800100" lvl="1" indent="-342900">
              <a:buSzPct val="70000"/>
              <a:buFont typeface="Wingdings" panose="05000000000000000000" pitchFamily="2" charset="2"/>
              <a:buChar char="Ø"/>
            </a:pPr>
            <a:r>
              <a:rPr lang="en-US" sz="2200" dirty="0"/>
              <a:t>L 	- </a:t>
            </a:r>
            <a:r>
              <a:rPr lang="en-US" sz="2200" dirty="0" err="1"/>
              <a:t>Liskov</a:t>
            </a:r>
            <a:r>
              <a:rPr lang="en-US" sz="2200" dirty="0"/>
              <a:t> Substitution Principle [LSP]</a:t>
            </a:r>
          </a:p>
          <a:p>
            <a:pPr lvl="1">
              <a:buSzPct val="70000"/>
            </a:pPr>
            <a:r>
              <a:rPr lang="en-US" sz="2200" dirty="0"/>
              <a:t>			Child class should not impact base class functionality </a:t>
            </a:r>
          </a:p>
          <a:p>
            <a:pPr lvl="1">
              <a:buSzPct val="70000"/>
            </a:pPr>
            <a:endParaRPr lang="en-US" sz="1000" dirty="0"/>
          </a:p>
          <a:p>
            <a:pPr marL="800100" lvl="1" indent="-342900">
              <a:buSzPct val="70000"/>
              <a:buFont typeface="Wingdings" panose="05000000000000000000" pitchFamily="2" charset="2"/>
              <a:buChar char="Ø"/>
            </a:pPr>
            <a:r>
              <a:rPr lang="en-US" sz="2200" dirty="0"/>
              <a:t>I		- Interface Segregation Principle [ISP]</a:t>
            </a:r>
          </a:p>
          <a:p>
            <a:pPr lvl="1">
              <a:buSzPct val="70000"/>
            </a:pPr>
            <a:r>
              <a:rPr lang="en-US" sz="2200" dirty="0"/>
              <a:t>			Interfaces should expose only specific operation</a:t>
            </a:r>
          </a:p>
          <a:p>
            <a:pPr lvl="1">
              <a:buSzPct val="70000"/>
            </a:pPr>
            <a:endParaRPr lang="en-US" sz="1000" dirty="0"/>
          </a:p>
          <a:p>
            <a:pPr marL="800100" lvl="1" indent="-342900">
              <a:buSzPct val="70000"/>
              <a:buFont typeface="Wingdings" panose="05000000000000000000" pitchFamily="2" charset="2"/>
              <a:buChar char="Ø"/>
            </a:pPr>
            <a:r>
              <a:rPr lang="en-US" sz="2200" dirty="0"/>
              <a:t>D	- Dependency Inversion Principle [DIP]</a:t>
            </a:r>
          </a:p>
          <a:p>
            <a:pPr lvl="1">
              <a:buSzPct val="70000"/>
            </a:pPr>
            <a:r>
              <a:rPr lang="en-US" sz="2200" dirty="0"/>
              <a:t>			Decouple the objects</a:t>
            </a:r>
          </a:p>
        </p:txBody>
      </p:sp>
    </p:spTree>
    <p:extLst>
      <p:ext uri="{BB962C8B-B14F-4D97-AF65-F5344CB8AC3E}">
        <p14:creationId xmlns:p14="http://schemas.microsoft.com/office/powerpoint/2010/main" val="312354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113" y="1802168"/>
            <a:ext cx="9021774" cy="2920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FF0000"/>
                </a:solidFill>
              </a:rPr>
              <a:t>S</a:t>
            </a:r>
            <a:r>
              <a:rPr lang="en-US" sz="3200" dirty="0"/>
              <a:t>ingle responsibility principle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dirty="0"/>
              <a:t>A Class/Method should have only one responsibility.</a:t>
            </a:r>
          </a:p>
          <a:p>
            <a:pPr marL="0" indent="0">
              <a:buNone/>
            </a:pPr>
            <a:r>
              <a:rPr lang="en-US" u="sng" dirty="0"/>
              <a:t>Advantages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SzPct val="75000"/>
              <a:buFont typeface="+mj-lt"/>
              <a:buAutoNum type="romanUcPeriod"/>
            </a:pPr>
            <a:r>
              <a:rPr lang="en-US" dirty="0"/>
              <a:t>Changes don’t have impact with other functionality/Module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SzPct val="75000"/>
              <a:buFont typeface="+mj-lt"/>
              <a:buAutoNum type="romanUcPeriod"/>
            </a:pPr>
            <a:r>
              <a:rPr lang="en-US" dirty="0"/>
              <a:t>Easy to maintain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786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366" y="914401"/>
            <a:ext cx="9676660" cy="5015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FF0000"/>
                </a:solidFill>
              </a:rPr>
              <a:t>S</a:t>
            </a:r>
            <a:r>
              <a:rPr lang="en-US" sz="3200" dirty="0"/>
              <a:t>ingle responsibility principle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000" dirty="0"/>
              <a:t>A Class/Method should have only one responsibility.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SzPct val="75000"/>
              <a:buFont typeface="+mj-lt"/>
              <a:buAutoNum type="romanUcPeriod"/>
            </a:pPr>
            <a:r>
              <a:rPr lang="en-US" sz="2000" dirty="0"/>
              <a:t>Changes don’t have impact with other functionality/Module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SzPct val="75000"/>
              <a:buFont typeface="+mj-lt"/>
              <a:buAutoNum type="romanUcPeriod"/>
            </a:pPr>
            <a:r>
              <a:rPr lang="en-US" sz="2000" dirty="0"/>
              <a:t>Easy to maintain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2020036-6C7C-4499-8788-C8D88E91079E}"/>
              </a:ext>
            </a:extLst>
          </p:cNvPr>
          <p:cNvGrpSpPr/>
          <p:nvPr/>
        </p:nvGrpSpPr>
        <p:grpSpPr>
          <a:xfrm>
            <a:off x="3149384" y="2958477"/>
            <a:ext cx="3962076" cy="2941527"/>
            <a:chOff x="-159798" y="2639538"/>
            <a:chExt cx="3962076" cy="294152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ED96AD0-958A-4B64-B530-B8E898CB7A4F}"/>
                </a:ext>
              </a:extLst>
            </p:cNvPr>
            <p:cNvSpPr/>
            <p:nvPr/>
          </p:nvSpPr>
          <p:spPr>
            <a:xfrm>
              <a:off x="-159798" y="3710903"/>
              <a:ext cx="1168128" cy="787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Client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F6CB5B-C836-479F-BF03-F845DC978DEF}"/>
                </a:ext>
              </a:extLst>
            </p:cNvPr>
            <p:cNvCxnSpPr>
              <a:cxnSpLocks/>
              <a:stCxn id="40" idx="1"/>
              <a:endCxn id="31" idx="3"/>
            </p:cNvCxnSpPr>
            <p:nvPr/>
          </p:nvCxnSpPr>
          <p:spPr>
            <a:xfrm flipH="1" flipV="1">
              <a:off x="1008330" y="4104733"/>
              <a:ext cx="1164029" cy="55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6AC5DA0-4CFA-4297-B2C3-E39FF1F3A8B6}"/>
                </a:ext>
              </a:extLst>
            </p:cNvPr>
            <p:cNvSpPr/>
            <p:nvPr/>
          </p:nvSpPr>
          <p:spPr>
            <a:xfrm>
              <a:off x="2172359" y="2639538"/>
              <a:ext cx="1629919" cy="2941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u="sng" dirty="0" err="1"/>
                <a:t>MyClass</a:t>
              </a:r>
              <a:endParaRPr lang="en-US" sz="1400" b="1" u="sng" dirty="0"/>
            </a:p>
            <a:p>
              <a:r>
                <a:rPr lang="en-US" sz="1400" dirty="0"/>
                <a:t>   </a:t>
              </a:r>
              <a:r>
                <a:rPr lang="en-US" sz="1400" dirty="0" err="1"/>
                <a:t>DoPurchase</a:t>
              </a:r>
              <a:r>
                <a:rPr lang="en-US" sz="1400" dirty="0"/>
                <a:t>()</a:t>
              </a:r>
            </a:p>
            <a:p>
              <a:r>
                <a:rPr lang="en-US" sz="1400" dirty="0"/>
                <a:t>     { </a:t>
              </a:r>
            </a:p>
            <a:p>
              <a:r>
                <a:rPr lang="en-US" sz="1400" dirty="0"/>
                <a:t>	Validate();</a:t>
              </a:r>
            </a:p>
            <a:p>
              <a:r>
                <a:rPr lang="en-US" sz="1400" dirty="0"/>
                <a:t>	Purchase();</a:t>
              </a:r>
            </a:p>
            <a:p>
              <a:r>
                <a:rPr lang="en-US" sz="1400" dirty="0"/>
                <a:t>	Notify();</a:t>
              </a:r>
            </a:p>
            <a:p>
              <a:r>
                <a:rPr lang="en-US" sz="1400" dirty="0"/>
                <a:t>     }</a:t>
              </a:r>
            </a:p>
            <a:p>
              <a:r>
                <a:rPr lang="en-US" sz="1400" dirty="0"/>
                <a:t>   Validate()</a:t>
              </a:r>
            </a:p>
            <a:p>
              <a:r>
                <a:rPr lang="en-US" sz="1400" dirty="0"/>
                <a:t>      {  . . . . . }</a:t>
              </a:r>
            </a:p>
            <a:p>
              <a:r>
                <a:rPr lang="en-US" sz="1400" dirty="0"/>
                <a:t>   Purchase()</a:t>
              </a:r>
            </a:p>
            <a:p>
              <a:r>
                <a:rPr lang="en-US" sz="1400" dirty="0"/>
                <a:t>      {  . . . . . }</a:t>
              </a:r>
            </a:p>
            <a:p>
              <a:r>
                <a:rPr lang="en-US" sz="1400" dirty="0"/>
                <a:t>   Notify()</a:t>
              </a:r>
            </a:p>
            <a:p>
              <a:r>
                <a:rPr lang="en-US" sz="1400" dirty="0"/>
                <a:t>      {  . .  . . . }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897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366" y="781236"/>
            <a:ext cx="9676660" cy="5015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FF0000"/>
                </a:solidFill>
              </a:rPr>
              <a:t>S</a:t>
            </a:r>
            <a:r>
              <a:rPr lang="en-US" sz="3200" dirty="0"/>
              <a:t>ingle responsibility principle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000" dirty="0"/>
              <a:t>A Class/Method should have only one responsibility.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SzPct val="75000"/>
              <a:buFont typeface="+mj-lt"/>
              <a:buAutoNum type="romanUcPeriod"/>
            </a:pPr>
            <a:r>
              <a:rPr lang="en-US" sz="2000" dirty="0"/>
              <a:t>Changes don’t have impact with other functionality/Module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SzPct val="75000"/>
              <a:buFont typeface="+mj-lt"/>
              <a:buAutoNum type="romanUcPeriod"/>
            </a:pPr>
            <a:r>
              <a:rPr lang="en-US" sz="2000" dirty="0"/>
              <a:t>Easy to maintain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E3AA6A-A457-473B-BFC9-379F8A4EF4D8}"/>
              </a:ext>
            </a:extLst>
          </p:cNvPr>
          <p:cNvGrpSpPr/>
          <p:nvPr/>
        </p:nvGrpSpPr>
        <p:grpSpPr>
          <a:xfrm>
            <a:off x="5766667" y="3311372"/>
            <a:ext cx="5575137" cy="2485747"/>
            <a:chOff x="1954085" y="2560641"/>
            <a:chExt cx="9053166" cy="42130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F5A662-74A3-4A18-8A59-1007C03EA005}"/>
                </a:ext>
              </a:extLst>
            </p:cNvPr>
            <p:cNvSpPr/>
            <p:nvPr/>
          </p:nvSpPr>
          <p:spPr>
            <a:xfrm>
              <a:off x="1954085" y="3982748"/>
              <a:ext cx="1896861" cy="1334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Client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02FDE8-66C5-44B1-BD94-6D6C01244391}"/>
                </a:ext>
              </a:extLst>
            </p:cNvPr>
            <p:cNvSpPr/>
            <p:nvPr/>
          </p:nvSpPr>
          <p:spPr>
            <a:xfrm>
              <a:off x="9046343" y="4270159"/>
              <a:ext cx="1482690" cy="843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u="sng" dirty="0"/>
                <a:t>Class Y</a:t>
              </a:r>
            </a:p>
            <a:p>
              <a:pPr algn="ctr"/>
              <a:r>
                <a:rPr lang="en-US" sz="1400" dirty="0"/>
                <a:t>Purchase()</a:t>
              </a:r>
            </a:p>
            <a:p>
              <a:pPr algn="ctr"/>
              <a:endParaRPr lang="en-US" sz="1400" dirty="0"/>
            </a:p>
            <a:p>
              <a:pPr algn="ctr"/>
              <a:endParaRPr lang="en-US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E09F72-BCC7-4E8B-9E5E-83E9E3A730AD}"/>
                </a:ext>
              </a:extLst>
            </p:cNvPr>
            <p:cNvSpPr/>
            <p:nvPr/>
          </p:nvSpPr>
          <p:spPr>
            <a:xfrm>
              <a:off x="9046343" y="5699462"/>
              <a:ext cx="1482688" cy="843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u="sng" dirty="0"/>
                <a:t>Class Z</a:t>
              </a:r>
            </a:p>
            <a:p>
              <a:pPr algn="ctr"/>
              <a:r>
                <a:rPr lang="en-US" sz="1400" dirty="0"/>
                <a:t>Notify()</a:t>
              </a:r>
            </a:p>
            <a:p>
              <a:pPr algn="ctr"/>
              <a:endParaRPr lang="en-US" sz="16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574EF6B-732A-4C5E-A601-30D72DC1CE32}"/>
                </a:ext>
              </a:extLst>
            </p:cNvPr>
            <p:cNvCxnSpPr>
              <a:cxnSpLocks/>
              <a:stCxn id="6" idx="1"/>
              <a:endCxn id="14" idx="3"/>
            </p:cNvCxnSpPr>
            <p:nvPr/>
          </p:nvCxnSpPr>
          <p:spPr>
            <a:xfrm flipH="1" flipV="1">
              <a:off x="7294191" y="4647143"/>
              <a:ext cx="1752151" cy="14740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DFC67B-FB8E-427C-AFD3-CF3C448BEA49}"/>
                </a:ext>
              </a:extLst>
            </p:cNvPr>
            <p:cNvSpPr/>
            <p:nvPr/>
          </p:nvSpPr>
          <p:spPr>
            <a:xfrm>
              <a:off x="9046343" y="2833084"/>
              <a:ext cx="1482690" cy="865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u="sng" dirty="0"/>
                <a:t>Class x</a:t>
              </a:r>
            </a:p>
            <a:p>
              <a:pPr algn="ctr"/>
              <a:r>
                <a:rPr lang="en-US" sz="1400" dirty="0"/>
                <a:t>Validate()</a:t>
              </a:r>
            </a:p>
            <a:p>
              <a:pPr algn="ctr"/>
              <a:endParaRPr lang="en-US" sz="1400" dirty="0"/>
            </a:p>
            <a:p>
              <a:pPr algn="ctr"/>
              <a:endParaRPr lang="en-US" sz="16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EF31386-84E9-4FBA-AF70-4033999DAEE2}"/>
                </a:ext>
              </a:extLst>
            </p:cNvPr>
            <p:cNvCxnSpPr>
              <a:cxnSpLocks/>
              <a:stCxn id="5" idx="1"/>
              <a:endCxn id="14" idx="3"/>
            </p:cNvCxnSpPr>
            <p:nvPr/>
          </p:nvCxnSpPr>
          <p:spPr>
            <a:xfrm flipH="1" flipV="1">
              <a:off x="7294191" y="4647143"/>
              <a:ext cx="1752151" cy="447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A011D65-2851-40A8-8B27-EE1E18AA1636}"/>
                </a:ext>
              </a:extLst>
            </p:cNvPr>
            <p:cNvCxnSpPr>
              <a:cxnSpLocks/>
              <a:stCxn id="9" idx="1"/>
              <a:endCxn id="14" idx="3"/>
            </p:cNvCxnSpPr>
            <p:nvPr/>
          </p:nvCxnSpPr>
          <p:spPr>
            <a:xfrm flipH="1">
              <a:off x="7294191" y="3265774"/>
              <a:ext cx="1752151" cy="13813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3604277-321D-41CF-B87A-90AE87F7E948}"/>
                </a:ext>
              </a:extLst>
            </p:cNvPr>
            <p:cNvCxnSpPr>
              <a:cxnSpLocks/>
              <a:stCxn id="14" idx="1"/>
              <a:endCxn id="4" idx="3"/>
            </p:cNvCxnSpPr>
            <p:nvPr/>
          </p:nvCxnSpPr>
          <p:spPr>
            <a:xfrm flipH="1">
              <a:off x="3850945" y="4647143"/>
              <a:ext cx="1295266" cy="30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005AF2-924B-4080-9883-0BECF85826D5}"/>
                </a:ext>
              </a:extLst>
            </p:cNvPr>
            <p:cNvSpPr/>
            <p:nvPr/>
          </p:nvSpPr>
          <p:spPr>
            <a:xfrm>
              <a:off x="6223247" y="2560641"/>
              <a:ext cx="4784004" cy="42130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105309-4EFC-434A-9489-A2A365E95807}"/>
                </a:ext>
              </a:extLst>
            </p:cNvPr>
            <p:cNvSpPr/>
            <p:nvPr/>
          </p:nvSpPr>
          <p:spPr>
            <a:xfrm>
              <a:off x="5146211" y="3729460"/>
              <a:ext cx="2147980" cy="1835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u="sng" dirty="0" err="1"/>
                <a:t>MyClass</a:t>
              </a:r>
              <a:endParaRPr lang="en-US" sz="1400" b="1" u="sng" dirty="0"/>
            </a:p>
            <a:p>
              <a:r>
                <a:rPr lang="en-US" sz="1400" dirty="0" err="1"/>
                <a:t>Obj.Validate</a:t>
              </a:r>
              <a:r>
                <a:rPr lang="en-US" sz="1400" dirty="0"/>
                <a:t>()</a:t>
              </a:r>
            </a:p>
            <a:p>
              <a:r>
                <a:rPr lang="en-US" sz="1400" dirty="0"/>
                <a:t>Obj1.Purchase()Obj2.Notify()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2020036-6C7C-4499-8788-C8D88E91079E}"/>
              </a:ext>
            </a:extLst>
          </p:cNvPr>
          <p:cNvGrpSpPr/>
          <p:nvPr/>
        </p:nvGrpSpPr>
        <p:grpSpPr>
          <a:xfrm>
            <a:off x="814553" y="2997630"/>
            <a:ext cx="3962076" cy="2941527"/>
            <a:chOff x="-159798" y="2639538"/>
            <a:chExt cx="3962076" cy="294152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ED96AD0-958A-4B64-B530-B8E898CB7A4F}"/>
                </a:ext>
              </a:extLst>
            </p:cNvPr>
            <p:cNvSpPr/>
            <p:nvPr/>
          </p:nvSpPr>
          <p:spPr>
            <a:xfrm>
              <a:off x="-159798" y="3710903"/>
              <a:ext cx="1168128" cy="787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Client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F6CB5B-C836-479F-BF03-F845DC978DEF}"/>
                </a:ext>
              </a:extLst>
            </p:cNvPr>
            <p:cNvCxnSpPr>
              <a:cxnSpLocks/>
              <a:stCxn id="40" idx="1"/>
              <a:endCxn id="31" idx="3"/>
            </p:cNvCxnSpPr>
            <p:nvPr/>
          </p:nvCxnSpPr>
          <p:spPr>
            <a:xfrm flipH="1" flipV="1">
              <a:off x="1008330" y="4104733"/>
              <a:ext cx="1164029" cy="55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6AC5DA0-4CFA-4297-B2C3-E39FF1F3A8B6}"/>
                </a:ext>
              </a:extLst>
            </p:cNvPr>
            <p:cNvSpPr/>
            <p:nvPr/>
          </p:nvSpPr>
          <p:spPr>
            <a:xfrm>
              <a:off x="2172359" y="2639538"/>
              <a:ext cx="1629919" cy="2941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u="sng" dirty="0" err="1"/>
                <a:t>MyClass</a:t>
              </a:r>
              <a:endParaRPr lang="en-US" sz="1400" b="1" u="sng" dirty="0"/>
            </a:p>
            <a:p>
              <a:r>
                <a:rPr lang="en-US" sz="1400" dirty="0"/>
                <a:t>   </a:t>
              </a:r>
              <a:r>
                <a:rPr lang="en-US" sz="1400" dirty="0" err="1"/>
                <a:t>DoPurchase</a:t>
              </a:r>
              <a:r>
                <a:rPr lang="en-US" sz="1400" dirty="0"/>
                <a:t>()</a:t>
              </a:r>
            </a:p>
            <a:p>
              <a:r>
                <a:rPr lang="en-US" sz="1400" dirty="0"/>
                <a:t>     { </a:t>
              </a:r>
            </a:p>
            <a:p>
              <a:r>
                <a:rPr lang="en-US" sz="1400" dirty="0"/>
                <a:t>	Validate();</a:t>
              </a:r>
            </a:p>
            <a:p>
              <a:r>
                <a:rPr lang="en-US" sz="1400" dirty="0"/>
                <a:t>	Purchase();</a:t>
              </a:r>
            </a:p>
            <a:p>
              <a:r>
                <a:rPr lang="en-US" sz="1400" dirty="0"/>
                <a:t>	Notify();</a:t>
              </a:r>
            </a:p>
            <a:p>
              <a:r>
                <a:rPr lang="en-US" sz="1400" dirty="0"/>
                <a:t>     }</a:t>
              </a:r>
            </a:p>
            <a:p>
              <a:r>
                <a:rPr lang="en-US" sz="1400" dirty="0"/>
                <a:t>   Validate()</a:t>
              </a:r>
            </a:p>
            <a:p>
              <a:r>
                <a:rPr lang="en-US" sz="1400" dirty="0"/>
                <a:t>      {  . . . . . }</a:t>
              </a:r>
            </a:p>
            <a:p>
              <a:r>
                <a:rPr lang="en-US" sz="1400" dirty="0"/>
                <a:t>   Purchase()</a:t>
              </a:r>
            </a:p>
            <a:p>
              <a:r>
                <a:rPr lang="en-US" sz="1400" dirty="0"/>
                <a:t>      {  . . . . . }</a:t>
              </a:r>
            </a:p>
            <a:p>
              <a:r>
                <a:rPr lang="en-US" sz="1400" dirty="0"/>
                <a:t>   Notify()</a:t>
              </a:r>
            </a:p>
            <a:p>
              <a:r>
                <a:rPr lang="en-US" sz="1400" dirty="0"/>
                <a:t>      {  . .  . . . }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462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3073-81CD-4015-99C6-C1C033E2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454" y="3006700"/>
            <a:ext cx="2028969" cy="844600"/>
          </a:xfrm>
        </p:spPr>
        <p:txBody>
          <a:bodyPr anchor="t">
            <a:noAutofit/>
          </a:bodyPr>
          <a:lstStyle/>
          <a:p>
            <a:r>
              <a:rPr lang="en-US" sz="4000" dirty="0"/>
              <a:t>DEMO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4354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45751</TotalTime>
  <Words>1367</Words>
  <Application>Microsoft Office PowerPoint</Application>
  <PresentationFormat>Widescreen</PresentationFormat>
  <Paragraphs>353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Cascadia Mono</vt:lpstr>
      <vt:lpstr>Roboto</vt:lpstr>
      <vt:lpstr>Tw Cen MT</vt:lpstr>
      <vt:lpstr>Wingdings</vt:lpstr>
      <vt:lpstr>Circuit</vt:lpstr>
      <vt:lpstr>Design PRINCIPLES [SOLID]</vt:lpstr>
      <vt:lpstr>PowerPoint Presentation</vt:lpstr>
      <vt:lpstr>PowerPoint Presentation</vt:lpstr>
      <vt:lpstr>Design Principle Vs Design Pattern   </vt:lpstr>
      <vt:lpstr>SOLID Design Principle </vt:lpstr>
      <vt:lpstr>PowerPoint Presentation</vt:lpstr>
      <vt:lpstr>PowerPoint Presentation</vt:lpstr>
      <vt:lpstr>PowerPoint Presentation</vt:lpstr>
      <vt:lpstr>DEMO </vt:lpstr>
      <vt:lpstr>PowerPoint Presentation</vt:lpstr>
      <vt:lpstr>PowerPoint Presentation</vt:lpstr>
      <vt:lpstr>PowerPoint Presentation</vt:lpstr>
      <vt:lpstr> </vt:lpstr>
      <vt:lpstr>DEMO (Interface) </vt:lpstr>
      <vt:lpstr>PowerPoint Presentation</vt:lpstr>
      <vt:lpstr>PowerPoint Presentation</vt:lpstr>
      <vt:lpstr>PowerPoint Presentation</vt:lpstr>
      <vt:lpstr>PowerPoint Presentation</vt:lpstr>
      <vt:lpstr>DEMO </vt:lpstr>
      <vt:lpstr> </vt:lpstr>
      <vt:lpstr> </vt:lpstr>
      <vt:lpstr>PowerPoint Presentation</vt:lpstr>
      <vt:lpstr>PowerPoint Presentation</vt:lpstr>
      <vt:lpstr>DEMO 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DEMO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WebAPI</dc:title>
  <dc:creator>DotNet In Tamil</dc:creator>
  <cp:lastModifiedBy>Prakash Rajasekar</cp:lastModifiedBy>
  <cp:revision>271</cp:revision>
  <dcterms:created xsi:type="dcterms:W3CDTF">2017-08-16T01:33:03Z</dcterms:created>
  <dcterms:modified xsi:type="dcterms:W3CDTF">2022-07-17T00:01:58Z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PR390951@wipro.com</vt:lpwstr>
  </property>
  <property fmtid="{D5CDD505-2E9C-101B-9397-08002B2CF9AE}" pid="6" name="MSIP_Label_b9a70571-31c6-4603-80c1-ef2fb871a62a_SetDate">
    <vt:lpwstr>2019-08-19T09:01:40.4333863-05:00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