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58" r:id="rId5"/>
    <p:sldId id="303" r:id="rId6"/>
    <p:sldId id="302" r:id="rId7"/>
    <p:sldId id="282" r:id="rId8"/>
    <p:sldId id="259" r:id="rId9"/>
    <p:sldId id="281" r:id="rId10"/>
    <p:sldId id="271" r:id="rId11"/>
    <p:sldId id="316" r:id="rId12"/>
    <p:sldId id="299" r:id="rId13"/>
    <p:sldId id="280" r:id="rId14"/>
    <p:sldId id="283" r:id="rId15"/>
    <p:sldId id="284" r:id="rId16"/>
    <p:sldId id="261" r:id="rId17"/>
    <p:sldId id="286" r:id="rId18"/>
    <p:sldId id="273" r:id="rId19"/>
    <p:sldId id="317" r:id="rId20"/>
    <p:sldId id="278" r:id="rId21"/>
    <p:sldId id="304" r:id="rId22"/>
    <p:sldId id="306" r:id="rId23"/>
    <p:sldId id="305" r:id="rId24"/>
    <p:sldId id="298" r:id="rId25"/>
    <p:sldId id="315" r:id="rId26"/>
    <p:sldId id="311" r:id="rId27"/>
    <p:sldId id="318" r:id="rId28"/>
    <p:sldId id="307" r:id="rId29"/>
    <p:sldId id="292" r:id="rId30"/>
    <p:sldId id="296" r:id="rId31"/>
    <p:sldId id="295" r:id="rId32"/>
    <p:sldId id="294" r:id="rId33"/>
    <p:sldId id="309" r:id="rId34"/>
    <p:sldId id="293" r:id="rId35"/>
    <p:sldId id="312" r:id="rId36"/>
    <p:sldId id="313" r:id="rId37"/>
    <p:sldId id="308" r:id="rId38"/>
    <p:sldId id="31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850BFC-A02B-4B3B-BD57-791149DB610B}">
          <p14:sldIdLst>
            <p14:sldId id="256"/>
            <p14:sldId id="257"/>
            <p14:sldId id="279"/>
            <p14:sldId id="258"/>
            <p14:sldId id="303"/>
            <p14:sldId id="302"/>
            <p14:sldId id="282"/>
            <p14:sldId id="259"/>
            <p14:sldId id="281"/>
            <p14:sldId id="271"/>
            <p14:sldId id="316"/>
            <p14:sldId id="299"/>
            <p14:sldId id="280"/>
            <p14:sldId id="283"/>
            <p14:sldId id="284"/>
            <p14:sldId id="261"/>
            <p14:sldId id="286"/>
            <p14:sldId id="273"/>
            <p14:sldId id="317"/>
            <p14:sldId id="278"/>
            <p14:sldId id="304"/>
          </p14:sldIdLst>
        </p14:section>
        <p14:section name="Untitled Section" id="{2D6090C6-EBCD-4023-B5E5-53C9F354FAF1}">
          <p14:sldIdLst>
            <p14:sldId id="306"/>
            <p14:sldId id="305"/>
            <p14:sldId id="298"/>
            <p14:sldId id="315"/>
            <p14:sldId id="311"/>
            <p14:sldId id="318"/>
            <p14:sldId id="307"/>
            <p14:sldId id="292"/>
            <p14:sldId id="296"/>
            <p14:sldId id="295"/>
            <p14:sldId id="294"/>
            <p14:sldId id="309"/>
            <p14:sldId id="293"/>
            <p14:sldId id="312"/>
            <p14:sldId id="313"/>
            <p14:sldId id="308"/>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
        <p:nvSpPr>
          <p:cNvPr id="48" name="MSIPCM42ef48fe8a3c808e2d576f61"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rvername/SiteName/ServiceName.sv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1738195" y="839968"/>
            <a:ext cx="10053312" cy="1340917"/>
          </a:xfrm>
        </p:spPr>
        <p:txBody>
          <a:bodyPr>
            <a:normAutofit/>
          </a:bodyPr>
          <a:lstStyle/>
          <a:p>
            <a:r>
              <a:rPr lang="en-US" sz="3200" dirty="0"/>
              <a:t>Windows Communication Foundation  </a:t>
            </a:r>
            <a:r>
              <a:rPr lang="en-US" sz="3200" b="1" dirty="0"/>
              <a:t>(</a:t>
            </a:r>
            <a:r>
              <a:rPr lang="en-US" sz="3200" b="1" u="sng" dirty="0"/>
              <a:t>WCF</a:t>
            </a:r>
            <a:r>
              <a:rPr lang="en-US" sz="3200" b="1" dirty="0"/>
              <a:t>)</a:t>
            </a:r>
          </a:p>
        </p:txBody>
      </p:sp>
      <p:sp>
        <p:nvSpPr>
          <p:cNvPr id="3" name="Subtitle 2">
            <a:extLst>
              <a:ext uri="{FF2B5EF4-FFF2-40B4-BE49-F238E27FC236}">
                <a16:creationId xmlns:a16="http://schemas.microsoft.com/office/drawing/2014/main" id="{092C2CF7-9EE2-4908-8D39-F90ADB176EC5}"/>
              </a:ext>
            </a:extLst>
          </p:cNvPr>
          <p:cNvSpPr>
            <a:spLocks noGrp="1"/>
          </p:cNvSpPr>
          <p:nvPr>
            <p:ph type="subTitle" idx="1"/>
          </p:nvPr>
        </p:nvSpPr>
        <p:spPr>
          <a:xfrm>
            <a:off x="1738195" y="2241061"/>
            <a:ext cx="8791575" cy="1246409"/>
          </a:xfrm>
        </p:spPr>
        <p:txBody>
          <a:bodyPr/>
          <a:lstStyle/>
          <a:p>
            <a:r>
              <a:rPr lang="en-US" dirty="0">
                <a:solidFill>
                  <a:schemeClr val="tx1"/>
                </a:solidFill>
              </a:rPr>
              <a:t>Prakash Rajasekar</a:t>
            </a:r>
          </a:p>
          <a:p>
            <a:r>
              <a:rPr lang="en-US" dirty="0">
                <a:solidFill>
                  <a:schemeClr val="tx1"/>
                </a:solidFill>
              </a:rPr>
              <a:t>Tamil</a:t>
            </a:r>
          </a:p>
        </p:txBody>
      </p:sp>
    </p:spTree>
    <p:extLst>
      <p:ext uri="{BB962C8B-B14F-4D97-AF65-F5344CB8AC3E}">
        <p14:creationId xmlns:p14="http://schemas.microsoft.com/office/powerpoint/2010/main" val="41030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41413" y="207264"/>
            <a:ext cx="9668102" cy="6303264"/>
          </a:xfrm>
        </p:spPr>
        <p:txBody>
          <a:bodyPr>
            <a:normAutofit fontScale="92500" lnSpcReduction="20000"/>
          </a:bodyPr>
          <a:lstStyle/>
          <a:p>
            <a:pPr marL="457200" lvl="1" indent="0">
              <a:buNone/>
            </a:pPr>
            <a:r>
              <a:rPr lang="en-US" sz="2800" u="sng" dirty="0"/>
              <a:t>Service</a:t>
            </a:r>
          </a:p>
          <a:p>
            <a:pPr marL="457200" lvl="1" indent="0">
              <a:buNone/>
            </a:pPr>
            <a:r>
              <a:rPr lang="en-US" sz="2800" dirty="0"/>
              <a:t>	</a:t>
            </a:r>
            <a:r>
              <a:rPr lang="en-US" dirty="0"/>
              <a:t>WCF Service is a original Implementation and collection of endpoints. Each endpoints describes how service is going to communicate with clients</a:t>
            </a:r>
          </a:p>
          <a:p>
            <a:pPr marL="457200" lvl="1" indent="0">
              <a:buNone/>
            </a:pPr>
            <a:r>
              <a:rPr lang="en-US" sz="2800" u="sng" dirty="0"/>
              <a:t>Client</a:t>
            </a:r>
          </a:p>
          <a:p>
            <a:pPr marL="457200" lvl="1" indent="0">
              <a:buNone/>
            </a:pPr>
            <a:r>
              <a:rPr lang="en-US" sz="2100" dirty="0"/>
              <a:t>Client is a application which is retrieve the data from external Process/Server (Windows or Non-Windows)</a:t>
            </a:r>
          </a:p>
          <a:p>
            <a:pPr marL="457200" lvl="1" indent="0">
              <a:buNone/>
            </a:pPr>
            <a:r>
              <a:rPr lang="en-US" sz="2800" u="sng" dirty="0"/>
              <a:t>End Point (Building Blocks) </a:t>
            </a:r>
            <a:r>
              <a:rPr lang="en-US" sz="1900" u="sng" dirty="0"/>
              <a:t>(</a:t>
            </a:r>
            <a:r>
              <a:rPr lang="en-US" sz="1900" dirty="0"/>
              <a:t>WCF framework will build communication channel based on End point configuration)</a:t>
            </a:r>
            <a:endParaRPr lang="en-US" sz="1900" u="sng" dirty="0"/>
          </a:p>
          <a:p>
            <a:pPr lvl="2"/>
            <a:r>
              <a:rPr lang="en-US" sz="2200" dirty="0"/>
              <a:t>Address (Where)</a:t>
            </a:r>
          </a:p>
          <a:p>
            <a:pPr marL="914400" lvl="2" indent="0">
              <a:buNone/>
            </a:pPr>
            <a:r>
              <a:rPr lang="en-US" sz="2200" dirty="0"/>
              <a:t>	</a:t>
            </a:r>
            <a:r>
              <a:rPr lang="en-US" sz="2000" dirty="0"/>
              <a:t>URL which is refer the Service </a:t>
            </a:r>
          </a:p>
          <a:p>
            <a:pPr lvl="2"/>
            <a:r>
              <a:rPr lang="en-US" sz="2200" dirty="0"/>
              <a:t>Binding (How)</a:t>
            </a:r>
          </a:p>
          <a:p>
            <a:pPr marL="914400" lvl="2" indent="0">
              <a:buNone/>
            </a:pPr>
            <a:r>
              <a:rPr lang="en-US" sz="2200" dirty="0"/>
              <a:t>	</a:t>
            </a:r>
            <a:r>
              <a:rPr lang="en-US" sz="2000" dirty="0"/>
              <a:t>Define the transport channel  </a:t>
            </a:r>
          </a:p>
          <a:p>
            <a:pPr marL="914400" lvl="2" indent="0">
              <a:buNone/>
            </a:pPr>
            <a:r>
              <a:rPr lang="en-US" sz="2000" dirty="0"/>
              <a:t>	</a:t>
            </a:r>
            <a:r>
              <a:rPr lang="en-US" sz="2000" dirty="0" err="1"/>
              <a:t>webHttpBinding</a:t>
            </a:r>
            <a:r>
              <a:rPr lang="en-US" sz="2000" dirty="0"/>
              <a:t>, </a:t>
            </a:r>
            <a:r>
              <a:rPr lang="en-US" sz="2000" dirty="0" err="1"/>
              <a:t>basicHttpBinding</a:t>
            </a:r>
            <a:r>
              <a:rPr lang="en-US" sz="2000" dirty="0"/>
              <a:t>, </a:t>
            </a:r>
            <a:r>
              <a:rPr lang="en-US" sz="2000" dirty="0" err="1"/>
              <a:t>wsHttpBinding</a:t>
            </a:r>
            <a:r>
              <a:rPr lang="en-US" sz="2000" dirty="0"/>
              <a:t>, </a:t>
            </a:r>
            <a:r>
              <a:rPr lang="en-US" sz="2000" dirty="0" err="1"/>
              <a:t>netTCPBinding</a:t>
            </a:r>
            <a:r>
              <a:rPr lang="en-US" sz="2000" dirty="0"/>
              <a:t>, 	</a:t>
            </a:r>
            <a:r>
              <a:rPr lang="en-US" sz="2000" dirty="0" err="1"/>
              <a:t>netPeerTCpBinding</a:t>
            </a:r>
            <a:r>
              <a:rPr lang="en-US" sz="2000" dirty="0"/>
              <a:t>, </a:t>
            </a:r>
            <a:r>
              <a:rPr lang="en-US" sz="2000" dirty="0" err="1"/>
              <a:t>netNamedPipesBinding</a:t>
            </a:r>
            <a:r>
              <a:rPr lang="en-US" sz="2000" dirty="0"/>
              <a:t>, </a:t>
            </a:r>
            <a:r>
              <a:rPr lang="en-US" sz="2000" dirty="0" err="1"/>
              <a:t>netMSMQBinding</a:t>
            </a:r>
            <a:endParaRPr lang="en-US" sz="2000" dirty="0"/>
          </a:p>
          <a:p>
            <a:pPr lvl="2"/>
            <a:r>
              <a:rPr lang="en-US" sz="2200" dirty="0"/>
              <a:t>Contract (What)</a:t>
            </a:r>
          </a:p>
          <a:p>
            <a:pPr marL="1371600" lvl="3" indent="0">
              <a:buNone/>
            </a:pPr>
            <a:r>
              <a:rPr lang="en-US" sz="2000" dirty="0"/>
              <a:t>	Element which is travel  between server and client</a:t>
            </a:r>
          </a:p>
          <a:p>
            <a:pPr lvl="1"/>
            <a:endParaRPr lang="en-US" sz="2400" dirty="0"/>
          </a:p>
          <a:p>
            <a:pPr lvl="1"/>
            <a:endParaRPr lang="en-US" sz="2400" dirty="0"/>
          </a:p>
        </p:txBody>
      </p:sp>
    </p:spTree>
    <p:extLst>
      <p:ext uri="{BB962C8B-B14F-4D97-AF65-F5344CB8AC3E}">
        <p14:creationId xmlns:p14="http://schemas.microsoft.com/office/powerpoint/2010/main" val="208873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ECC2D-F7DF-447C-9E1A-9570235A6EB2}"/>
              </a:ext>
            </a:extLst>
          </p:cNvPr>
          <p:cNvSpPr>
            <a:spLocks noGrp="1"/>
          </p:cNvSpPr>
          <p:nvPr>
            <p:ph idx="1"/>
          </p:nvPr>
        </p:nvSpPr>
        <p:spPr>
          <a:xfrm>
            <a:off x="804058" y="1056448"/>
            <a:ext cx="10852319" cy="5072345"/>
          </a:xfrm>
        </p:spPr>
        <p:txBody>
          <a:bodyPr>
            <a:normAutofit/>
          </a:bodyPr>
          <a:lstStyle/>
          <a:p>
            <a:pPr marL="457200" lvl="1" indent="0">
              <a:buNone/>
            </a:pPr>
            <a:r>
              <a:rPr lang="en-US" sz="2800" u="sng" dirty="0"/>
              <a:t>What is Contract </a:t>
            </a:r>
          </a:p>
          <a:p>
            <a:pPr marL="457200" lvl="1" indent="0">
              <a:buNone/>
            </a:pPr>
            <a:r>
              <a:rPr lang="en-US" sz="2400" dirty="0"/>
              <a:t>Contracts are attributes which are used to define what are the Service , Operation, Data and fault need to be expose to client.</a:t>
            </a:r>
          </a:p>
          <a:p>
            <a:pPr marL="457200" lvl="1" indent="0">
              <a:buNone/>
            </a:pPr>
            <a:r>
              <a:rPr lang="en-US" sz="2400" dirty="0"/>
              <a:t>Different types of Contracts</a:t>
            </a:r>
          </a:p>
          <a:p>
            <a:pPr lvl="2"/>
            <a:r>
              <a:rPr lang="en-US" sz="2000" dirty="0"/>
              <a:t>	Service Contract</a:t>
            </a:r>
          </a:p>
          <a:p>
            <a:pPr lvl="2"/>
            <a:r>
              <a:rPr lang="en-US" sz="2000" dirty="0"/>
              <a:t>	Operation Contract</a:t>
            </a:r>
          </a:p>
          <a:p>
            <a:pPr lvl="2"/>
            <a:r>
              <a:rPr lang="en-US" sz="2000" dirty="0"/>
              <a:t>	Data Contract </a:t>
            </a:r>
          </a:p>
          <a:p>
            <a:pPr lvl="2"/>
            <a:r>
              <a:rPr lang="en-US" sz="2000" dirty="0"/>
              <a:t>	Fault Contract </a:t>
            </a:r>
          </a:p>
          <a:p>
            <a:pPr marL="457200" lvl="1" indent="0">
              <a:buNone/>
            </a:pPr>
            <a:r>
              <a:rPr lang="en-US" sz="2400" dirty="0"/>
              <a:t>		</a:t>
            </a:r>
          </a:p>
          <a:p>
            <a:pPr marL="457200" lvl="1" indent="0">
              <a:buNone/>
            </a:pPr>
            <a:endParaRPr lang="en-US" sz="2800" dirty="0"/>
          </a:p>
          <a:p>
            <a:pPr marL="457200" lvl="1" indent="0">
              <a:buNone/>
            </a:pPr>
            <a:endParaRPr lang="en-US" sz="2000" b="1" dirty="0"/>
          </a:p>
          <a:p>
            <a:pPr lvl="1"/>
            <a:endParaRPr lang="en-US" sz="2400" dirty="0"/>
          </a:p>
          <a:p>
            <a:pPr lvl="1"/>
            <a:endParaRPr lang="en-US" sz="2400" dirty="0"/>
          </a:p>
        </p:txBody>
      </p:sp>
    </p:spTree>
    <p:extLst>
      <p:ext uri="{BB962C8B-B14F-4D97-AF65-F5344CB8AC3E}">
        <p14:creationId xmlns:p14="http://schemas.microsoft.com/office/powerpoint/2010/main" val="362565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901E10-959D-45A1-AEB5-0AD3D5BF0CC8}"/>
              </a:ext>
            </a:extLst>
          </p:cNvPr>
          <p:cNvSpPr/>
          <p:nvPr/>
        </p:nvSpPr>
        <p:spPr>
          <a:xfrm>
            <a:off x="3459118" y="1217400"/>
            <a:ext cx="3995057" cy="2583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Windows System </a:t>
            </a:r>
            <a:endParaRPr lang="en-US" dirty="0"/>
          </a:p>
          <a:p>
            <a:pPr algn="ctr"/>
            <a:r>
              <a:rPr lang="en-US" dirty="0"/>
              <a:t> </a:t>
            </a:r>
          </a:p>
        </p:txBody>
      </p:sp>
      <p:sp>
        <p:nvSpPr>
          <p:cNvPr id="12" name="Rectangle 11"/>
          <p:cNvSpPr/>
          <p:nvPr/>
        </p:nvSpPr>
        <p:spPr>
          <a:xfrm>
            <a:off x="3705581" y="1612032"/>
            <a:ext cx="1164771" cy="1807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a:t>
            </a:r>
          </a:p>
        </p:txBody>
      </p:sp>
      <p:sp>
        <p:nvSpPr>
          <p:cNvPr id="13" name="Rectangle 12"/>
          <p:cNvSpPr/>
          <p:nvPr/>
        </p:nvSpPr>
        <p:spPr>
          <a:xfrm>
            <a:off x="5990788" y="1612033"/>
            <a:ext cx="1164771" cy="18070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WCF Service</a:t>
            </a:r>
          </a:p>
        </p:txBody>
      </p:sp>
      <p:grpSp>
        <p:nvGrpSpPr>
          <p:cNvPr id="16" name="Group 15">
            <a:extLst>
              <a:ext uri="{FF2B5EF4-FFF2-40B4-BE49-F238E27FC236}">
                <a16:creationId xmlns:a16="http://schemas.microsoft.com/office/drawing/2014/main" id="{F799D096-8F8A-4E39-B2DE-8470AFA31820}"/>
              </a:ext>
            </a:extLst>
          </p:cNvPr>
          <p:cNvGrpSpPr/>
          <p:nvPr/>
        </p:nvGrpSpPr>
        <p:grpSpPr>
          <a:xfrm>
            <a:off x="2791179" y="4105971"/>
            <a:ext cx="1817917" cy="2061690"/>
            <a:chOff x="2375886" y="4036108"/>
            <a:chExt cx="1817917" cy="2061690"/>
          </a:xfrm>
        </p:grpSpPr>
        <p:sp>
          <p:nvSpPr>
            <p:cNvPr id="14" name="Rectangle 13">
              <a:extLst>
                <a:ext uri="{FF2B5EF4-FFF2-40B4-BE49-F238E27FC236}">
                  <a16:creationId xmlns:a16="http://schemas.microsoft.com/office/drawing/2014/main" id="{D7901E10-959D-45A1-AEB5-0AD3D5BF0CC8}"/>
                </a:ext>
              </a:extLst>
            </p:cNvPr>
            <p:cNvSpPr/>
            <p:nvPr/>
          </p:nvSpPr>
          <p:spPr>
            <a:xfrm>
              <a:off x="2375886" y="4036108"/>
              <a:ext cx="1817917" cy="206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Windows System </a:t>
              </a:r>
            </a:p>
            <a:p>
              <a:pPr algn="ctr"/>
              <a:r>
                <a:rPr lang="en-US" dirty="0"/>
                <a:t> </a:t>
              </a:r>
            </a:p>
            <a:p>
              <a:pPr algn="ctr"/>
              <a:r>
                <a:rPr lang="en-US" dirty="0"/>
                <a:t> </a:t>
              </a:r>
            </a:p>
          </p:txBody>
        </p:sp>
        <p:sp>
          <p:nvSpPr>
            <p:cNvPr id="15" name="Rectangle 14"/>
            <p:cNvSpPr/>
            <p:nvPr/>
          </p:nvSpPr>
          <p:spPr>
            <a:xfrm>
              <a:off x="2947387" y="4562910"/>
              <a:ext cx="674914" cy="11321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Client</a:t>
              </a:r>
            </a:p>
          </p:txBody>
        </p:sp>
      </p:grpSp>
      <p:sp>
        <p:nvSpPr>
          <p:cNvPr id="18" name="Rectangle 17">
            <a:extLst>
              <a:ext uri="{FF2B5EF4-FFF2-40B4-BE49-F238E27FC236}">
                <a16:creationId xmlns:a16="http://schemas.microsoft.com/office/drawing/2014/main" id="{D7901E10-959D-45A1-AEB5-0AD3D5BF0CC8}"/>
              </a:ext>
            </a:extLst>
          </p:cNvPr>
          <p:cNvSpPr/>
          <p:nvPr/>
        </p:nvSpPr>
        <p:spPr>
          <a:xfrm>
            <a:off x="7454175" y="4105971"/>
            <a:ext cx="1948545" cy="222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t>Non-Windows System  </a:t>
            </a:r>
          </a:p>
          <a:p>
            <a:pPr algn="ctr"/>
            <a:r>
              <a:rPr lang="en-US" dirty="0"/>
              <a:t> </a:t>
            </a:r>
          </a:p>
          <a:p>
            <a:pPr algn="ctr"/>
            <a:r>
              <a:rPr lang="en-US" dirty="0"/>
              <a:t> </a:t>
            </a:r>
          </a:p>
        </p:txBody>
      </p:sp>
      <p:sp>
        <p:nvSpPr>
          <p:cNvPr id="19" name="Rectangle 18"/>
          <p:cNvSpPr/>
          <p:nvPr/>
        </p:nvSpPr>
        <p:spPr>
          <a:xfrm>
            <a:off x="8118208" y="4557944"/>
            <a:ext cx="718456" cy="129244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Client</a:t>
            </a:r>
          </a:p>
        </p:txBody>
      </p:sp>
      <p:cxnSp>
        <p:nvCxnSpPr>
          <p:cNvPr id="21" name="Elbow Connector 20"/>
          <p:cNvCxnSpPr>
            <a:cxnSpLocks/>
          </p:cNvCxnSpPr>
          <p:nvPr/>
        </p:nvCxnSpPr>
        <p:spPr>
          <a:xfrm flipV="1">
            <a:off x="4037594" y="3419061"/>
            <a:ext cx="2242650" cy="1788648"/>
          </a:xfrm>
          <a:prstGeom prst="bentConnector3">
            <a:avLst>
              <a:gd name="adj1" fmla="val 99878"/>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7" name="Elbow Connector 26"/>
          <p:cNvCxnSpPr>
            <a:cxnSpLocks/>
            <a:stCxn id="18" idx="1"/>
          </p:cNvCxnSpPr>
          <p:nvPr/>
        </p:nvCxnSpPr>
        <p:spPr>
          <a:xfrm rot="10800000">
            <a:off x="6882673" y="3419061"/>
            <a:ext cx="571502" cy="1798816"/>
          </a:xfrm>
          <a:prstGeom prst="bentConnector2">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p:cNvCxnSpPr>
            <a:stCxn id="12" idx="3"/>
            <a:endCxn id="13" idx="1"/>
          </p:cNvCxnSpPr>
          <p:nvPr/>
        </p:nvCxnSpPr>
        <p:spPr>
          <a:xfrm>
            <a:off x="4870352" y="2515547"/>
            <a:ext cx="1120436" cy="1"/>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26" name="TextBox 25">
            <a:extLst>
              <a:ext uri="{FF2B5EF4-FFF2-40B4-BE49-F238E27FC236}">
                <a16:creationId xmlns:a16="http://schemas.microsoft.com/office/drawing/2014/main" id="{798C8F68-AD4A-4241-85AF-83695F93A9CF}"/>
              </a:ext>
            </a:extLst>
          </p:cNvPr>
          <p:cNvSpPr txBox="1"/>
          <p:nvPr/>
        </p:nvSpPr>
        <p:spPr>
          <a:xfrm>
            <a:off x="4385577" y="355109"/>
            <a:ext cx="3031017" cy="461665"/>
          </a:xfrm>
          <a:prstGeom prst="rect">
            <a:avLst/>
          </a:prstGeom>
          <a:noFill/>
        </p:spPr>
        <p:txBody>
          <a:bodyPr wrap="square" rtlCol="0">
            <a:spAutoFit/>
          </a:bodyPr>
          <a:lstStyle/>
          <a:p>
            <a:r>
              <a:rPr lang="en-US" sz="2400" dirty="0"/>
              <a:t>WCF Interoperability</a:t>
            </a:r>
          </a:p>
        </p:txBody>
      </p:sp>
    </p:spTree>
    <p:extLst>
      <p:ext uri="{BB962C8B-B14F-4D97-AF65-F5344CB8AC3E}">
        <p14:creationId xmlns:p14="http://schemas.microsoft.com/office/powerpoint/2010/main" val="263646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9FFD9C-6CA2-41E3-8AFA-08C5E2C4A225}"/>
              </a:ext>
            </a:extLst>
          </p:cNvPr>
          <p:cNvGrpSpPr/>
          <p:nvPr/>
        </p:nvGrpSpPr>
        <p:grpSpPr>
          <a:xfrm>
            <a:off x="1658112" y="1486653"/>
            <a:ext cx="8986355" cy="4816564"/>
            <a:chOff x="1658112" y="891845"/>
            <a:chExt cx="8986355" cy="4816564"/>
          </a:xfrm>
        </p:grpSpPr>
        <p:sp>
          <p:nvSpPr>
            <p:cNvPr id="5" name="Rectangle 4">
              <a:extLst>
                <a:ext uri="{FF2B5EF4-FFF2-40B4-BE49-F238E27FC236}">
                  <a16:creationId xmlns:a16="http://schemas.microsoft.com/office/drawing/2014/main" id="{F37BB0A6-7D95-471E-B56F-47D453D24860}"/>
                </a:ext>
              </a:extLst>
            </p:cNvPr>
            <p:cNvSpPr/>
            <p:nvPr/>
          </p:nvSpPr>
          <p:spPr>
            <a:xfrm>
              <a:off x="1658112" y="1318358"/>
              <a:ext cx="2776941" cy="109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dirty="0"/>
                <a:t>Define Contract (</a:t>
              </a:r>
              <a:r>
                <a:rPr lang="en-US" dirty="0" err="1"/>
                <a:t>INumberUtils</a:t>
              </a:r>
              <a:r>
                <a:rPr lang="en-US" dirty="0"/>
                <a:t>)</a:t>
              </a:r>
            </a:p>
            <a:p>
              <a:pPr marL="342900" indent="-342900">
                <a:buAutoNum type="arabicParenR"/>
              </a:pPr>
              <a:endParaRPr lang="en-US" sz="500" dirty="0"/>
            </a:p>
            <a:p>
              <a:pPr marL="342900" indent="-342900">
                <a:buAutoNum type="arabicParenR"/>
              </a:pPr>
              <a:r>
                <a:rPr lang="en-US" dirty="0"/>
                <a:t>Implement the Service</a:t>
              </a:r>
            </a:p>
          </p:txBody>
        </p:sp>
        <p:sp>
          <p:nvSpPr>
            <p:cNvPr id="9" name="Rectangle 8">
              <a:extLst>
                <a:ext uri="{FF2B5EF4-FFF2-40B4-BE49-F238E27FC236}">
                  <a16:creationId xmlns:a16="http://schemas.microsoft.com/office/drawing/2014/main" id="{8AD30888-E4AB-4F56-B4CA-15C669AB4B21}"/>
                </a:ext>
              </a:extLst>
            </p:cNvPr>
            <p:cNvSpPr/>
            <p:nvPr/>
          </p:nvSpPr>
          <p:spPr>
            <a:xfrm>
              <a:off x="4435053" y="891845"/>
              <a:ext cx="6209414" cy="1796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 3) Service End point Configuration </a:t>
              </a:r>
            </a:p>
            <a:p>
              <a:r>
                <a:rPr lang="en-US" sz="1400" dirty="0"/>
                <a:t>&lt;services&gt;</a:t>
              </a:r>
            </a:p>
            <a:p>
              <a:r>
                <a:rPr lang="en-US" sz="1400" dirty="0"/>
                <a:t>      &lt;service name=“</a:t>
              </a:r>
              <a:r>
                <a:rPr lang="en-US" sz="1400" dirty="0" err="1"/>
                <a:t>NumberUtils</a:t>
              </a:r>
              <a:r>
                <a:rPr lang="en-US" sz="1400" dirty="0"/>
                <a:t>"&gt;</a:t>
              </a:r>
            </a:p>
            <a:p>
              <a:r>
                <a:rPr lang="en-US" sz="1400" dirty="0"/>
                <a:t>        &lt;endpoint 	address=“</a:t>
              </a:r>
              <a:r>
                <a:rPr lang="en-US" sz="1400" dirty="0" err="1"/>
                <a:t>NumberUtillity</a:t>
              </a:r>
              <a:r>
                <a:rPr lang="en-US" sz="1400" dirty="0"/>
                <a:t>" </a:t>
              </a:r>
            </a:p>
            <a:p>
              <a:r>
                <a:rPr lang="en-US" sz="1400" dirty="0"/>
                <a:t>			binding="</a:t>
              </a:r>
              <a:r>
                <a:rPr lang="en-US" sz="1400" dirty="0" err="1"/>
                <a:t>basicHttpBinding</a:t>
              </a:r>
              <a:r>
                <a:rPr lang="en-US" sz="1400" dirty="0"/>
                <a:t>“</a:t>
              </a:r>
            </a:p>
            <a:p>
              <a:r>
                <a:rPr lang="en-US" sz="1400" dirty="0"/>
                <a:t>			contract="</a:t>
              </a:r>
              <a:r>
                <a:rPr lang="en-US" sz="1400" dirty="0" err="1"/>
                <a:t>INumberUtils</a:t>
              </a:r>
              <a:r>
                <a:rPr lang="en-US" sz="1400" dirty="0"/>
                <a:t>"&gt;&lt;/endpoint&gt;</a:t>
              </a:r>
            </a:p>
            <a:p>
              <a:r>
                <a:rPr lang="en-US" sz="1400" dirty="0"/>
                <a:t>      &lt;/service&gt;</a:t>
              </a:r>
            </a:p>
            <a:p>
              <a:r>
                <a:rPr lang="en-US" sz="1400" dirty="0"/>
                <a:t>    &lt;/services&gt;</a:t>
              </a:r>
            </a:p>
          </p:txBody>
        </p:sp>
        <p:sp>
          <p:nvSpPr>
            <p:cNvPr id="10" name="Rectangle 9">
              <a:extLst>
                <a:ext uri="{FF2B5EF4-FFF2-40B4-BE49-F238E27FC236}">
                  <a16:creationId xmlns:a16="http://schemas.microsoft.com/office/drawing/2014/main" id="{84CFB1F0-F442-496B-8259-E9072DD0C2B6}"/>
                </a:ext>
              </a:extLst>
            </p:cNvPr>
            <p:cNvSpPr/>
            <p:nvPr/>
          </p:nvSpPr>
          <p:spPr>
            <a:xfrm>
              <a:off x="1658112" y="4432500"/>
              <a:ext cx="2776941" cy="109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6) Client Code</a:t>
              </a:r>
            </a:p>
          </p:txBody>
        </p:sp>
        <p:sp>
          <p:nvSpPr>
            <p:cNvPr id="11" name="Rectangle 10">
              <a:extLst>
                <a:ext uri="{FF2B5EF4-FFF2-40B4-BE49-F238E27FC236}">
                  <a16:creationId xmlns:a16="http://schemas.microsoft.com/office/drawing/2014/main" id="{DB5F42C2-2F20-439A-BC68-BACFCFA0875F}"/>
                </a:ext>
              </a:extLst>
            </p:cNvPr>
            <p:cNvSpPr/>
            <p:nvPr/>
          </p:nvSpPr>
          <p:spPr>
            <a:xfrm>
              <a:off x="4435053" y="4251747"/>
              <a:ext cx="6209414" cy="1456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 5) Client End Point Configuration </a:t>
              </a:r>
            </a:p>
            <a:p>
              <a:r>
                <a:rPr lang="en-US" sz="1400" dirty="0"/>
                <a:t>&lt;client&gt;</a:t>
              </a:r>
            </a:p>
            <a:p>
              <a:r>
                <a:rPr lang="en-US" sz="1400" dirty="0"/>
                <a:t>             &lt;endpoint address="http://ServerName/SiteName/NumberUtility.svc"</a:t>
              </a:r>
            </a:p>
            <a:p>
              <a:r>
                <a:rPr lang="en-US" sz="1400" dirty="0"/>
                <a:t>                binding="</a:t>
              </a:r>
              <a:r>
                <a:rPr lang="en-US" sz="1400" dirty="0" err="1"/>
                <a:t>basicHttpBinding</a:t>
              </a:r>
              <a:r>
                <a:rPr lang="en-US" sz="1400" dirty="0"/>
                <a:t>" </a:t>
              </a:r>
            </a:p>
            <a:p>
              <a:r>
                <a:rPr lang="en-US" sz="1400" dirty="0"/>
                <a:t>                contract=“</a:t>
              </a:r>
              <a:r>
                <a:rPr lang="en-US" sz="1400" dirty="0" err="1"/>
                <a:t>NumberUtilities.INumberUtils</a:t>
              </a:r>
              <a:r>
                <a:rPr lang="en-US" sz="1400" dirty="0"/>
                <a:t> " name=“</a:t>
              </a:r>
              <a:r>
                <a:rPr lang="en-US" sz="1400" dirty="0" err="1"/>
                <a:t>NumberUtils</a:t>
              </a:r>
              <a:r>
                <a:rPr lang="en-US" sz="1400" dirty="0"/>
                <a:t>" /&gt;</a:t>
              </a:r>
            </a:p>
            <a:p>
              <a:r>
                <a:rPr lang="en-US" sz="1400" dirty="0"/>
                <a:t>  &lt;/client&gt;</a:t>
              </a:r>
            </a:p>
          </p:txBody>
        </p:sp>
        <p:sp>
          <p:nvSpPr>
            <p:cNvPr id="2" name="Arrow: Up-Down 1">
              <a:extLst>
                <a:ext uri="{FF2B5EF4-FFF2-40B4-BE49-F238E27FC236}">
                  <a16:creationId xmlns:a16="http://schemas.microsoft.com/office/drawing/2014/main" id="{43BE28A7-834F-47A7-B330-D66B43BE7175}"/>
                </a:ext>
              </a:extLst>
            </p:cNvPr>
            <p:cNvSpPr/>
            <p:nvPr/>
          </p:nvSpPr>
          <p:spPr>
            <a:xfrm>
              <a:off x="6925056" y="2688761"/>
              <a:ext cx="585216" cy="1562986"/>
            </a:xfrm>
            <a:prstGeom prst="up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E20E4E3-52CE-4106-A8AC-5F0F2E776F5D}"/>
                </a:ext>
              </a:extLst>
            </p:cNvPr>
            <p:cNvSpPr/>
            <p:nvPr/>
          </p:nvSpPr>
          <p:spPr>
            <a:xfrm>
              <a:off x="5523259" y="3225001"/>
              <a:ext cx="3388809" cy="384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4) Generate Proxy</a:t>
              </a:r>
            </a:p>
          </p:txBody>
        </p:sp>
      </p:grpSp>
      <p:sp>
        <p:nvSpPr>
          <p:cNvPr id="12" name="Title 1">
            <a:extLst>
              <a:ext uri="{FF2B5EF4-FFF2-40B4-BE49-F238E27FC236}">
                <a16:creationId xmlns:a16="http://schemas.microsoft.com/office/drawing/2014/main" id="{EE1420AA-4BCF-4F4C-B660-929AEEAD4EEE}"/>
              </a:ext>
            </a:extLst>
          </p:cNvPr>
          <p:cNvSpPr>
            <a:spLocks noGrp="1"/>
          </p:cNvSpPr>
          <p:nvPr>
            <p:ph type="title"/>
          </p:nvPr>
        </p:nvSpPr>
        <p:spPr>
          <a:xfrm>
            <a:off x="2989564" y="363981"/>
            <a:ext cx="6687104" cy="674702"/>
          </a:xfrm>
        </p:spPr>
        <p:txBody>
          <a:bodyPr>
            <a:normAutofit/>
          </a:bodyPr>
          <a:lstStyle/>
          <a:p>
            <a:pPr algn="ctr"/>
            <a:r>
              <a:rPr lang="en-US" dirty="0"/>
              <a:t>Basic WCF Implementation </a:t>
            </a:r>
          </a:p>
        </p:txBody>
      </p:sp>
    </p:spTree>
    <p:extLst>
      <p:ext uri="{BB962C8B-B14F-4D97-AF65-F5344CB8AC3E}">
        <p14:creationId xmlns:p14="http://schemas.microsoft.com/office/powerpoint/2010/main" val="622070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2696597" y="2689935"/>
            <a:ext cx="6687104" cy="674702"/>
          </a:xfrm>
        </p:spPr>
        <p:txBody>
          <a:bodyPr>
            <a:normAutofit fontScale="90000"/>
          </a:bodyPr>
          <a:lstStyle/>
          <a:p>
            <a:pPr algn="ctr"/>
            <a:r>
              <a:rPr lang="en-US" dirty="0"/>
              <a:t>Basic WCF Implementation - Demo </a:t>
            </a:r>
          </a:p>
        </p:txBody>
      </p:sp>
    </p:spTree>
    <p:extLst>
      <p:ext uri="{BB962C8B-B14F-4D97-AF65-F5344CB8AC3E}">
        <p14:creationId xmlns:p14="http://schemas.microsoft.com/office/powerpoint/2010/main" val="399788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C99BC8-CECB-4589-9185-65247ED54CF3}"/>
              </a:ext>
            </a:extLst>
          </p:cNvPr>
          <p:cNvSpPr>
            <a:spLocks noGrp="1"/>
          </p:cNvSpPr>
          <p:nvPr>
            <p:ph idx="1"/>
          </p:nvPr>
        </p:nvSpPr>
        <p:spPr>
          <a:xfrm>
            <a:off x="1141412" y="938784"/>
            <a:ext cx="10526331" cy="5571744"/>
          </a:xfrm>
        </p:spPr>
        <p:txBody>
          <a:bodyPr anchor="b">
            <a:normAutofit/>
          </a:bodyPr>
          <a:lstStyle/>
          <a:p>
            <a:pPr marL="457200" lvl="1" indent="0">
              <a:buNone/>
            </a:pPr>
            <a:r>
              <a:rPr lang="en-US" sz="2400" dirty="0"/>
              <a:t>* = </a:t>
            </a:r>
            <a:r>
              <a:rPr lang="en-US" dirty="0"/>
              <a:t>is not interoperable binding.</a:t>
            </a:r>
            <a:endParaRPr lang="en-US" sz="2400" dirty="0"/>
          </a:p>
        </p:txBody>
      </p:sp>
      <p:graphicFrame>
        <p:nvGraphicFramePr>
          <p:cNvPr id="5" name="Table 5">
            <a:extLst>
              <a:ext uri="{FF2B5EF4-FFF2-40B4-BE49-F238E27FC236}">
                <a16:creationId xmlns:a16="http://schemas.microsoft.com/office/drawing/2014/main" id="{D83FDE8C-8CCC-4998-A98F-FB172C4814C6}"/>
              </a:ext>
            </a:extLst>
          </p:cNvPr>
          <p:cNvGraphicFramePr>
            <a:graphicFrameLocks noGrp="1"/>
          </p:cNvGraphicFramePr>
          <p:nvPr>
            <p:extLst>
              <p:ext uri="{D42A27DB-BD31-4B8C-83A1-F6EECF244321}">
                <p14:modId xmlns:p14="http://schemas.microsoft.com/office/powerpoint/2010/main" val="1445349151"/>
              </p:ext>
            </p:extLst>
          </p:nvPr>
        </p:nvGraphicFramePr>
        <p:xfrm>
          <a:off x="1227328" y="1559445"/>
          <a:ext cx="9769856" cy="4451209"/>
        </p:xfrm>
        <a:graphic>
          <a:graphicData uri="http://schemas.openxmlformats.org/drawingml/2006/table">
            <a:tbl>
              <a:tblPr firstRow="1" bandRow="1">
                <a:tableStyleId>{5C22544A-7EE6-4342-B048-85BDC9FD1C3A}</a:tableStyleId>
              </a:tblPr>
              <a:tblGrid>
                <a:gridCol w="2546825">
                  <a:extLst>
                    <a:ext uri="{9D8B030D-6E8A-4147-A177-3AD203B41FA5}">
                      <a16:colId xmlns:a16="http://schemas.microsoft.com/office/drawing/2014/main" val="2026405720"/>
                    </a:ext>
                  </a:extLst>
                </a:gridCol>
                <a:gridCol w="7223031">
                  <a:extLst>
                    <a:ext uri="{9D8B030D-6E8A-4147-A177-3AD203B41FA5}">
                      <a16:colId xmlns:a16="http://schemas.microsoft.com/office/drawing/2014/main" val="1014316926"/>
                    </a:ext>
                  </a:extLst>
                </a:gridCol>
              </a:tblGrid>
              <a:tr h="544447">
                <a:tc>
                  <a:txBody>
                    <a:bodyPr/>
                    <a:lstStyle/>
                    <a:p>
                      <a:pPr algn="ctr"/>
                      <a:r>
                        <a:rPr lang="en-US" dirty="0"/>
                        <a:t>Inbuild Bindings</a:t>
                      </a:r>
                    </a:p>
                  </a:txBody>
                  <a:tcPr/>
                </a:tc>
                <a:tc>
                  <a:txBody>
                    <a:bodyPr/>
                    <a:lstStyle/>
                    <a:p>
                      <a:pPr algn="ctr"/>
                      <a:r>
                        <a:rPr lang="en-US" dirty="0"/>
                        <a:t>Description</a:t>
                      </a:r>
                    </a:p>
                  </a:txBody>
                  <a:tcPr/>
                </a:tc>
                <a:extLst>
                  <a:ext uri="{0D108BD9-81ED-4DB2-BD59-A6C34878D82A}">
                    <a16:rowId xmlns:a16="http://schemas.microsoft.com/office/drawing/2014/main" val="3786467512"/>
                  </a:ext>
                </a:extLst>
              </a:tr>
              <a:tr h="544447">
                <a:tc>
                  <a:txBody>
                    <a:bodyPr/>
                    <a:lstStyle/>
                    <a:p>
                      <a:r>
                        <a:rPr lang="en-US" sz="1800" b="1" u="none" dirty="0" err="1"/>
                        <a:t>basicHttpBinding</a:t>
                      </a:r>
                      <a:endParaRPr lang="en-US" b="1"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SOAP based communication (Http)</a:t>
                      </a:r>
                    </a:p>
                  </a:txBody>
                  <a:tcPr/>
                </a:tc>
                <a:extLst>
                  <a:ext uri="{0D108BD9-81ED-4DB2-BD59-A6C34878D82A}">
                    <a16:rowId xmlns:a16="http://schemas.microsoft.com/office/drawing/2014/main" val="364910565"/>
                  </a:ext>
                </a:extLst>
              </a:tr>
              <a:tr h="544447">
                <a:tc>
                  <a:txBody>
                    <a:bodyPr/>
                    <a:lstStyle/>
                    <a:p>
                      <a:r>
                        <a:rPr lang="en-US" sz="1800" b="1" u="none" dirty="0" err="1"/>
                        <a:t>webHttpBinding</a:t>
                      </a:r>
                      <a:endParaRPr lang="en-US" b="1"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RESTfull</a:t>
                      </a:r>
                      <a:r>
                        <a:rPr lang="en-US" dirty="0"/>
                        <a:t> communication via HTTP</a:t>
                      </a:r>
                    </a:p>
                  </a:txBody>
                  <a:tcPr/>
                </a:tc>
                <a:extLst>
                  <a:ext uri="{0D108BD9-81ED-4DB2-BD59-A6C34878D82A}">
                    <a16:rowId xmlns:a16="http://schemas.microsoft.com/office/drawing/2014/main" val="3498596135"/>
                  </a:ext>
                </a:extLst>
              </a:tr>
              <a:tr h="544447">
                <a:tc>
                  <a:txBody>
                    <a:bodyPr/>
                    <a:lstStyle/>
                    <a:p>
                      <a:r>
                        <a:rPr lang="en-US" sz="1800" b="1" u="none" dirty="0"/>
                        <a:t>* </a:t>
                      </a:r>
                      <a:r>
                        <a:rPr lang="en-US" sz="1800" b="1" u="none" dirty="0" err="1"/>
                        <a:t>netTcpBinding</a:t>
                      </a:r>
                      <a:r>
                        <a:rPr lang="en-US" sz="1800" b="1" u="none" dirty="0"/>
                        <a:t> </a:t>
                      </a:r>
                      <a:endParaRPr lang="en-US" b="1" u="none" dirty="0"/>
                    </a:p>
                  </a:txBody>
                  <a:tcPr/>
                </a:tc>
                <a:tc>
                  <a:txBody>
                    <a:bodyPr/>
                    <a:lstStyle/>
                    <a:p>
                      <a:r>
                        <a:rPr lang="en-US" dirty="0"/>
                        <a:t>Cross machine communication via TCP. (not interoperable)</a:t>
                      </a:r>
                    </a:p>
                  </a:txBody>
                  <a:tcPr/>
                </a:tc>
                <a:extLst>
                  <a:ext uri="{0D108BD9-81ED-4DB2-BD59-A6C34878D82A}">
                    <a16:rowId xmlns:a16="http://schemas.microsoft.com/office/drawing/2014/main" val="1472976126"/>
                  </a:ext>
                </a:extLst>
              </a:tr>
              <a:tr h="544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none" dirty="0" err="1"/>
                        <a:t>wsHttpBinding</a:t>
                      </a:r>
                      <a:endParaRPr lang="en-US" b="1" u="none" dirty="0"/>
                    </a:p>
                  </a:txBody>
                  <a:tcPr/>
                </a:tc>
                <a:tc>
                  <a:txBody>
                    <a:bodyPr/>
                    <a:lstStyle/>
                    <a:p>
                      <a:r>
                        <a:rPr lang="en-US" dirty="0"/>
                        <a:t>SOAP based communication via HTTP with full range of WS-* protocols</a:t>
                      </a:r>
                    </a:p>
                  </a:txBody>
                  <a:tcPr/>
                </a:tc>
                <a:extLst>
                  <a:ext uri="{0D108BD9-81ED-4DB2-BD59-A6C34878D82A}">
                    <a16:rowId xmlns:a16="http://schemas.microsoft.com/office/drawing/2014/main" val="3891842710"/>
                  </a:ext>
                </a:extLst>
              </a:tr>
              <a:tr h="626761">
                <a:tc>
                  <a:txBody>
                    <a:bodyPr/>
                    <a:lstStyle/>
                    <a:p>
                      <a:r>
                        <a:rPr lang="en-US" sz="1800" b="1" u="none" dirty="0"/>
                        <a:t>* </a:t>
                      </a:r>
                      <a:r>
                        <a:rPr lang="en-US" sz="1800" b="1" u="none" dirty="0" err="1"/>
                        <a:t>wsDualHttpBinding</a:t>
                      </a:r>
                      <a:r>
                        <a:rPr lang="en-US" sz="1800" b="1" u="none" dirty="0"/>
                        <a:t> </a:t>
                      </a:r>
                      <a:endParaRPr lang="en-US" b="1" u="none" dirty="0"/>
                    </a:p>
                  </a:txBody>
                  <a:tcPr/>
                </a:tc>
                <a:tc>
                  <a:txBody>
                    <a:bodyPr/>
                    <a:lstStyle/>
                    <a:p>
                      <a:r>
                        <a:rPr lang="en-US" dirty="0"/>
                        <a:t>Its same like </a:t>
                      </a:r>
                      <a:r>
                        <a:rPr lang="en-US" dirty="0" err="1"/>
                        <a:t>wsHttpBinding</a:t>
                      </a:r>
                      <a:r>
                        <a:rPr lang="en-US" dirty="0"/>
                        <a:t>. But its supports bi-directional communication which means both client and server can send and receive message</a:t>
                      </a:r>
                    </a:p>
                  </a:txBody>
                  <a:tcPr/>
                </a:tc>
                <a:extLst>
                  <a:ext uri="{0D108BD9-81ED-4DB2-BD59-A6C34878D82A}">
                    <a16:rowId xmlns:a16="http://schemas.microsoft.com/office/drawing/2014/main" val="625393548"/>
                  </a:ext>
                </a:extLst>
              </a:tr>
              <a:tr h="544447">
                <a:tc>
                  <a:txBody>
                    <a:bodyPr/>
                    <a:lstStyle/>
                    <a:p>
                      <a:r>
                        <a:rPr lang="en-US" sz="1800" b="1" u="none" dirty="0"/>
                        <a:t>* </a:t>
                      </a:r>
                      <a:r>
                        <a:rPr lang="en-US" sz="1800" b="1" u="none" dirty="0" err="1"/>
                        <a:t>netNamedPipeBinding</a:t>
                      </a:r>
                      <a:r>
                        <a:rPr lang="en-US" sz="1800" b="1" u="none" dirty="0"/>
                        <a:t> </a:t>
                      </a:r>
                      <a:endParaRPr lang="en-US" b="1" u="none" dirty="0"/>
                    </a:p>
                  </a:txBody>
                  <a:tcPr/>
                </a:tc>
                <a:tc>
                  <a:txBody>
                    <a:bodyPr/>
                    <a:lstStyle/>
                    <a:p>
                      <a:r>
                        <a:rPr lang="en-US" dirty="0"/>
                        <a:t>Same machine communication</a:t>
                      </a:r>
                    </a:p>
                  </a:txBody>
                  <a:tcPr/>
                </a:tc>
                <a:extLst>
                  <a:ext uri="{0D108BD9-81ED-4DB2-BD59-A6C34878D82A}">
                    <a16:rowId xmlns:a16="http://schemas.microsoft.com/office/drawing/2014/main" val="3720360105"/>
                  </a:ext>
                </a:extLst>
              </a:tr>
              <a:tr h="544447">
                <a:tc>
                  <a:txBody>
                    <a:bodyPr/>
                    <a:lstStyle/>
                    <a:p>
                      <a:r>
                        <a:rPr lang="en-US" sz="1800" b="1" u="none" dirty="0"/>
                        <a:t>* </a:t>
                      </a:r>
                      <a:r>
                        <a:rPr lang="en-US" sz="1800" b="1" u="none" dirty="0" err="1"/>
                        <a:t>netMSMQBinding</a:t>
                      </a:r>
                      <a:endParaRPr lang="en-US" b="1" u="none" dirty="0"/>
                    </a:p>
                  </a:txBody>
                  <a:tcPr/>
                </a:tc>
                <a:tc>
                  <a:txBody>
                    <a:bodyPr/>
                    <a:lstStyle/>
                    <a:p>
                      <a:r>
                        <a:rPr lang="en-US" dirty="0"/>
                        <a:t>Disconnected / Asynchronous communication via MSMQ</a:t>
                      </a:r>
                    </a:p>
                  </a:txBody>
                  <a:tcPr/>
                </a:tc>
                <a:extLst>
                  <a:ext uri="{0D108BD9-81ED-4DB2-BD59-A6C34878D82A}">
                    <a16:rowId xmlns:a16="http://schemas.microsoft.com/office/drawing/2014/main" val="2420763461"/>
                  </a:ext>
                </a:extLst>
              </a:tr>
            </a:tbl>
          </a:graphicData>
        </a:graphic>
      </p:graphicFrame>
      <p:sp>
        <p:nvSpPr>
          <p:cNvPr id="6" name="Title 1">
            <a:extLst>
              <a:ext uri="{FF2B5EF4-FFF2-40B4-BE49-F238E27FC236}">
                <a16:creationId xmlns:a16="http://schemas.microsoft.com/office/drawing/2014/main" id="{1608EB98-85AC-4E75-B150-3200A7B5AA22}"/>
              </a:ext>
            </a:extLst>
          </p:cNvPr>
          <p:cNvSpPr>
            <a:spLocks noGrp="1"/>
          </p:cNvSpPr>
          <p:nvPr>
            <p:ph type="title"/>
          </p:nvPr>
        </p:nvSpPr>
        <p:spPr>
          <a:xfrm>
            <a:off x="3508741" y="584787"/>
            <a:ext cx="5295197" cy="770411"/>
          </a:xfrm>
        </p:spPr>
        <p:txBody>
          <a:bodyPr>
            <a:noAutofit/>
          </a:bodyPr>
          <a:lstStyle/>
          <a:p>
            <a:pPr algn="ctr"/>
            <a:r>
              <a:rPr lang="en-US" sz="2800" dirty="0"/>
              <a:t>WCF In-build bindings </a:t>
            </a:r>
            <a:br>
              <a:rPr lang="en-US" sz="2800" dirty="0"/>
            </a:br>
            <a:r>
              <a:rPr lang="en-US" sz="1600" dirty="0"/>
              <a:t>(frequently Used)</a:t>
            </a:r>
            <a:endParaRPr lang="en-US" sz="2800" dirty="0"/>
          </a:p>
        </p:txBody>
      </p:sp>
    </p:spTree>
    <p:extLst>
      <p:ext uri="{BB962C8B-B14F-4D97-AF65-F5344CB8AC3E}">
        <p14:creationId xmlns:p14="http://schemas.microsoft.com/office/powerpoint/2010/main" val="252730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41413" y="1287779"/>
            <a:ext cx="9668102" cy="4294314"/>
          </a:xfrm>
        </p:spPr>
        <p:txBody>
          <a:bodyPr>
            <a:normAutofit/>
          </a:bodyPr>
          <a:lstStyle/>
          <a:p>
            <a:pPr marL="457200" lvl="1" indent="0">
              <a:buNone/>
            </a:pPr>
            <a:r>
              <a:rPr lang="en-US" sz="2800" dirty="0"/>
              <a:t>WCF Exception Handling</a:t>
            </a:r>
          </a:p>
          <a:p>
            <a:pPr marL="914400" lvl="2" indent="0">
              <a:buNone/>
            </a:pPr>
            <a:r>
              <a:rPr lang="en-US" dirty="0"/>
              <a:t>CLR exceptions will not cross machine boundaries. In WCF we need to package CLR exception into “Fault Message” and Send to Client. So WCF framework provides different ways to handle these exceptions</a:t>
            </a:r>
          </a:p>
          <a:p>
            <a:pPr marL="914400" lvl="2" indent="0">
              <a:buNone/>
            </a:pPr>
            <a:endParaRPr lang="en-US" sz="900" dirty="0"/>
          </a:p>
          <a:p>
            <a:pPr marL="914400" lvl="2" indent="0">
              <a:buNone/>
            </a:pPr>
            <a:r>
              <a:rPr lang="en-US" sz="2200" dirty="0" err="1"/>
              <a:t>FaultException</a:t>
            </a:r>
            <a:r>
              <a:rPr lang="en-US" sz="2200" dirty="0"/>
              <a:t> Class </a:t>
            </a:r>
          </a:p>
          <a:p>
            <a:pPr marL="914400" lvl="2" indent="0">
              <a:buNone/>
            </a:pPr>
            <a:r>
              <a:rPr lang="en-US" sz="2200" dirty="0"/>
              <a:t>This class will create an fault Message to return to the client</a:t>
            </a:r>
          </a:p>
          <a:p>
            <a:pPr lvl="4"/>
            <a:r>
              <a:rPr lang="en-US" sz="2000" dirty="0"/>
              <a:t>Untyped Exception  	- 	</a:t>
            </a:r>
            <a:r>
              <a:rPr lang="en-US" sz="2000" dirty="0" err="1"/>
              <a:t>FaultException</a:t>
            </a:r>
            <a:r>
              <a:rPr lang="en-US" sz="2000" dirty="0"/>
              <a:t> ()</a:t>
            </a:r>
          </a:p>
          <a:p>
            <a:pPr lvl="4"/>
            <a:r>
              <a:rPr lang="en-US" sz="2000" dirty="0"/>
              <a:t>Typed Exception 	-	</a:t>
            </a:r>
            <a:r>
              <a:rPr lang="en-US" sz="2000" dirty="0" err="1"/>
              <a:t>FaultException</a:t>
            </a:r>
            <a:r>
              <a:rPr lang="en-US" sz="2000" dirty="0"/>
              <a:t>&lt;T&gt; ()</a:t>
            </a:r>
          </a:p>
          <a:p>
            <a:pPr marL="1371600" lvl="3" indent="0">
              <a:buNone/>
            </a:pPr>
            <a:endParaRPr lang="en-US" sz="2000" dirty="0"/>
          </a:p>
          <a:p>
            <a:pPr marL="457200" lvl="1" indent="0">
              <a:buNone/>
            </a:pP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3157861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866203" y="880784"/>
            <a:ext cx="9529548" cy="5457872"/>
          </a:xfrm>
        </p:spPr>
        <p:txBody>
          <a:bodyPr>
            <a:normAutofit/>
          </a:bodyPr>
          <a:lstStyle/>
          <a:p>
            <a:pPr marL="914400" lvl="2" indent="0">
              <a:buNone/>
            </a:pPr>
            <a:r>
              <a:rPr lang="en-US" sz="2800" dirty="0" err="1"/>
              <a:t>FaultException</a:t>
            </a:r>
            <a:r>
              <a:rPr lang="en-US" sz="2800" dirty="0"/>
              <a:t> Class</a:t>
            </a:r>
            <a:r>
              <a:rPr lang="en-US" sz="2200" dirty="0"/>
              <a:t> </a:t>
            </a:r>
          </a:p>
          <a:p>
            <a:pPr marL="914400" lvl="2" indent="0">
              <a:buNone/>
            </a:pPr>
            <a:r>
              <a:rPr lang="en-US" dirty="0"/>
              <a:t>This class will create an fault Message to return to the client</a:t>
            </a:r>
          </a:p>
          <a:p>
            <a:pPr lvl="3"/>
            <a:r>
              <a:rPr lang="en-US" sz="2000" dirty="0"/>
              <a:t>Untyped Exception  - 	</a:t>
            </a:r>
            <a:r>
              <a:rPr lang="en-US" sz="2000" dirty="0" err="1"/>
              <a:t>FaultException</a:t>
            </a:r>
            <a:r>
              <a:rPr lang="en-US" sz="2000" dirty="0"/>
              <a:t> ()</a:t>
            </a:r>
          </a:p>
          <a:p>
            <a:pPr marL="1371600" lvl="3" indent="0">
              <a:buNone/>
            </a:pPr>
            <a:r>
              <a:rPr lang="en-US" sz="1400" dirty="0"/>
              <a:t>throw new </a:t>
            </a:r>
            <a:r>
              <a:rPr lang="en-US" sz="1400" dirty="0" err="1"/>
              <a:t>FaultException</a:t>
            </a:r>
            <a:r>
              <a:rPr lang="en-US" sz="1400" dirty="0"/>
              <a:t>(“Message”);</a:t>
            </a:r>
          </a:p>
          <a:p>
            <a:pPr marL="1371600" lvl="3" indent="0">
              <a:buNone/>
            </a:pPr>
            <a:endParaRPr lang="en-US" sz="1400" dirty="0"/>
          </a:p>
          <a:p>
            <a:pPr lvl="3"/>
            <a:r>
              <a:rPr lang="en-US" sz="2000" dirty="0"/>
              <a:t>Typed Exception 	-	</a:t>
            </a:r>
            <a:r>
              <a:rPr lang="en-US" sz="2000" dirty="0" err="1"/>
              <a:t>FaultException</a:t>
            </a:r>
            <a:r>
              <a:rPr lang="en-US" sz="2000" dirty="0"/>
              <a:t>&lt;T&gt; ()</a:t>
            </a:r>
          </a:p>
          <a:p>
            <a:pPr marL="1371600" lvl="3" indent="0">
              <a:buNone/>
            </a:pPr>
            <a:r>
              <a:rPr lang="en-US" sz="1400" dirty="0" err="1"/>
              <a:t>ErrorDataContract</a:t>
            </a:r>
            <a:r>
              <a:rPr lang="en-US" sz="1400" dirty="0"/>
              <a:t> </a:t>
            </a:r>
            <a:r>
              <a:rPr lang="en-US" sz="1400" dirty="0" err="1"/>
              <a:t>ErrorObj</a:t>
            </a:r>
            <a:r>
              <a:rPr lang="en-US" sz="1400" dirty="0"/>
              <a:t> = new </a:t>
            </a:r>
            <a:r>
              <a:rPr lang="en-US" sz="1400" dirty="0" err="1"/>
              <a:t>ErrorDataContract</a:t>
            </a:r>
            <a:r>
              <a:rPr lang="en-US" sz="1400" dirty="0"/>
              <a:t>();</a:t>
            </a:r>
          </a:p>
          <a:p>
            <a:pPr marL="1371600" lvl="3" indent="0">
              <a:buNone/>
            </a:pPr>
            <a:r>
              <a:rPr lang="en-US" sz="1400" dirty="0" err="1"/>
              <a:t>Obj.DataMember</a:t>
            </a:r>
            <a:r>
              <a:rPr lang="en-US" sz="1400" dirty="0"/>
              <a:t> =“Value”;</a:t>
            </a:r>
          </a:p>
          <a:p>
            <a:pPr marL="1371600" lvl="3" indent="0">
              <a:buNone/>
            </a:pPr>
            <a:r>
              <a:rPr lang="en-US" sz="1400" dirty="0"/>
              <a:t>throw new </a:t>
            </a:r>
            <a:r>
              <a:rPr lang="en-US" sz="1400" dirty="0" err="1"/>
              <a:t>FaultException</a:t>
            </a:r>
            <a:r>
              <a:rPr lang="en-US" sz="1400" dirty="0"/>
              <a:t>&lt;</a:t>
            </a:r>
            <a:r>
              <a:rPr lang="en-US" sz="1400" dirty="0" err="1"/>
              <a:t>ErrorDataContract</a:t>
            </a:r>
            <a:r>
              <a:rPr lang="en-US" sz="1400" dirty="0"/>
              <a:t>&gt;(</a:t>
            </a:r>
            <a:r>
              <a:rPr lang="en-US" sz="1400" dirty="0" err="1"/>
              <a:t>ErrorObj</a:t>
            </a:r>
            <a:r>
              <a:rPr lang="en-US" sz="1400" dirty="0"/>
              <a:t>);</a:t>
            </a:r>
          </a:p>
          <a:p>
            <a:pPr marL="914400" lvl="2" indent="0">
              <a:buNone/>
            </a:pPr>
            <a:endParaRPr lang="en-US" sz="2200" dirty="0"/>
          </a:p>
          <a:p>
            <a:pPr marL="457200" lvl="1" indent="0">
              <a:buNone/>
            </a:pP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368744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265367" y="1350541"/>
            <a:ext cx="9661266" cy="3411198"/>
          </a:xfrm>
        </p:spPr>
        <p:txBody>
          <a:bodyPr>
            <a:normAutofit/>
          </a:bodyPr>
          <a:lstStyle/>
          <a:p>
            <a:pPr marL="457200" lvl="1" indent="0">
              <a:buNone/>
            </a:pPr>
            <a:r>
              <a:rPr lang="en-US" sz="2400" b="1" u="sng" dirty="0"/>
              <a:t>Publishing Service Metadata</a:t>
            </a:r>
          </a:p>
          <a:p>
            <a:pPr lvl="2"/>
            <a:r>
              <a:rPr lang="en-US" dirty="0" err="1"/>
              <a:t>httpGetEnabled</a:t>
            </a:r>
            <a:r>
              <a:rPr lang="en-US" dirty="0"/>
              <a:t> Property</a:t>
            </a:r>
          </a:p>
          <a:p>
            <a:pPr lvl="2"/>
            <a:r>
              <a:rPr lang="en-US" dirty="0"/>
              <a:t>MEX endpoint (Http, TCP , IPC)</a:t>
            </a:r>
          </a:p>
          <a:p>
            <a:pPr lvl="1"/>
            <a:endParaRPr lang="en-US" sz="2400" dirty="0"/>
          </a:p>
          <a:p>
            <a:pPr lvl="1"/>
            <a:endParaRPr lang="en-US" sz="2400" dirty="0"/>
          </a:p>
          <a:p>
            <a:pPr lvl="1"/>
            <a:endParaRPr lang="en-US" sz="2400" dirty="0"/>
          </a:p>
          <a:p>
            <a:pPr lvl="1"/>
            <a:endParaRPr lang="en-US" sz="2400" dirty="0"/>
          </a:p>
        </p:txBody>
      </p:sp>
      <p:sp>
        <p:nvSpPr>
          <p:cNvPr id="3" name="Content Placeholder 2">
            <a:extLst>
              <a:ext uri="{FF2B5EF4-FFF2-40B4-BE49-F238E27FC236}">
                <a16:creationId xmlns:a16="http://schemas.microsoft.com/office/drawing/2014/main" id="{C5B5650F-65CB-4CA5-991E-03285DFA915C}"/>
              </a:ext>
            </a:extLst>
          </p:cNvPr>
          <p:cNvSpPr txBox="1">
            <a:spLocks/>
          </p:cNvSpPr>
          <p:nvPr/>
        </p:nvSpPr>
        <p:spPr>
          <a:xfrm>
            <a:off x="1187277" y="2211572"/>
            <a:ext cx="10380736" cy="41148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US" sz="2400" dirty="0"/>
          </a:p>
          <a:p>
            <a:pPr lvl="1"/>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256626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41413" y="701337"/>
            <a:ext cx="9661266" cy="5468644"/>
          </a:xfrm>
        </p:spPr>
        <p:txBody>
          <a:bodyPr>
            <a:normAutofit fontScale="92500"/>
          </a:bodyPr>
          <a:lstStyle/>
          <a:p>
            <a:pPr marL="457200" lvl="1" indent="0">
              <a:buNone/>
            </a:pPr>
            <a:r>
              <a:rPr lang="en-US" sz="2400" b="1" u="sng" dirty="0"/>
              <a:t>Creating Proxy</a:t>
            </a:r>
          </a:p>
          <a:p>
            <a:pPr marL="457200" lvl="1" indent="0">
              <a:buNone/>
            </a:pPr>
            <a:r>
              <a:rPr lang="en-US" dirty="0"/>
              <a:t>Dotnet framework have couple of utilities to generate  Proxy class in client side. But for other framework we have to provide WSDL to generate proxy</a:t>
            </a:r>
          </a:p>
          <a:p>
            <a:pPr lvl="2"/>
            <a:r>
              <a:rPr lang="en-US" dirty="0"/>
              <a:t>SVCUTIL.exe – Uses WS-Metadata Exchange protocol to retrieve metadata. This utility will Generates metadata from running services or static metadata documents. (multipurpose utility)</a:t>
            </a:r>
          </a:p>
          <a:p>
            <a:pPr marL="914400" lvl="2" indent="0">
              <a:buNone/>
            </a:pPr>
            <a:r>
              <a:rPr lang="fr-FR" dirty="0"/>
              <a:t>	SVCUTIL.exe http://ServerName/SiteName/ServiceName.svc?wsdl</a:t>
            </a:r>
            <a:endParaRPr lang="en-US" dirty="0"/>
          </a:p>
          <a:p>
            <a:pPr lvl="2"/>
            <a:r>
              <a:rPr lang="en-US" dirty="0"/>
              <a:t>Adding Service Reference From Visual Studio</a:t>
            </a:r>
          </a:p>
          <a:p>
            <a:pPr lvl="2"/>
            <a:r>
              <a:rPr lang="en-US" dirty="0"/>
              <a:t>WSDL.exe – Older version of SVCUTIL. Uses DISCO Discovery protocol to retrieve metadata </a:t>
            </a:r>
          </a:p>
          <a:p>
            <a:pPr marL="914400" lvl="2" indent="0">
              <a:buNone/>
            </a:pPr>
            <a:r>
              <a:rPr lang="en-US" dirty="0"/>
              <a:t>	WSDL</a:t>
            </a:r>
            <a:r>
              <a:rPr lang="pl-PL" dirty="0"/>
              <a:t> </a:t>
            </a:r>
            <a:r>
              <a:rPr lang="fr-FR" dirty="0">
                <a:hlinkClick r:id="rId2"/>
              </a:rPr>
              <a:t>http://ServerName/SiteName/ServiceName.svc</a:t>
            </a:r>
            <a:endParaRPr lang="en-US" sz="2000" dirty="0"/>
          </a:p>
          <a:p>
            <a:pPr marL="914400" lvl="2" indent="0">
              <a:buNone/>
            </a:pPr>
            <a:endParaRPr lang="en-US" sz="1200" b="1" u="sng" dirty="0"/>
          </a:p>
          <a:p>
            <a:pPr marL="457200" lvl="1" indent="0">
              <a:buNone/>
            </a:pPr>
            <a:r>
              <a:rPr lang="en-US" sz="2400" b="1" u="sng" dirty="0"/>
              <a:t>MEX Endpoint</a:t>
            </a:r>
          </a:p>
          <a:p>
            <a:pPr marL="457200" lvl="1" indent="0">
              <a:buNone/>
            </a:pPr>
            <a:r>
              <a:rPr lang="en-US" dirty="0"/>
              <a:t>The </a:t>
            </a:r>
            <a:r>
              <a:rPr lang="en-US" b="1" u="sng" dirty="0"/>
              <a:t>M</a:t>
            </a:r>
            <a:r>
              <a:rPr lang="en-US" dirty="0"/>
              <a:t>etadata </a:t>
            </a:r>
            <a:r>
              <a:rPr lang="en-US" b="1" u="sng" dirty="0"/>
              <a:t>E</a:t>
            </a:r>
            <a:r>
              <a:rPr lang="en-US" dirty="0"/>
              <a:t>xchange </a:t>
            </a:r>
            <a:r>
              <a:rPr lang="en-US" b="1" u="sng" dirty="0"/>
              <a:t>E</a:t>
            </a:r>
            <a:r>
              <a:rPr lang="en-US" dirty="0"/>
              <a:t>ndpoint (MEX) is a special endpoint in WCF that exposes metadata</a:t>
            </a:r>
          </a:p>
          <a:p>
            <a:pPr marL="457200" lvl="1" indent="0">
              <a:buNone/>
            </a:pPr>
            <a:endParaRPr lang="en-US" sz="900" dirty="0"/>
          </a:p>
          <a:p>
            <a:pPr marL="457200" lvl="1" indent="0">
              <a:buNone/>
            </a:pPr>
            <a:r>
              <a:rPr lang="en-US" sz="1800" dirty="0"/>
              <a:t> &lt;endpoint address="</a:t>
            </a:r>
            <a:r>
              <a:rPr lang="en-US" sz="1800" dirty="0" err="1"/>
              <a:t>mex</a:t>
            </a:r>
            <a:r>
              <a:rPr lang="en-US" sz="1800" dirty="0"/>
              <a:t>" binding="</a:t>
            </a:r>
            <a:r>
              <a:rPr lang="en-US" sz="1800" dirty="0" err="1"/>
              <a:t>mexHttpBinding</a:t>
            </a:r>
            <a:r>
              <a:rPr lang="en-US" sz="1800" dirty="0"/>
              <a:t>" contract="</a:t>
            </a:r>
            <a:r>
              <a:rPr lang="en-US" sz="1800" dirty="0" err="1"/>
              <a:t>IMetadataExchange</a:t>
            </a:r>
            <a:r>
              <a:rPr lang="en-US" sz="1800" dirty="0"/>
              <a:t>" /&gt;</a:t>
            </a:r>
          </a:p>
          <a:p>
            <a:pPr marL="457200" lvl="1" indent="0">
              <a:buNone/>
            </a:pPr>
            <a:endParaRPr lang="en-US" sz="1800" b="1" u="sng" dirty="0"/>
          </a:p>
          <a:p>
            <a:pPr marL="457200" lvl="1" indent="0">
              <a:buNone/>
            </a:pPr>
            <a:endParaRPr lang="en-US" sz="1800" b="1" u="sng" dirty="0"/>
          </a:p>
          <a:p>
            <a:pPr marL="457200" lvl="1" indent="0">
              <a:buNone/>
            </a:pPr>
            <a:endParaRPr lang="en-US" sz="2400" dirty="0"/>
          </a:p>
          <a:p>
            <a:pPr lvl="1"/>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67521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520462" y="1664769"/>
            <a:ext cx="7303942" cy="3608564"/>
          </a:xfrm>
        </p:spPr>
        <p:txBody>
          <a:bodyPr>
            <a:normAutofit/>
          </a:bodyPr>
          <a:lstStyle/>
          <a:p>
            <a:pPr marL="0" indent="0">
              <a:buNone/>
            </a:pPr>
            <a:r>
              <a:rPr lang="en-US" dirty="0"/>
              <a:t>WCF Fundamentals </a:t>
            </a:r>
          </a:p>
          <a:p>
            <a:pPr lvl="1"/>
            <a:r>
              <a:rPr lang="en-US" dirty="0"/>
              <a:t>What is WCF</a:t>
            </a:r>
          </a:p>
          <a:p>
            <a:pPr lvl="1"/>
            <a:r>
              <a:rPr lang="en-US" dirty="0"/>
              <a:t>Advantages of WCF</a:t>
            </a:r>
          </a:p>
          <a:p>
            <a:pPr lvl="1"/>
            <a:r>
              <a:rPr lang="en-US" dirty="0"/>
              <a:t>Basic WCF Implementation </a:t>
            </a:r>
          </a:p>
          <a:p>
            <a:pPr lvl="1"/>
            <a:r>
              <a:rPr lang="en-US" dirty="0"/>
              <a:t>WCF Building Blocks (Address, Binding, Contract)</a:t>
            </a:r>
          </a:p>
          <a:p>
            <a:pPr lvl="1"/>
            <a:r>
              <a:rPr lang="en-US" dirty="0"/>
              <a:t>Exception Handling</a:t>
            </a:r>
          </a:p>
          <a:p>
            <a:pPr lvl="1"/>
            <a:r>
              <a:rPr lang="en-US" dirty="0"/>
              <a:t>Publishing Service Metadata</a:t>
            </a:r>
          </a:p>
          <a:p>
            <a:endParaRPr lang="en-US" dirty="0"/>
          </a:p>
        </p:txBody>
      </p:sp>
    </p:spTree>
    <p:extLst>
      <p:ext uri="{BB962C8B-B14F-4D97-AF65-F5344CB8AC3E}">
        <p14:creationId xmlns:p14="http://schemas.microsoft.com/office/powerpoint/2010/main" val="170515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2846168" y="2758897"/>
            <a:ext cx="5659880" cy="1036927"/>
          </a:xfrm>
        </p:spPr>
        <p:txBody>
          <a:bodyPr>
            <a:normAutofit/>
          </a:bodyPr>
          <a:lstStyle/>
          <a:p>
            <a:pPr marL="457200" lvl="1" indent="0" algn="ctr">
              <a:buNone/>
            </a:pPr>
            <a:r>
              <a:rPr lang="en-US" sz="3600" dirty="0"/>
              <a:t>WCF Internals</a:t>
            </a:r>
            <a:endParaRPr lang="en-US" sz="3200" dirty="0"/>
          </a:p>
          <a:p>
            <a:pPr lvl="1"/>
            <a:endParaRPr lang="en-US" sz="2400" dirty="0"/>
          </a:p>
          <a:p>
            <a:pPr lvl="1"/>
            <a:endParaRPr lang="en-US" sz="2400" dirty="0"/>
          </a:p>
        </p:txBody>
      </p:sp>
    </p:spTree>
    <p:extLst>
      <p:ext uri="{BB962C8B-B14F-4D97-AF65-F5344CB8AC3E}">
        <p14:creationId xmlns:p14="http://schemas.microsoft.com/office/powerpoint/2010/main" val="3987076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293813" y="1589315"/>
            <a:ext cx="8242073" cy="3124200"/>
          </a:xfrm>
        </p:spPr>
        <p:txBody>
          <a:bodyPr>
            <a:normAutofit/>
          </a:bodyPr>
          <a:lstStyle/>
          <a:p>
            <a:pPr marL="457200" lvl="1" indent="0">
              <a:buNone/>
            </a:pPr>
            <a:r>
              <a:rPr lang="en-US" sz="2800" dirty="0"/>
              <a:t>WCF Service Hosting</a:t>
            </a:r>
          </a:p>
          <a:p>
            <a:pPr lvl="2"/>
            <a:r>
              <a:rPr lang="en-US" sz="2000" dirty="0"/>
              <a:t> Self Host</a:t>
            </a:r>
          </a:p>
          <a:p>
            <a:pPr lvl="2"/>
            <a:r>
              <a:rPr lang="en-US" sz="2000" dirty="0"/>
              <a:t>Managed Host</a:t>
            </a:r>
          </a:p>
          <a:p>
            <a:pPr lvl="3"/>
            <a:r>
              <a:rPr lang="en-US" sz="1800" dirty="0"/>
              <a:t>IIS</a:t>
            </a:r>
          </a:p>
          <a:p>
            <a:pPr lvl="3"/>
            <a:r>
              <a:rPr lang="en-US" sz="1800" dirty="0"/>
              <a:t>Windows Host </a:t>
            </a: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4071200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480458" y="574766"/>
            <a:ext cx="9474926" cy="5704113"/>
          </a:xfrm>
        </p:spPr>
        <p:txBody>
          <a:bodyPr>
            <a:normAutofit/>
          </a:bodyPr>
          <a:lstStyle/>
          <a:p>
            <a:pPr marL="457200" lvl="1" indent="0">
              <a:buNone/>
            </a:pPr>
            <a:endParaRPr lang="en-US" sz="2800" dirty="0"/>
          </a:p>
          <a:p>
            <a:pPr lvl="1"/>
            <a:endParaRPr lang="en-US" sz="2800" dirty="0"/>
          </a:p>
          <a:p>
            <a:pPr lvl="1"/>
            <a:endParaRPr lang="en-US" sz="2800" dirty="0"/>
          </a:p>
          <a:p>
            <a:pPr lvl="1"/>
            <a:endParaRPr lang="en-US" sz="2800" dirty="0"/>
          </a:p>
        </p:txBody>
      </p:sp>
      <p:sp>
        <p:nvSpPr>
          <p:cNvPr id="4" name="Content Placeholder 2">
            <a:extLst>
              <a:ext uri="{FF2B5EF4-FFF2-40B4-BE49-F238E27FC236}">
                <a16:creationId xmlns:a16="http://schemas.microsoft.com/office/drawing/2014/main" id="{BF7ECC2D-F7DF-447C-9E1A-9570235A6EB2}"/>
              </a:ext>
            </a:extLst>
          </p:cNvPr>
          <p:cNvSpPr txBox="1">
            <a:spLocks/>
          </p:cNvSpPr>
          <p:nvPr/>
        </p:nvSpPr>
        <p:spPr>
          <a:xfrm>
            <a:off x="383321" y="781235"/>
            <a:ext cx="10822578" cy="51312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1371600" lvl="3" indent="0">
              <a:buNone/>
            </a:pPr>
            <a:r>
              <a:rPr lang="en-US" sz="2400" dirty="0"/>
              <a:t>Service Host Life Cycle</a:t>
            </a:r>
            <a:endParaRPr lang="en-US" sz="1100" dirty="0"/>
          </a:p>
          <a:p>
            <a:pPr marL="1371600" lvl="3" indent="0">
              <a:buNone/>
            </a:pPr>
            <a:endParaRPr lang="en-US" sz="1000" dirty="0"/>
          </a:p>
          <a:p>
            <a:pPr lvl="3"/>
            <a:r>
              <a:rPr lang="en-US" sz="1800" dirty="0"/>
              <a:t>Construct  	- Read config values from configuration file (we can do programmatically also). All Custom behavior’s are constructed in this stage</a:t>
            </a:r>
          </a:p>
          <a:p>
            <a:pPr marL="1371600" lvl="3" indent="0">
              <a:buNone/>
            </a:pPr>
            <a:r>
              <a:rPr lang="en-US" dirty="0"/>
              <a:t> 		</a:t>
            </a:r>
            <a:r>
              <a:rPr lang="en-US" dirty="0" err="1"/>
              <a:t>ServiceHost</a:t>
            </a:r>
            <a:r>
              <a:rPr lang="en-US" dirty="0"/>
              <a:t> host = = new </a:t>
            </a:r>
            <a:r>
              <a:rPr lang="en-US" dirty="0" err="1"/>
              <a:t>ServiceHost</a:t>
            </a:r>
            <a:r>
              <a:rPr lang="en-US" dirty="0"/>
              <a:t>(</a:t>
            </a:r>
            <a:r>
              <a:rPr lang="en-US" dirty="0" err="1"/>
              <a:t>typeof</a:t>
            </a:r>
            <a:r>
              <a:rPr lang="en-US" dirty="0"/>
              <a:t>(Class));</a:t>
            </a:r>
          </a:p>
          <a:p>
            <a:pPr marL="1371600" lvl="3" indent="0">
              <a:buNone/>
            </a:pPr>
            <a:endParaRPr lang="en-US" sz="1000" dirty="0"/>
          </a:p>
          <a:p>
            <a:pPr lvl="3"/>
            <a:r>
              <a:rPr lang="en-US" sz="1800" dirty="0"/>
              <a:t>Open	- Creates the WCF dispatch runtime and messaging runtime. All custom dispatcher extensions are constructed in this stage</a:t>
            </a:r>
          </a:p>
          <a:p>
            <a:pPr marL="1371600" lvl="3" indent="0">
              <a:buNone/>
            </a:pPr>
            <a:r>
              <a:rPr lang="en-US" sz="1800" dirty="0"/>
              <a:t>		 </a:t>
            </a:r>
            <a:r>
              <a:rPr lang="en-US" sz="1800" dirty="0" err="1"/>
              <a:t>host.open</a:t>
            </a:r>
            <a:r>
              <a:rPr lang="en-US" sz="1800" dirty="0"/>
              <a:t>()</a:t>
            </a:r>
          </a:p>
          <a:p>
            <a:pPr marL="1371600" lvl="3" indent="0">
              <a:buNone/>
            </a:pPr>
            <a:endParaRPr lang="en-US" sz="1000" dirty="0"/>
          </a:p>
          <a:p>
            <a:pPr lvl="3"/>
            <a:r>
              <a:rPr lang="en-US" sz="1800" dirty="0"/>
              <a:t>Close	- Shutdown the WCF runtime</a:t>
            </a:r>
          </a:p>
          <a:p>
            <a:pPr marL="1371600" lvl="3" indent="0">
              <a:buNone/>
            </a:pPr>
            <a:r>
              <a:rPr lang="en-US" sz="1800" dirty="0"/>
              <a:t>		 </a:t>
            </a:r>
            <a:r>
              <a:rPr lang="en-US" sz="1800" dirty="0" err="1"/>
              <a:t>host.Close</a:t>
            </a:r>
            <a:r>
              <a:rPr lang="en-US" sz="1800" dirty="0"/>
              <a:t>();</a:t>
            </a:r>
          </a:p>
          <a:p>
            <a:pPr marL="1371600" lvl="3" indent="0">
              <a:buNone/>
            </a:pPr>
            <a:endParaRPr lang="en-US" sz="1000" dirty="0"/>
          </a:p>
          <a:p>
            <a:pPr lvl="3"/>
            <a:r>
              <a:rPr lang="en-US" sz="1800" dirty="0"/>
              <a:t>Abort	- Close the processes immediately</a:t>
            </a:r>
          </a:p>
          <a:p>
            <a:pPr marL="914400" lvl="2" indent="0">
              <a:buFont typeface="Arial" panose="020B0604020202020204" pitchFamily="34" charset="0"/>
              <a:buNone/>
            </a:pPr>
            <a:endParaRPr lang="en-US" sz="2200" dirty="0"/>
          </a:p>
          <a:p>
            <a:pPr marL="457200" lvl="1" indent="0">
              <a:buFont typeface="Arial" panose="020B0604020202020204" pitchFamily="34" charset="0"/>
              <a:buNone/>
            </a:pP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70577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2286762" y="2735357"/>
            <a:ext cx="6899771" cy="847819"/>
          </a:xfrm>
        </p:spPr>
        <p:txBody>
          <a:bodyPr>
            <a:normAutofit fontScale="92500"/>
          </a:bodyPr>
          <a:lstStyle/>
          <a:p>
            <a:pPr marL="914400" lvl="2" indent="0">
              <a:buNone/>
            </a:pPr>
            <a:r>
              <a:rPr lang="en-US" sz="3200" dirty="0"/>
              <a:t>Basic Service Host application - Demo</a:t>
            </a:r>
            <a:endParaRPr lang="en-US" sz="2400" dirty="0"/>
          </a:p>
          <a:p>
            <a:pPr marL="457200" lvl="1" indent="0">
              <a:buNone/>
            </a:pPr>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1024245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E9FDD9A-9573-4253-80FC-F0A153B5B25F}"/>
              </a:ext>
            </a:extLst>
          </p:cNvPr>
          <p:cNvGraphicFramePr>
            <a:graphicFrameLocks noGrp="1"/>
          </p:cNvGraphicFramePr>
          <p:nvPr>
            <p:extLst>
              <p:ext uri="{D42A27DB-BD31-4B8C-83A1-F6EECF244321}">
                <p14:modId xmlns:p14="http://schemas.microsoft.com/office/powerpoint/2010/main" val="265986664"/>
              </p:ext>
            </p:extLst>
          </p:nvPr>
        </p:nvGraphicFramePr>
        <p:xfrm>
          <a:off x="1633485" y="2219401"/>
          <a:ext cx="9135122" cy="3332916"/>
        </p:xfrm>
        <a:graphic>
          <a:graphicData uri="http://schemas.openxmlformats.org/drawingml/2006/table">
            <a:tbl>
              <a:tblPr firstRow="1" bandRow="1">
                <a:tableStyleId>{5C22544A-7EE6-4342-B048-85BDC9FD1C3A}</a:tableStyleId>
              </a:tblPr>
              <a:tblGrid>
                <a:gridCol w="2331401">
                  <a:extLst>
                    <a:ext uri="{9D8B030D-6E8A-4147-A177-3AD203B41FA5}">
                      <a16:colId xmlns:a16="http://schemas.microsoft.com/office/drawing/2014/main" val="3369538618"/>
                    </a:ext>
                  </a:extLst>
                </a:gridCol>
                <a:gridCol w="2410767">
                  <a:extLst>
                    <a:ext uri="{9D8B030D-6E8A-4147-A177-3AD203B41FA5}">
                      <a16:colId xmlns:a16="http://schemas.microsoft.com/office/drawing/2014/main" val="133524704"/>
                    </a:ext>
                  </a:extLst>
                </a:gridCol>
                <a:gridCol w="973236">
                  <a:extLst>
                    <a:ext uri="{9D8B030D-6E8A-4147-A177-3AD203B41FA5}">
                      <a16:colId xmlns:a16="http://schemas.microsoft.com/office/drawing/2014/main" val="1823215632"/>
                    </a:ext>
                  </a:extLst>
                </a:gridCol>
                <a:gridCol w="1125025">
                  <a:extLst>
                    <a:ext uri="{9D8B030D-6E8A-4147-A177-3AD203B41FA5}">
                      <a16:colId xmlns:a16="http://schemas.microsoft.com/office/drawing/2014/main" val="169949684"/>
                    </a:ext>
                  </a:extLst>
                </a:gridCol>
                <a:gridCol w="1035736">
                  <a:extLst>
                    <a:ext uri="{9D8B030D-6E8A-4147-A177-3AD203B41FA5}">
                      <a16:colId xmlns:a16="http://schemas.microsoft.com/office/drawing/2014/main" val="2837862270"/>
                    </a:ext>
                  </a:extLst>
                </a:gridCol>
                <a:gridCol w="1258957">
                  <a:extLst>
                    <a:ext uri="{9D8B030D-6E8A-4147-A177-3AD203B41FA5}">
                      <a16:colId xmlns:a16="http://schemas.microsoft.com/office/drawing/2014/main" val="1033429632"/>
                    </a:ext>
                  </a:extLst>
                </a:gridCol>
              </a:tblGrid>
              <a:tr h="557083">
                <a:tc>
                  <a:txBody>
                    <a:bodyPr/>
                    <a:lstStyle/>
                    <a:p>
                      <a:endParaRPr lang="en-US" dirty="0"/>
                    </a:p>
                  </a:txBody>
                  <a:tcPr/>
                </a:tc>
                <a:tc>
                  <a:txBody>
                    <a:bodyPr/>
                    <a:lstStyle/>
                    <a:p>
                      <a:endParaRPr lang="en-US"/>
                    </a:p>
                  </a:txBody>
                  <a:tcPr/>
                </a:tc>
                <a:tc gridSpan="4">
                  <a:txBody>
                    <a:bodyPr/>
                    <a:lstStyle/>
                    <a:p>
                      <a:pPr algn="ctr"/>
                      <a:r>
                        <a:rPr lang="en-US" dirty="0"/>
                        <a:t>Scope</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00588857"/>
                  </a:ext>
                </a:extLst>
              </a:tr>
              <a:tr h="335987">
                <a:tc>
                  <a:txBody>
                    <a:bodyPr/>
                    <a:lstStyle/>
                    <a:p>
                      <a:pPr algn="ctr"/>
                      <a:r>
                        <a:rPr lang="en-US" dirty="0"/>
                        <a:t>Behavior Type</a:t>
                      </a:r>
                    </a:p>
                  </a:txBody>
                  <a:tcPr/>
                </a:tc>
                <a:tc>
                  <a:txBody>
                    <a:bodyPr/>
                    <a:lstStyle/>
                    <a:p>
                      <a:pPr algn="ctr"/>
                      <a:r>
                        <a:rPr lang="en-US" dirty="0"/>
                        <a:t>Interface</a:t>
                      </a:r>
                    </a:p>
                  </a:txBody>
                  <a:tcPr/>
                </a:tc>
                <a:tc>
                  <a:txBody>
                    <a:bodyPr/>
                    <a:lstStyle/>
                    <a:p>
                      <a:pPr algn="ctr"/>
                      <a:r>
                        <a:rPr lang="en-US" dirty="0"/>
                        <a:t>Service</a:t>
                      </a:r>
                    </a:p>
                  </a:txBody>
                  <a:tcPr/>
                </a:tc>
                <a:tc>
                  <a:txBody>
                    <a:bodyPr/>
                    <a:lstStyle/>
                    <a:p>
                      <a:pPr algn="ctr"/>
                      <a:r>
                        <a:rPr lang="en-US" dirty="0"/>
                        <a:t>Endpoint</a:t>
                      </a:r>
                    </a:p>
                  </a:txBody>
                  <a:tcPr/>
                </a:tc>
                <a:tc>
                  <a:txBody>
                    <a:bodyPr/>
                    <a:lstStyle/>
                    <a:p>
                      <a:pPr algn="ctr"/>
                      <a:r>
                        <a:rPr lang="en-US" dirty="0"/>
                        <a:t>Contract</a:t>
                      </a:r>
                    </a:p>
                  </a:txBody>
                  <a:tcPr/>
                </a:tc>
                <a:tc>
                  <a:txBody>
                    <a:bodyPr/>
                    <a:lstStyle/>
                    <a:p>
                      <a:pPr algn="ctr"/>
                      <a:r>
                        <a:rPr lang="en-US" dirty="0"/>
                        <a:t>Operation</a:t>
                      </a:r>
                    </a:p>
                  </a:txBody>
                  <a:tcPr/>
                </a:tc>
                <a:extLst>
                  <a:ext uri="{0D108BD9-81ED-4DB2-BD59-A6C34878D82A}">
                    <a16:rowId xmlns:a16="http://schemas.microsoft.com/office/drawing/2014/main" val="3289589399"/>
                  </a:ext>
                </a:extLst>
              </a:tr>
              <a:tr h="621295">
                <a:tc>
                  <a:txBody>
                    <a:bodyPr/>
                    <a:lstStyle/>
                    <a:p>
                      <a:r>
                        <a:rPr lang="en-US" sz="1800" kern="1200" dirty="0">
                          <a:solidFill>
                            <a:schemeClr val="dk1"/>
                          </a:solidFill>
                          <a:effectLst/>
                          <a:latin typeface="+mn-lt"/>
                          <a:ea typeface="+mn-ea"/>
                          <a:cs typeface="+mn-cs"/>
                        </a:rPr>
                        <a:t>Service </a:t>
                      </a:r>
                      <a:r>
                        <a:rPr lang="en-US" sz="1800" kern="1200" baseline="30000" dirty="0">
                          <a:solidFill>
                            <a:schemeClr val="dk1"/>
                          </a:solidFill>
                          <a:effectLst/>
                          <a:latin typeface="+mn-lt"/>
                          <a:ea typeface="+mn-ea"/>
                          <a:cs typeface="+mn-cs"/>
                        </a:rPr>
                        <a:t>(C)(A)</a:t>
                      </a:r>
                      <a:endParaRPr lang="en-US" dirty="0"/>
                    </a:p>
                  </a:txBody>
                  <a:tcPr/>
                </a:tc>
                <a:tc>
                  <a:txBody>
                    <a:bodyPr/>
                    <a:lstStyle/>
                    <a:p>
                      <a:pPr marL="0" marR="0" algn="ctr">
                        <a:lnSpc>
                          <a:spcPct val="107000"/>
                        </a:lnSpc>
                        <a:spcBef>
                          <a:spcPts val="1200"/>
                        </a:spcBef>
                        <a:spcAft>
                          <a:spcPts val="1200"/>
                        </a:spcAft>
                      </a:pPr>
                      <a:r>
                        <a:rPr lang="en-US" sz="1800" kern="1200" dirty="0" err="1">
                          <a:solidFill>
                            <a:schemeClr val="dk1"/>
                          </a:solidFill>
                          <a:effectLst/>
                          <a:latin typeface="+mn-lt"/>
                          <a:ea typeface="+mn-ea"/>
                          <a:cs typeface="+mn-cs"/>
                        </a:rPr>
                        <a:t>IServiceBehavior</a:t>
                      </a:r>
                      <a:endParaRPr lang="en-US" sz="1800" kern="1200" dirty="0">
                        <a:solidFill>
                          <a:schemeClr val="dk1"/>
                        </a:solidFill>
                        <a:effectLst/>
                        <a:latin typeface="+mn-lt"/>
                        <a:ea typeface="+mn-ea"/>
                        <a:cs typeface="+mn-cs"/>
                      </a:endParaRPr>
                    </a:p>
                  </a:txBody>
                  <a:tcPr marL="9525" marR="9525" marT="9525" marB="9525" anchor="ctr"/>
                </a:tc>
                <a:tc>
                  <a:txBody>
                    <a:bodyPr/>
                    <a:lstStyle/>
                    <a:p>
                      <a:pPr algn="ctr"/>
                      <a:r>
                        <a:rPr lang="en-US" sz="2800" dirty="0">
                          <a:sym typeface="Webdings" panose="05030102010509060703" pitchFamily="18" charset="2"/>
                        </a:rPr>
                        <a:t></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extLst>
                  <a:ext uri="{0D108BD9-81ED-4DB2-BD59-A6C34878D82A}">
                    <a16:rowId xmlns:a16="http://schemas.microsoft.com/office/drawing/2014/main" val="730812415"/>
                  </a:ext>
                </a:extLst>
              </a:tr>
              <a:tr h="628398">
                <a:tc>
                  <a:txBody>
                    <a:bodyPr/>
                    <a:lstStyle/>
                    <a:p>
                      <a:r>
                        <a:rPr lang="en-US" sz="1800" kern="1200" dirty="0">
                          <a:solidFill>
                            <a:schemeClr val="dk1"/>
                          </a:solidFill>
                          <a:effectLst/>
                          <a:latin typeface="+mn-lt"/>
                          <a:ea typeface="+mn-ea"/>
                          <a:cs typeface="+mn-cs"/>
                        </a:rPr>
                        <a:t>Endpoint </a:t>
                      </a:r>
                      <a:r>
                        <a:rPr lang="en-US" sz="1800" kern="1200" baseline="30000" dirty="0">
                          <a:solidFill>
                            <a:schemeClr val="dk1"/>
                          </a:solidFill>
                          <a:effectLst/>
                          <a:latin typeface="+mn-lt"/>
                          <a:ea typeface="+mn-ea"/>
                          <a:cs typeface="+mn-cs"/>
                        </a:rPr>
                        <a:t>(C)</a:t>
                      </a:r>
                      <a:endParaRPr lang="en-US" dirty="0"/>
                    </a:p>
                  </a:txBody>
                  <a:tcPr/>
                </a:tc>
                <a:tc>
                  <a:txBody>
                    <a:bodyPr/>
                    <a:lstStyle/>
                    <a:p>
                      <a:pPr marL="0" marR="0" algn="ctr">
                        <a:lnSpc>
                          <a:spcPct val="107000"/>
                        </a:lnSpc>
                        <a:spcBef>
                          <a:spcPts val="1200"/>
                        </a:spcBef>
                        <a:spcAft>
                          <a:spcPts val="1200"/>
                        </a:spcAft>
                      </a:pPr>
                      <a:r>
                        <a:rPr lang="en-US" sz="1800" kern="1200" dirty="0" err="1">
                          <a:solidFill>
                            <a:schemeClr val="dk1"/>
                          </a:solidFill>
                          <a:effectLst/>
                          <a:latin typeface="+mn-lt"/>
                          <a:ea typeface="+mn-ea"/>
                          <a:cs typeface="+mn-cs"/>
                        </a:rPr>
                        <a:t>IEndpointBehavior</a:t>
                      </a:r>
                      <a:endParaRPr lang="en-US" sz="1800" kern="1200" dirty="0">
                        <a:solidFill>
                          <a:schemeClr val="dk1"/>
                        </a:solidFill>
                        <a:effectLst/>
                        <a:latin typeface="+mn-lt"/>
                        <a:ea typeface="+mn-ea"/>
                        <a:cs typeface="+mn-cs"/>
                      </a:endParaRPr>
                    </a:p>
                  </a:txBody>
                  <a:tcPr marL="9525" marR="9525" marT="9525" marB="9525" anchor="ct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extLst>
                  <a:ext uri="{0D108BD9-81ED-4DB2-BD59-A6C34878D82A}">
                    <a16:rowId xmlns:a16="http://schemas.microsoft.com/office/drawing/2014/main" val="2459383116"/>
                  </a:ext>
                </a:extLst>
              </a:tr>
              <a:tr h="603297">
                <a:tc>
                  <a:txBody>
                    <a:bodyPr/>
                    <a:lstStyle/>
                    <a:p>
                      <a:pPr marL="0" algn="l" defTabSz="914400" rtl="0" eaLnBrk="1" latinLnBrk="0" hangingPunct="1"/>
                      <a:r>
                        <a:rPr lang="en-US" sz="1800" kern="1200" dirty="0">
                          <a:solidFill>
                            <a:schemeClr val="dk1"/>
                          </a:solidFill>
                          <a:effectLst/>
                          <a:latin typeface="+mn-lt"/>
                          <a:ea typeface="+mn-ea"/>
                          <a:cs typeface="+mn-cs"/>
                        </a:rPr>
                        <a:t>Contract</a:t>
                      </a:r>
                      <a:r>
                        <a:rPr lang="en-US" sz="1800" kern="1200" baseline="30000" dirty="0">
                          <a:solidFill>
                            <a:schemeClr val="dk1"/>
                          </a:solidFill>
                          <a:effectLst/>
                          <a:latin typeface="+mn-lt"/>
                          <a:ea typeface="+mn-ea"/>
                          <a:cs typeface="+mn-cs"/>
                        </a:rPr>
                        <a:t>(A)</a:t>
                      </a:r>
                      <a:endParaRPr lang="en-US" sz="1800" kern="1200" dirty="0">
                        <a:solidFill>
                          <a:schemeClr val="dk1"/>
                        </a:solidFill>
                        <a:latin typeface="+mn-lt"/>
                        <a:ea typeface="+mn-ea"/>
                        <a:cs typeface="+mn-cs"/>
                      </a:endParaRPr>
                    </a:p>
                  </a:txBody>
                  <a:tcPr/>
                </a:tc>
                <a:tc>
                  <a:txBody>
                    <a:bodyPr/>
                    <a:lstStyle/>
                    <a:p>
                      <a:pPr marL="0" marR="0" algn="ctr">
                        <a:lnSpc>
                          <a:spcPct val="107000"/>
                        </a:lnSpc>
                        <a:spcBef>
                          <a:spcPts val="1200"/>
                        </a:spcBef>
                        <a:spcAft>
                          <a:spcPts val="1200"/>
                        </a:spcAft>
                      </a:pPr>
                      <a:r>
                        <a:rPr lang="en-US" sz="1800" kern="1200" dirty="0" err="1">
                          <a:solidFill>
                            <a:schemeClr val="dk1"/>
                          </a:solidFill>
                          <a:effectLst/>
                          <a:latin typeface="+mn-lt"/>
                          <a:ea typeface="+mn-ea"/>
                          <a:cs typeface="+mn-cs"/>
                        </a:rPr>
                        <a:t>IContractBehavior</a:t>
                      </a:r>
                      <a:endParaRPr lang="en-US" sz="1800" kern="1200" dirty="0">
                        <a:solidFill>
                          <a:schemeClr val="dk1"/>
                        </a:solidFill>
                        <a:effectLst/>
                        <a:latin typeface="+mn-lt"/>
                        <a:ea typeface="+mn-ea"/>
                        <a:cs typeface="+mn-cs"/>
                      </a:endParaRPr>
                    </a:p>
                  </a:txBody>
                  <a:tcPr marL="9525" marR="9525" marT="9525" marB="9525" anchor="ctr"/>
                </a:tc>
                <a:tc>
                  <a:txBody>
                    <a:bodyPr/>
                    <a:lstStyle/>
                    <a:p>
                      <a:pPr marL="0" algn="ctr" defTabSz="914400" rtl="0" eaLnBrk="1" latinLnBrk="0" hangingPunct="1"/>
                      <a:endParaRPr lang="en-US" sz="1800" kern="1200">
                        <a:solidFill>
                          <a:schemeClr val="dk1"/>
                        </a:solidFill>
                        <a:latin typeface="+mn-lt"/>
                        <a:ea typeface="+mn-ea"/>
                        <a:cs typeface="+mn-cs"/>
                      </a:endParaRPr>
                    </a:p>
                  </a:txBody>
                  <a:tcPr/>
                </a:tc>
                <a:tc>
                  <a:txBody>
                    <a:bodyPr/>
                    <a:lstStyle/>
                    <a:p>
                      <a:pPr marL="0" algn="ctr" defTabSz="914400" rtl="0" eaLnBrk="1" latinLnBrk="0" hangingPunct="1"/>
                      <a:endParaRPr lang="en-US" sz="2800" kern="120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extLst>
                  <a:ext uri="{0D108BD9-81ED-4DB2-BD59-A6C34878D82A}">
                    <a16:rowId xmlns:a16="http://schemas.microsoft.com/office/drawing/2014/main" val="1368067431"/>
                  </a:ext>
                </a:extLst>
              </a:tr>
              <a:tr h="557083">
                <a:tc>
                  <a:txBody>
                    <a:bodyPr/>
                    <a:lstStyle/>
                    <a:p>
                      <a:pPr marL="0" algn="l" defTabSz="914400" rtl="0" eaLnBrk="1" latinLnBrk="0" hangingPunct="1"/>
                      <a:r>
                        <a:rPr lang="en-US" sz="1800" kern="1200" dirty="0">
                          <a:solidFill>
                            <a:schemeClr val="dk1"/>
                          </a:solidFill>
                          <a:effectLst/>
                          <a:latin typeface="+mn-lt"/>
                          <a:ea typeface="+mn-ea"/>
                          <a:cs typeface="+mn-cs"/>
                        </a:rPr>
                        <a:t>Operation </a:t>
                      </a:r>
                      <a:r>
                        <a:rPr lang="en-US" sz="1800" kern="1200" baseline="30000" dirty="0">
                          <a:solidFill>
                            <a:schemeClr val="dk1"/>
                          </a:solidFill>
                          <a:effectLst/>
                          <a:latin typeface="+mn-lt"/>
                          <a:ea typeface="+mn-ea"/>
                          <a:cs typeface="+mn-cs"/>
                        </a:rPr>
                        <a:t>(A)</a:t>
                      </a:r>
                      <a:endParaRPr lang="en-US" sz="1800" kern="1200" dirty="0">
                        <a:solidFill>
                          <a:schemeClr val="dk1"/>
                        </a:solidFill>
                        <a:latin typeface="+mn-lt"/>
                        <a:ea typeface="+mn-ea"/>
                        <a:cs typeface="+mn-cs"/>
                      </a:endParaRPr>
                    </a:p>
                  </a:txBody>
                  <a:tcPr/>
                </a:tc>
                <a:tc>
                  <a:txBody>
                    <a:bodyPr/>
                    <a:lstStyle/>
                    <a:p>
                      <a:pPr marL="0" marR="0" algn="ctr">
                        <a:lnSpc>
                          <a:spcPct val="107000"/>
                        </a:lnSpc>
                        <a:spcBef>
                          <a:spcPts val="1200"/>
                        </a:spcBef>
                        <a:spcAft>
                          <a:spcPts val="1200"/>
                        </a:spcAft>
                      </a:pPr>
                      <a:r>
                        <a:rPr lang="en-US" sz="1800" kern="1200" dirty="0" err="1">
                          <a:solidFill>
                            <a:schemeClr val="dk1"/>
                          </a:solidFill>
                          <a:effectLst/>
                          <a:latin typeface="+mn-lt"/>
                          <a:ea typeface="+mn-ea"/>
                          <a:cs typeface="+mn-cs"/>
                        </a:rPr>
                        <a:t>IOperationBehavior</a:t>
                      </a:r>
                      <a:endParaRPr lang="en-US" sz="1800" kern="1200" dirty="0">
                        <a:solidFill>
                          <a:schemeClr val="dk1"/>
                        </a:solidFill>
                        <a:effectLst/>
                        <a:latin typeface="+mn-lt"/>
                        <a:ea typeface="+mn-ea"/>
                        <a:cs typeface="+mn-cs"/>
                      </a:endParaRPr>
                    </a:p>
                  </a:txBody>
                  <a:tcPr marL="9525" marR="9525" marT="9525" marB="9525" anchor="ctr"/>
                </a:tc>
                <a:tc>
                  <a:txBody>
                    <a:bodyPr/>
                    <a:lstStyle/>
                    <a:p>
                      <a:pPr marL="0" algn="ctr" defTabSz="914400" rtl="0" eaLnBrk="1" latinLnBrk="0" hangingPunct="1"/>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endParaRPr lang="en-US" sz="2800" kern="1200" dirty="0">
                        <a:solidFill>
                          <a:schemeClr val="dk1"/>
                        </a:solidFill>
                        <a:latin typeface="+mn-lt"/>
                        <a:ea typeface="+mn-ea"/>
                        <a:cs typeface="+mn-cs"/>
                      </a:endParaRPr>
                    </a:p>
                  </a:txBody>
                  <a:tcPr/>
                </a:tc>
                <a:tc>
                  <a:txBody>
                    <a:bodyPr/>
                    <a:lstStyle/>
                    <a:p>
                      <a:pPr marL="0" algn="ctr" defTabSz="914400" rtl="0" eaLnBrk="1" latinLnBrk="0" hangingPunct="1"/>
                      <a:endParaRPr lang="en-US" sz="28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ym typeface="Webdings" panose="05030102010509060703" pitchFamily="18" charset="2"/>
                        </a:rPr>
                        <a:t></a:t>
                      </a:r>
                      <a:endParaRPr lang="en-US" sz="2800" dirty="0"/>
                    </a:p>
                  </a:txBody>
                  <a:tcPr/>
                </a:tc>
                <a:extLst>
                  <a:ext uri="{0D108BD9-81ED-4DB2-BD59-A6C34878D82A}">
                    <a16:rowId xmlns:a16="http://schemas.microsoft.com/office/drawing/2014/main" val="1938761719"/>
                  </a:ext>
                </a:extLst>
              </a:tr>
            </a:tbl>
          </a:graphicData>
        </a:graphic>
      </p:graphicFrame>
      <p:sp>
        <p:nvSpPr>
          <p:cNvPr id="3" name="Content Placeholder 2">
            <a:extLst>
              <a:ext uri="{FF2B5EF4-FFF2-40B4-BE49-F238E27FC236}">
                <a16:creationId xmlns:a16="http://schemas.microsoft.com/office/drawing/2014/main" id="{9A90C886-C0D6-455D-ADBE-FB5D088A2002}"/>
              </a:ext>
            </a:extLst>
          </p:cNvPr>
          <p:cNvSpPr>
            <a:spLocks noGrp="1"/>
          </p:cNvSpPr>
          <p:nvPr>
            <p:ph idx="1"/>
          </p:nvPr>
        </p:nvSpPr>
        <p:spPr>
          <a:xfrm>
            <a:off x="3282443" y="1028477"/>
            <a:ext cx="4591558" cy="847819"/>
          </a:xfrm>
        </p:spPr>
        <p:txBody>
          <a:bodyPr>
            <a:normAutofit/>
          </a:bodyPr>
          <a:lstStyle/>
          <a:p>
            <a:pPr marL="914400" lvl="2" indent="0">
              <a:buNone/>
            </a:pPr>
            <a:r>
              <a:rPr lang="en-US" sz="3200" dirty="0"/>
              <a:t>Behavior Extension</a:t>
            </a:r>
            <a:endParaRPr lang="en-US" sz="2400" dirty="0"/>
          </a:p>
          <a:p>
            <a:pPr marL="457200" lvl="1" indent="0">
              <a:buNone/>
            </a:pPr>
            <a:endParaRPr lang="en-US" sz="2800" dirty="0"/>
          </a:p>
          <a:p>
            <a:pPr lvl="1"/>
            <a:endParaRPr lang="en-US" sz="2800" dirty="0"/>
          </a:p>
          <a:p>
            <a:pPr lvl="1"/>
            <a:endParaRPr lang="en-US" sz="2800" dirty="0"/>
          </a:p>
        </p:txBody>
      </p:sp>
    </p:spTree>
    <p:extLst>
      <p:ext uri="{BB962C8B-B14F-4D97-AF65-F5344CB8AC3E}">
        <p14:creationId xmlns:p14="http://schemas.microsoft.com/office/powerpoint/2010/main" val="1172449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E9FDD9A-9573-4253-80FC-F0A153B5B25F}"/>
              </a:ext>
            </a:extLst>
          </p:cNvPr>
          <p:cNvGraphicFramePr>
            <a:graphicFrameLocks noGrp="1"/>
          </p:cNvGraphicFramePr>
          <p:nvPr>
            <p:extLst>
              <p:ext uri="{D42A27DB-BD31-4B8C-83A1-F6EECF244321}">
                <p14:modId xmlns:p14="http://schemas.microsoft.com/office/powerpoint/2010/main" val="2874254435"/>
              </p:ext>
            </p:extLst>
          </p:nvPr>
        </p:nvGraphicFramePr>
        <p:xfrm>
          <a:off x="2583396" y="1953091"/>
          <a:ext cx="7368470" cy="3070889"/>
        </p:xfrm>
        <a:graphic>
          <a:graphicData uri="http://schemas.openxmlformats.org/drawingml/2006/table">
            <a:tbl>
              <a:tblPr firstRow="1" bandRow="1">
                <a:tableStyleId>{5C22544A-7EE6-4342-B048-85BDC9FD1C3A}</a:tableStyleId>
              </a:tblPr>
              <a:tblGrid>
                <a:gridCol w="2689937">
                  <a:extLst>
                    <a:ext uri="{9D8B030D-6E8A-4147-A177-3AD203B41FA5}">
                      <a16:colId xmlns:a16="http://schemas.microsoft.com/office/drawing/2014/main" val="3369538618"/>
                    </a:ext>
                  </a:extLst>
                </a:gridCol>
                <a:gridCol w="4678533">
                  <a:extLst>
                    <a:ext uri="{9D8B030D-6E8A-4147-A177-3AD203B41FA5}">
                      <a16:colId xmlns:a16="http://schemas.microsoft.com/office/drawing/2014/main" val="133524704"/>
                    </a:ext>
                  </a:extLst>
                </a:gridCol>
              </a:tblGrid>
              <a:tr h="452759">
                <a:tc>
                  <a:txBody>
                    <a:bodyPr/>
                    <a:lstStyle/>
                    <a:p>
                      <a:pPr algn="ctr"/>
                      <a:r>
                        <a:rPr lang="en-US" dirty="0"/>
                        <a:t>Method</a:t>
                      </a:r>
                    </a:p>
                  </a:txBody>
                  <a:tcPr/>
                </a:tc>
                <a:tc>
                  <a:txBody>
                    <a:bodyPr/>
                    <a:lstStyle/>
                    <a:p>
                      <a:pPr algn="ctr"/>
                      <a:r>
                        <a:rPr lang="en-US" dirty="0"/>
                        <a:t>Description</a:t>
                      </a:r>
                    </a:p>
                  </a:txBody>
                  <a:tcPr/>
                </a:tc>
                <a:extLst>
                  <a:ext uri="{0D108BD9-81ED-4DB2-BD59-A6C34878D82A}">
                    <a16:rowId xmlns:a16="http://schemas.microsoft.com/office/drawing/2014/main" val="800588857"/>
                  </a:ext>
                </a:extLst>
              </a:tr>
              <a:tr h="701332">
                <a:tc>
                  <a:txBody>
                    <a:bodyPr/>
                    <a:lstStyle/>
                    <a:p>
                      <a:pPr algn="ctr"/>
                      <a:r>
                        <a:rPr lang="en-US" dirty="0"/>
                        <a:t>Validate</a:t>
                      </a:r>
                    </a:p>
                  </a:txBody>
                  <a:tcPr anchor="ctr"/>
                </a:tc>
                <a:tc>
                  <a:txBody>
                    <a:bodyPr/>
                    <a:lstStyle/>
                    <a:p>
                      <a:pPr marL="0" marR="0" algn="l">
                        <a:lnSpc>
                          <a:spcPct val="107000"/>
                        </a:lnSpc>
                        <a:spcBef>
                          <a:spcPts val="1200"/>
                        </a:spcBef>
                        <a:spcAft>
                          <a:spcPts val="1200"/>
                        </a:spcAft>
                      </a:pPr>
                      <a:r>
                        <a:rPr lang="en-US" sz="1800" b="0" i="0" kern="1200" dirty="0">
                          <a:solidFill>
                            <a:schemeClr val="dk1"/>
                          </a:solidFill>
                          <a:effectLst/>
                          <a:latin typeface="+mn-lt"/>
                          <a:ea typeface="+mn-ea"/>
                          <a:cs typeface="+mn-cs"/>
                        </a:rPr>
                        <a:t>This gives the opportunity to prevent the host from opening, if the validation logic is invalid</a:t>
                      </a:r>
                      <a:endParaRPr lang="en-US" sz="1800" kern="1200" dirty="0">
                        <a:solidFill>
                          <a:schemeClr val="dk1"/>
                        </a:solidFill>
                        <a:effectLst/>
                        <a:latin typeface="+mn-lt"/>
                        <a:ea typeface="+mn-ea"/>
                        <a:cs typeface="+mn-cs"/>
                      </a:endParaRPr>
                    </a:p>
                  </a:txBody>
                  <a:tcPr marL="9525" marR="9525" marT="9525" marB="9525" anchor="ctr"/>
                </a:tc>
                <a:extLst>
                  <a:ext uri="{0D108BD9-81ED-4DB2-BD59-A6C34878D82A}">
                    <a16:rowId xmlns:a16="http://schemas.microsoft.com/office/drawing/2014/main" val="2459383116"/>
                  </a:ext>
                </a:extLst>
              </a:tr>
              <a:tr h="673318">
                <a:tc>
                  <a:txBody>
                    <a:bodyPr/>
                    <a:lstStyle/>
                    <a:p>
                      <a:pPr marL="0" algn="ctr" defTabSz="914400" rtl="0" eaLnBrk="1" latinLnBrk="0" hangingPunct="1"/>
                      <a:r>
                        <a:rPr lang="en-US" sz="1800" kern="1200" dirty="0" err="1">
                          <a:solidFill>
                            <a:schemeClr val="dk1"/>
                          </a:solidFill>
                          <a:latin typeface="+mn-lt"/>
                          <a:ea typeface="+mn-ea"/>
                          <a:cs typeface="+mn-cs"/>
                        </a:rPr>
                        <a:t>AddBindingParameters</a:t>
                      </a:r>
                      <a:endParaRPr lang="en-US" sz="1800" kern="1200" dirty="0">
                        <a:solidFill>
                          <a:schemeClr val="dk1"/>
                        </a:solidFill>
                        <a:latin typeface="+mn-lt"/>
                        <a:ea typeface="+mn-ea"/>
                        <a:cs typeface="+mn-cs"/>
                      </a:endParaRPr>
                    </a:p>
                  </a:txBody>
                  <a:tcPr anchor="ctr"/>
                </a:tc>
                <a:tc>
                  <a:txBody>
                    <a:bodyPr/>
                    <a:lstStyle/>
                    <a:p>
                      <a:pPr marL="0" marR="0" algn="l">
                        <a:lnSpc>
                          <a:spcPct val="107000"/>
                        </a:lnSpc>
                        <a:spcBef>
                          <a:spcPts val="1200"/>
                        </a:spcBef>
                        <a:spcAft>
                          <a:spcPts val="1200"/>
                        </a:spcAft>
                      </a:pPr>
                      <a:r>
                        <a:rPr lang="en-US" sz="1800" kern="1200" dirty="0">
                          <a:solidFill>
                            <a:schemeClr val="dk1"/>
                          </a:solidFill>
                          <a:effectLst/>
                          <a:latin typeface="+mn-lt"/>
                          <a:ea typeface="+mn-ea"/>
                          <a:cs typeface="+mn-cs"/>
                        </a:rPr>
                        <a:t>Called first step of building the runtime. Before Channel constructed. </a:t>
                      </a:r>
                    </a:p>
                  </a:txBody>
                  <a:tcPr marL="9525" marR="9525" marT="9525" marB="9525" anchor="ctr"/>
                </a:tc>
                <a:extLst>
                  <a:ext uri="{0D108BD9-81ED-4DB2-BD59-A6C34878D82A}">
                    <a16:rowId xmlns:a16="http://schemas.microsoft.com/office/drawing/2014/main" val="1368067431"/>
                  </a:ext>
                </a:extLst>
              </a:tr>
              <a:tr h="621740">
                <a:tc>
                  <a:txBody>
                    <a:bodyPr/>
                    <a:lstStyle/>
                    <a:p>
                      <a:pPr marL="0" algn="ctr" defTabSz="914400" rtl="0" eaLnBrk="1" latinLnBrk="0" hangingPunct="1"/>
                      <a:r>
                        <a:rPr lang="en-US" sz="1800" kern="1200" dirty="0" err="1">
                          <a:solidFill>
                            <a:schemeClr val="dk1"/>
                          </a:solidFill>
                          <a:latin typeface="+mn-lt"/>
                          <a:ea typeface="+mn-ea"/>
                          <a:cs typeface="+mn-cs"/>
                        </a:rPr>
                        <a:t>ApplyDispatchBehavior</a:t>
                      </a:r>
                      <a:endParaRPr lang="en-US" sz="1800" kern="1200" dirty="0">
                        <a:solidFill>
                          <a:schemeClr val="dk1"/>
                        </a:solidFill>
                        <a:latin typeface="+mn-lt"/>
                        <a:ea typeface="+mn-ea"/>
                        <a:cs typeface="+mn-cs"/>
                      </a:endParaRPr>
                    </a:p>
                  </a:txBody>
                  <a:tcPr anchor="ctr"/>
                </a:tc>
                <a:tc>
                  <a:txBody>
                    <a:bodyPr/>
                    <a:lstStyle/>
                    <a:p>
                      <a:pPr marL="0" marR="0" algn="l">
                        <a:lnSpc>
                          <a:spcPct val="107000"/>
                        </a:lnSpc>
                        <a:spcBef>
                          <a:spcPts val="1200"/>
                        </a:spcBef>
                        <a:spcAft>
                          <a:spcPts val="1200"/>
                        </a:spcAft>
                      </a:pPr>
                      <a:r>
                        <a:rPr lang="en-US" sz="1800" b="0" i="0" kern="1200" dirty="0">
                          <a:solidFill>
                            <a:schemeClr val="dk1"/>
                          </a:solidFill>
                          <a:effectLst/>
                          <a:latin typeface="+mn-lt"/>
                          <a:ea typeface="+mn-ea"/>
                          <a:cs typeface="+mn-cs"/>
                        </a:rPr>
                        <a:t>This is where we can get reference to the runtime objects, and modify them.</a:t>
                      </a:r>
                      <a:endParaRPr lang="en-US" sz="1800" kern="1200" dirty="0">
                        <a:solidFill>
                          <a:schemeClr val="dk1"/>
                        </a:solidFill>
                        <a:effectLst/>
                        <a:latin typeface="+mn-lt"/>
                        <a:ea typeface="+mn-ea"/>
                        <a:cs typeface="+mn-cs"/>
                      </a:endParaRPr>
                    </a:p>
                  </a:txBody>
                  <a:tcPr marL="9525" marR="9525" marT="9525" marB="9525" anchor="ctr"/>
                </a:tc>
                <a:extLst>
                  <a:ext uri="{0D108BD9-81ED-4DB2-BD59-A6C34878D82A}">
                    <a16:rowId xmlns:a16="http://schemas.microsoft.com/office/drawing/2014/main" val="1938761719"/>
                  </a:ext>
                </a:extLst>
              </a:tr>
              <a:tr h="621740">
                <a:tc>
                  <a:txBody>
                    <a:bodyPr/>
                    <a:lstStyle/>
                    <a:p>
                      <a:pPr marL="0" algn="ctr" defTabSz="914400" rtl="0" eaLnBrk="1" latinLnBrk="0" hangingPunct="1"/>
                      <a:r>
                        <a:rPr lang="en-US" sz="1800" kern="1200" dirty="0" err="1">
                          <a:solidFill>
                            <a:schemeClr val="dk1"/>
                          </a:solidFill>
                          <a:latin typeface="+mn-lt"/>
                          <a:ea typeface="+mn-ea"/>
                          <a:cs typeface="+mn-cs"/>
                        </a:rPr>
                        <a:t>ApplyClientBehavior</a:t>
                      </a:r>
                      <a:endParaRPr lang="en-US" sz="1800" kern="1200" dirty="0">
                        <a:solidFill>
                          <a:schemeClr val="dk1"/>
                        </a:solidFill>
                        <a:latin typeface="+mn-lt"/>
                        <a:ea typeface="+mn-ea"/>
                        <a:cs typeface="+mn-cs"/>
                      </a:endParaRPr>
                    </a:p>
                  </a:txBody>
                  <a:tcPr anchor="ctr"/>
                </a:tc>
                <a:tc>
                  <a:txBody>
                    <a:bodyPr/>
                    <a:lstStyle/>
                    <a:p>
                      <a:pPr marL="0" marR="0" algn="l">
                        <a:lnSpc>
                          <a:spcPct val="107000"/>
                        </a:lnSpc>
                        <a:spcBef>
                          <a:spcPts val="1200"/>
                        </a:spcBef>
                        <a:spcAft>
                          <a:spcPts val="1200"/>
                        </a:spcAft>
                      </a:pPr>
                      <a:r>
                        <a:rPr lang="en-US" sz="1800" kern="1200" dirty="0">
                          <a:solidFill>
                            <a:schemeClr val="dk1"/>
                          </a:solidFill>
                          <a:effectLst/>
                          <a:latin typeface="+mn-lt"/>
                          <a:ea typeface="+mn-ea"/>
                          <a:cs typeface="+mn-cs"/>
                        </a:rPr>
                        <a:t>(Presently Not available for Service </a:t>
                      </a:r>
                      <a:r>
                        <a:rPr lang="en-US" sz="1800" kern="1200" dirty="0" err="1">
                          <a:solidFill>
                            <a:schemeClr val="dk1"/>
                          </a:solidFill>
                          <a:effectLst/>
                          <a:latin typeface="+mn-lt"/>
                          <a:ea typeface="+mn-ea"/>
                          <a:cs typeface="+mn-cs"/>
                        </a:rPr>
                        <a:t>Behaviour</a:t>
                      </a:r>
                      <a:r>
                        <a:rPr lang="en-US" sz="1800" kern="1200" dirty="0">
                          <a:solidFill>
                            <a:schemeClr val="dk1"/>
                          </a:solidFill>
                          <a:effectLst/>
                          <a:latin typeface="+mn-lt"/>
                          <a:ea typeface="+mn-ea"/>
                          <a:cs typeface="+mn-cs"/>
                        </a:rPr>
                        <a:t>)</a:t>
                      </a:r>
                    </a:p>
                  </a:txBody>
                  <a:tcPr marL="9525" marR="9525" marT="9525" marB="9525" anchor="ctr"/>
                </a:tc>
                <a:extLst>
                  <a:ext uri="{0D108BD9-81ED-4DB2-BD59-A6C34878D82A}">
                    <a16:rowId xmlns:a16="http://schemas.microsoft.com/office/drawing/2014/main" val="2385282924"/>
                  </a:ext>
                </a:extLst>
              </a:tr>
            </a:tbl>
          </a:graphicData>
        </a:graphic>
      </p:graphicFrame>
    </p:spTree>
    <p:extLst>
      <p:ext uri="{BB962C8B-B14F-4D97-AF65-F5344CB8AC3E}">
        <p14:creationId xmlns:p14="http://schemas.microsoft.com/office/powerpoint/2010/main" val="266873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2405852" y="399493"/>
            <a:ext cx="7590408" cy="730183"/>
          </a:xfrm>
        </p:spPr>
        <p:txBody>
          <a:bodyPr>
            <a:normAutofit/>
          </a:bodyPr>
          <a:lstStyle/>
          <a:p>
            <a:pPr marL="457200" lvl="1" indent="0">
              <a:buNone/>
            </a:pPr>
            <a:r>
              <a:rPr lang="en-US" sz="2800" dirty="0"/>
              <a:t>Service Behavior Extension (</a:t>
            </a:r>
            <a:r>
              <a:rPr lang="en-US" sz="2800" dirty="0" err="1"/>
              <a:t>IErrorHandler</a:t>
            </a:r>
            <a:r>
              <a:rPr lang="en-US" sz="2800" dirty="0"/>
              <a:t>)</a:t>
            </a:r>
            <a:endParaRPr lang="en-US" sz="2000" dirty="0"/>
          </a:p>
          <a:p>
            <a:pPr lvl="1"/>
            <a:endParaRPr lang="en-US" sz="2400" dirty="0"/>
          </a:p>
          <a:p>
            <a:pPr lvl="1"/>
            <a:endParaRPr lang="en-US" sz="2400" dirty="0"/>
          </a:p>
          <a:p>
            <a:pPr lvl="1"/>
            <a:endParaRPr lang="en-US" sz="2400" dirty="0"/>
          </a:p>
        </p:txBody>
      </p:sp>
      <p:sp>
        <p:nvSpPr>
          <p:cNvPr id="2" name="Flowchart: Document 1">
            <a:extLst>
              <a:ext uri="{FF2B5EF4-FFF2-40B4-BE49-F238E27FC236}">
                <a16:creationId xmlns:a16="http://schemas.microsoft.com/office/drawing/2014/main" id="{9204A350-AA6B-4FF7-9178-32AE0D473EEB}"/>
              </a:ext>
            </a:extLst>
          </p:cNvPr>
          <p:cNvSpPr/>
          <p:nvPr/>
        </p:nvSpPr>
        <p:spPr>
          <a:xfrm>
            <a:off x="1349411" y="2752081"/>
            <a:ext cx="1455938" cy="174889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CustomClass</a:t>
            </a:r>
            <a:r>
              <a:rPr lang="en-US" sz="1400" dirty="0"/>
              <a:t> : </a:t>
            </a:r>
          </a:p>
          <a:p>
            <a:r>
              <a:rPr lang="en-US" sz="1400" dirty="0" err="1">
                <a:solidFill>
                  <a:srgbClr val="002060"/>
                </a:solidFill>
              </a:rPr>
              <a:t>IErrorHandler</a:t>
            </a:r>
            <a:endParaRPr lang="en-US" sz="1400" dirty="0">
              <a:solidFill>
                <a:srgbClr val="002060"/>
              </a:solidFill>
            </a:endParaRPr>
          </a:p>
          <a:p>
            <a:endParaRPr lang="en-US" sz="1200" dirty="0"/>
          </a:p>
          <a:p>
            <a:r>
              <a:rPr lang="en-US" sz="1200" dirty="0"/>
              <a:t>…….</a:t>
            </a:r>
          </a:p>
          <a:p>
            <a:r>
              <a:rPr lang="en-US" sz="1200" dirty="0"/>
              <a:t>…….</a:t>
            </a:r>
          </a:p>
          <a:p>
            <a:r>
              <a:rPr lang="en-US" sz="1200" dirty="0"/>
              <a:t>…….</a:t>
            </a:r>
          </a:p>
        </p:txBody>
      </p:sp>
      <p:sp>
        <p:nvSpPr>
          <p:cNvPr id="4" name="Flowchart: Document 3">
            <a:extLst>
              <a:ext uri="{FF2B5EF4-FFF2-40B4-BE49-F238E27FC236}">
                <a16:creationId xmlns:a16="http://schemas.microsoft.com/office/drawing/2014/main" id="{3E0A3567-B509-45CF-8F25-FBC5023F1373}"/>
              </a:ext>
            </a:extLst>
          </p:cNvPr>
          <p:cNvSpPr/>
          <p:nvPr/>
        </p:nvSpPr>
        <p:spPr>
          <a:xfrm>
            <a:off x="3932809" y="4316030"/>
            <a:ext cx="1899820" cy="174889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CustomAttribute</a:t>
            </a:r>
            <a:r>
              <a:rPr lang="en-US" sz="1400" dirty="0"/>
              <a:t> : </a:t>
            </a:r>
          </a:p>
          <a:p>
            <a:r>
              <a:rPr lang="en-US" sz="1400" dirty="0">
                <a:solidFill>
                  <a:srgbClr val="002060"/>
                </a:solidFill>
              </a:rPr>
              <a:t>Attribute, </a:t>
            </a:r>
          </a:p>
          <a:p>
            <a:r>
              <a:rPr lang="en-US" sz="1400" dirty="0" err="1">
                <a:solidFill>
                  <a:srgbClr val="002060"/>
                </a:solidFill>
              </a:rPr>
              <a:t>IServiceBehavior</a:t>
            </a:r>
            <a:endParaRPr lang="en-US" sz="1400" dirty="0">
              <a:solidFill>
                <a:srgbClr val="002060"/>
              </a:solidFill>
            </a:endParaRPr>
          </a:p>
          <a:p>
            <a:r>
              <a:rPr lang="en-US" sz="1200" dirty="0"/>
              <a:t>…….</a:t>
            </a:r>
          </a:p>
          <a:p>
            <a:r>
              <a:rPr lang="en-US" sz="1200" dirty="0"/>
              <a:t>Add Custom class into </a:t>
            </a:r>
            <a:r>
              <a:rPr lang="en-US" sz="1200" dirty="0" err="1"/>
              <a:t>channelDispatcher</a:t>
            </a:r>
            <a:endParaRPr lang="en-US" sz="1200" dirty="0"/>
          </a:p>
          <a:p>
            <a:r>
              <a:rPr lang="en-US" sz="1200" dirty="0"/>
              <a:t>…….</a:t>
            </a:r>
          </a:p>
        </p:txBody>
      </p:sp>
      <p:sp>
        <p:nvSpPr>
          <p:cNvPr id="5" name="Flowchart: Document 4">
            <a:extLst>
              <a:ext uri="{FF2B5EF4-FFF2-40B4-BE49-F238E27FC236}">
                <a16:creationId xmlns:a16="http://schemas.microsoft.com/office/drawing/2014/main" id="{049DAB67-83BA-4548-8EEE-2FD000692010}"/>
              </a:ext>
            </a:extLst>
          </p:cNvPr>
          <p:cNvSpPr/>
          <p:nvPr/>
        </p:nvSpPr>
        <p:spPr>
          <a:xfrm>
            <a:off x="3932809" y="1431519"/>
            <a:ext cx="1976761" cy="174889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err="1"/>
              <a:t>CustomElement</a:t>
            </a:r>
            <a:r>
              <a:rPr lang="en-US" sz="1400" dirty="0"/>
              <a:t> :  </a:t>
            </a:r>
            <a:r>
              <a:rPr lang="en-US" sz="1300" dirty="0" err="1">
                <a:solidFill>
                  <a:srgbClr val="002060"/>
                </a:solidFill>
              </a:rPr>
              <a:t>BehaviorExtensionElement</a:t>
            </a:r>
            <a:r>
              <a:rPr lang="en-US" sz="1300" dirty="0">
                <a:solidFill>
                  <a:srgbClr val="002060"/>
                </a:solidFill>
              </a:rPr>
              <a:t>, </a:t>
            </a:r>
            <a:r>
              <a:rPr lang="en-US" sz="1400" dirty="0" err="1">
                <a:solidFill>
                  <a:srgbClr val="002060"/>
                </a:solidFill>
              </a:rPr>
              <a:t>IServiceBehavior</a:t>
            </a:r>
            <a:endParaRPr lang="en-US" sz="1400" dirty="0">
              <a:solidFill>
                <a:srgbClr val="002060"/>
              </a:solidFill>
            </a:endParaRPr>
          </a:p>
          <a:p>
            <a:r>
              <a:rPr lang="en-US" sz="1200" dirty="0"/>
              <a:t>…….</a:t>
            </a:r>
          </a:p>
          <a:p>
            <a:r>
              <a:rPr lang="en-US" sz="1200" dirty="0"/>
              <a:t>Add Custom class into </a:t>
            </a:r>
            <a:r>
              <a:rPr lang="en-US" sz="1200" dirty="0" err="1"/>
              <a:t>channelDispatcher</a:t>
            </a:r>
            <a:endParaRPr lang="en-US" sz="1200" dirty="0"/>
          </a:p>
          <a:p>
            <a:r>
              <a:rPr lang="en-US" sz="1200" dirty="0"/>
              <a:t>…….</a:t>
            </a:r>
          </a:p>
        </p:txBody>
      </p:sp>
      <p:sp>
        <p:nvSpPr>
          <p:cNvPr id="7" name="Flowchart: Document 6">
            <a:extLst>
              <a:ext uri="{FF2B5EF4-FFF2-40B4-BE49-F238E27FC236}">
                <a16:creationId xmlns:a16="http://schemas.microsoft.com/office/drawing/2014/main" id="{F29100C9-92EA-4680-9844-3C457662A8C7}"/>
              </a:ext>
            </a:extLst>
          </p:cNvPr>
          <p:cNvSpPr/>
          <p:nvPr/>
        </p:nvSpPr>
        <p:spPr>
          <a:xfrm>
            <a:off x="7189138" y="1431518"/>
            <a:ext cx="1630538" cy="174889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Config File</a:t>
            </a:r>
            <a:endParaRPr lang="en-US" sz="1400" dirty="0">
              <a:solidFill>
                <a:srgbClr val="002060"/>
              </a:solidFill>
            </a:endParaRPr>
          </a:p>
          <a:p>
            <a:endParaRPr lang="en-US" sz="1200" dirty="0"/>
          </a:p>
          <a:p>
            <a:r>
              <a:rPr lang="en-US" sz="1200" dirty="0"/>
              <a:t>…….</a:t>
            </a:r>
          </a:p>
          <a:p>
            <a:r>
              <a:rPr lang="en-US" sz="1200" dirty="0"/>
              <a:t>Include Custom Element</a:t>
            </a:r>
          </a:p>
          <a:p>
            <a:r>
              <a:rPr lang="en-US" sz="1200" dirty="0"/>
              <a:t>…….</a:t>
            </a:r>
          </a:p>
        </p:txBody>
      </p:sp>
      <p:sp>
        <p:nvSpPr>
          <p:cNvPr id="9" name="Flowchart: Document 8">
            <a:extLst>
              <a:ext uri="{FF2B5EF4-FFF2-40B4-BE49-F238E27FC236}">
                <a16:creationId xmlns:a16="http://schemas.microsoft.com/office/drawing/2014/main" id="{D15B3A96-B189-4DAB-84DD-235A5F3024D3}"/>
              </a:ext>
            </a:extLst>
          </p:cNvPr>
          <p:cNvSpPr/>
          <p:nvPr/>
        </p:nvSpPr>
        <p:spPr>
          <a:xfrm>
            <a:off x="7097698" y="4415164"/>
            <a:ext cx="1455938" cy="174889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Service Implementation</a:t>
            </a:r>
            <a:endParaRPr lang="en-US" sz="1400" dirty="0">
              <a:solidFill>
                <a:srgbClr val="002060"/>
              </a:solidFill>
            </a:endParaRPr>
          </a:p>
          <a:p>
            <a:endParaRPr lang="en-US" sz="1200" dirty="0"/>
          </a:p>
          <a:p>
            <a:r>
              <a:rPr lang="en-US" sz="1200" dirty="0"/>
              <a:t>…….</a:t>
            </a:r>
          </a:p>
          <a:p>
            <a:r>
              <a:rPr lang="en-US" sz="1200" dirty="0"/>
              <a:t>Add Attribute</a:t>
            </a:r>
          </a:p>
          <a:p>
            <a:r>
              <a:rPr lang="en-US" sz="1200" dirty="0"/>
              <a:t>…….</a:t>
            </a:r>
          </a:p>
        </p:txBody>
      </p:sp>
      <p:sp>
        <p:nvSpPr>
          <p:cNvPr id="10" name="Flowchart: Document 9">
            <a:extLst>
              <a:ext uri="{FF2B5EF4-FFF2-40B4-BE49-F238E27FC236}">
                <a16:creationId xmlns:a16="http://schemas.microsoft.com/office/drawing/2014/main" id="{F005DB02-1C07-4CB7-A2C3-2286B321AD26}"/>
              </a:ext>
            </a:extLst>
          </p:cNvPr>
          <p:cNvSpPr/>
          <p:nvPr/>
        </p:nvSpPr>
        <p:spPr>
          <a:xfrm>
            <a:off x="9916364" y="2752080"/>
            <a:ext cx="1205882" cy="174889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Service HOST</a:t>
            </a:r>
            <a:endParaRPr lang="en-US" sz="1200" dirty="0"/>
          </a:p>
        </p:txBody>
      </p:sp>
      <p:cxnSp>
        <p:nvCxnSpPr>
          <p:cNvPr id="12" name="Straight Arrow Connector 11">
            <a:extLst>
              <a:ext uri="{FF2B5EF4-FFF2-40B4-BE49-F238E27FC236}">
                <a16:creationId xmlns:a16="http://schemas.microsoft.com/office/drawing/2014/main" id="{609CADB1-9C83-4FF9-9596-F309685D7D4B}"/>
              </a:ext>
            </a:extLst>
          </p:cNvPr>
          <p:cNvCxnSpPr>
            <a:stCxn id="2" idx="3"/>
            <a:endCxn id="5" idx="1"/>
          </p:cNvCxnSpPr>
          <p:nvPr/>
        </p:nvCxnSpPr>
        <p:spPr>
          <a:xfrm flipV="1">
            <a:off x="2805349" y="2305969"/>
            <a:ext cx="1127460" cy="1320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7423BFE-E9F6-4793-9321-F888D6DAF150}"/>
              </a:ext>
            </a:extLst>
          </p:cNvPr>
          <p:cNvCxnSpPr>
            <a:stCxn id="2" idx="3"/>
            <a:endCxn id="4" idx="1"/>
          </p:cNvCxnSpPr>
          <p:nvPr/>
        </p:nvCxnSpPr>
        <p:spPr>
          <a:xfrm>
            <a:off x="2805349" y="3626531"/>
            <a:ext cx="1127460" cy="15639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D43CD3-5747-4384-A6A6-8633EA0F38F4}"/>
              </a:ext>
            </a:extLst>
          </p:cNvPr>
          <p:cNvCxnSpPr>
            <a:stCxn id="5" idx="3"/>
          </p:cNvCxnSpPr>
          <p:nvPr/>
        </p:nvCxnSpPr>
        <p:spPr>
          <a:xfrm flipV="1">
            <a:off x="5909570" y="2305967"/>
            <a:ext cx="1293870" cy="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3F2774-D4B8-40AC-8F52-61D185E107CA}"/>
              </a:ext>
            </a:extLst>
          </p:cNvPr>
          <p:cNvCxnSpPr/>
          <p:nvPr/>
        </p:nvCxnSpPr>
        <p:spPr>
          <a:xfrm flipV="1">
            <a:off x="5832629" y="5190477"/>
            <a:ext cx="1293870" cy="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C85AC6-8137-4945-94CF-7179B4BAACBD}"/>
              </a:ext>
            </a:extLst>
          </p:cNvPr>
          <p:cNvCxnSpPr>
            <a:stCxn id="7" idx="3"/>
            <a:endCxn id="10" idx="1"/>
          </p:cNvCxnSpPr>
          <p:nvPr/>
        </p:nvCxnSpPr>
        <p:spPr>
          <a:xfrm>
            <a:off x="8819676" y="2305968"/>
            <a:ext cx="1096688" cy="1320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34EC11-6D0F-4377-AAC5-BECD37644E51}"/>
              </a:ext>
            </a:extLst>
          </p:cNvPr>
          <p:cNvCxnSpPr>
            <a:stCxn id="9" idx="3"/>
            <a:endCxn id="10" idx="1"/>
          </p:cNvCxnSpPr>
          <p:nvPr/>
        </p:nvCxnSpPr>
        <p:spPr>
          <a:xfrm flipV="1">
            <a:off x="8553636" y="3626530"/>
            <a:ext cx="1362728" cy="166308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77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562B79C-8B0C-44C3-A6E2-6C224F67447A}"/>
              </a:ext>
            </a:extLst>
          </p:cNvPr>
          <p:cNvSpPr>
            <a:spLocks noGrp="1"/>
          </p:cNvSpPr>
          <p:nvPr>
            <p:ph idx="1"/>
          </p:nvPr>
        </p:nvSpPr>
        <p:spPr>
          <a:xfrm>
            <a:off x="2192788" y="2698817"/>
            <a:ext cx="7590408" cy="730183"/>
          </a:xfrm>
        </p:spPr>
        <p:txBody>
          <a:bodyPr>
            <a:normAutofit/>
          </a:bodyPr>
          <a:lstStyle/>
          <a:p>
            <a:pPr marL="457200" lvl="1" indent="0">
              <a:buNone/>
            </a:pPr>
            <a:r>
              <a:rPr lang="en-US" sz="2800" dirty="0"/>
              <a:t>Service Behavior Extension Demo (</a:t>
            </a:r>
            <a:r>
              <a:rPr lang="en-US" sz="2800" dirty="0" err="1"/>
              <a:t>IErrorHandler</a:t>
            </a:r>
            <a:r>
              <a:rPr lang="en-US" sz="2800" dirty="0"/>
              <a:t>)</a:t>
            </a:r>
            <a:endParaRPr lang="en-US" sz="2000" dirty="0"/>
          </a:p>
          <a:p>
            <a:pPr lvl="1"/>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82439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310089" y="1585079"/>
            <a:ext cx="6839612" cy="3173353"/>
          </a:xfrm>
        </p:spPr>
        <p:txBody>
          <a:bodyPr>
            <a:normAutofit/>
          </a:bodyPr>
          <a:lstStyle/>
          <a:p>
            <a:pPr marL="457200" lvl="1" indent="0">
              <a:buNone/>
            </a:pPr>
            <a:r>
              <a:rPr lang="en-US" sz="2800" dirty="0"/>
              <a:t>WCF Runtime</a:t>
            </a:r>
          </a:p>
          <a:p>
            <a:pPr lvl="2"/>
            <a:r>
              <a:rPr lang="en-US" sz="2000" dirty="0"/>
              <a:t>Service Layer </a:t>
            </a:r>
          </a:p>
          <a:p>
            <a:pPr lvl="2"/>
            <a:r>
              <a:rPr lang="en-US" sz="2000" dirty="0"/>
              <a:t>Dispatch Runtime &amp; Client Runtime</a:t>
            </a:r>
          </a:p>
          <a:p>
            <a:pPr lvl="2"/>
            <a:r>
              <a:rPr lang="en-US" sz="2000" dirty="0"/>
              <a:t>Channel Layer</a:t>
            </a:r>
          </a:p>
          <a:p>
            <a:pPr lvl="1"/>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960187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0C925EF-9BE4-4E71-A134-5C361C4C6902}"/>
              </a:ext>
            </a:extLst>
          </p:cNvPr>
          <p:cNvGrpSpPr/>
          <p:nvPr/>
        </p:nvGrpSpPr>
        <p:grpSpPr>
          <a:xfrm>
            <a:off x="2711218" y="2855171"/>
            <a:ext cx="7304944" cy="563526"/>
            <a:chOff x="2711218" y="2562563"/>
            <a:chExt cx="7304944" cy="563526"/>
          </a:xfrm>
        </p:grpSpPr>
        <p:sp>
          <p:nvSpPr>
            <p:cNvPr id="11" name="Rectangle 10">
              <a:extLst>
                <a:ext uri="{FF2B5EF4-FFF2-40B4-BE49-F238E27FC236}">
                  <a16:creationId xmlns:a16="http://schemas.microsoft.com/office/drawing/2014/main" id="{E226B422-461F-43BE-B1BD-3FCD09583532}"/>
                </a:ext>
              </a:extLst>
            </p:cNvPr>
            <p:cNvSpPr/>
            <p:nvPr/>
          </p:nvSpPr>
          <p:spPr>
            <a:xfrm>
              <a:off x="2711218" y="2562563"/>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Implementation</a:t>
              </a:r>
              <a:endParaRPr lang="en-US" sz="1400" dirty="0">
                <a:solidFill>
                  <a:srgbClr val="0070C0"/>
                </a:solidFill>
              </a:endParaRPr>
            </a:p>
          </p:txBody>
        </p:sp>
        <p:sp>
          <p:nvSpPr>
            <p:cNvPr id="47" name="Rectangle 46">
              <a:extLst>
                <a:ext uri="{FF2B5EF4-FFF2-40B4-BE49-F238E27FC236}">
                  <a16:creationId xmlns:a16="http://schemas.microsoft.com/office/drawing/2014/main" id="{E226B422-461F-43BE-B1BD-3FCD09583532}"/>
                </a:ext>
              </a:extLst>
            </p:cNvPr>
            <p:cNvSpPr/>
            <p:nvPr/>
          </p:nvSpPr>
          <p:spPr>
            <a:xfrm>
              <a:off x="8307781" y="2562563"/>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Code </a:t>
              </a:r>
              <a:endParaRPr lang="en-US" sz="1400" dirty="0">
                <a:solidFill>
                  <a:srgbClr val="0070C0"/>
                </a:solidFill>
              </a:endParaRPr>
            </a:p>
          </p:txBody>
        </p:sp>
        <p:cxnSp>
          <p:nvCxnSpPr>
            <p:cNvPr id="48" name="Straight Arrow Connector 47">
              <a:extLst>
                <a:ext uri="{FF2B5EF4-FFF2-40B4-BE49-F238E27FC236}">
                  <a16:creationId xmlns:a16="http://schemas.microsoft.com/office/drawing/2014/main" id="{AC33EA9C-6711-4B11-A339-649EDE99019E}"/>
                </a:ext>
              </a:extLst>
            </p:cNvPr>
            <p:cNvCxnSpPr>
              <a:cxnSpLocks/>
            </p:cNvCxnSpPr>
            <p:nvPr/>
          </p:nvCxnSpPr>
          <p:spPr>
            <a:xfrm flipV="1">
              <a:off x="4419599" y="2805953"/>
              <a:ext cx="3888182" cy="52885"/>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022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723203" y="1677881"/>
            <a:ext cx="7820292" cy="4208014"/>
          </a:xfrm>
        </p:spPr>
        <p:txBody>
          <a:bodyPr>
            <a:normAutofit/>
          </a:bodyPr>
          <a:lstStyle/>
          <a:p>
            <a:pPr marL="0" indent="0">
              <a:buNone/>
            </a:pPr>
            <a:r>
              <a:rPr lang="en-US" dirty="0"/>
              <a:t>WCF Internals </a:t>
            </a:r>
          </a:p>
          <a:p>
            <a:pPr lvl="1"/>
            <a:r>
              <a:rPr lang="en-US" dirty="0"/>
              <a:t>Different Types of Hosting</a:t>
            </a:r>
          </a:p>
          <a:p>
            <a:pPr lvl="1"/>
            <a:r>
              <a:rPr lang="en-US" dirty="0"/>
              <a:t>WCF Runtime Architecture </a:t>
            </a:r>
          </a:p>
          <a:p>
            <a:pPr lvl="1"/>
            <a:r>
              <a:rPr lang="en-US" dirty="0"/>
              <a:t>WCF Extensibility </a:t>
            </a:r>
          </a:p>
          <a:p>
            <a:pPr lvl="2"/>
            <a:r>
              <a:rPr lang="en-US" dirty="0"/>
              <a:t>Behavior’s</a:t>
            </a:r>
          </a:p>
          <a:p>
            <a:pPr lvl="2"/>
            <a:r>
              <a:rPr lang="en-US" dirty="0"/>
              <a:t>Runtime Extension</a:t>
            </a:r>
          </a:p>
          <a:p>
            <a:pPr lvl="1"/>
            <a:r>
              <a:rPr lang="en-US" dirty="0"/>
              <a:t>Tracing and Logging</a:t>
            </a:r>
          </a:p>
          <a:p>
            <a:pPr marL="457200" lvl="1" indent="0">
              <a:buNone/>
            </a:pPr>
            <a:endParaRPr lang="en-US" dirty="0"/>
          </a:p>
          <a:p>
            <a:pPr lvl="2"/>
            <a:endParaRPr lang="en-US" dirty="0"/>
          </a:p>
          <a:p>
            <a:endParaRPr lang="en-US" dirty="0"/>
          </a:p>
        </p:txBody>
      </p:sp>
    </p:spTree>
    <p:extLst>
      <p:ext uri="{BB962C8B-B14F-4D97-AF65-F5344CB8AC3E}">
        <p14:creationId xmlns:p14="http://schemas.microsoft.com/office/powerpoint/2010/main" val="3550396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9AC5E68-573C-4723-9324-B85E289055D1}"/>
              </a:ext>
            </a:extLst>
          </p:cNvPr>
          <p:cNvSpPr/>
          <p:nvPr/>
        </p:nvSpPr>
        <p:spPr>
          <a:xfrm>
            <a:off x="2104741" y="382332"/>
            <a:ext cx="8606802" cy="138115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Service layer</a:t>
            </a:r>
          </a:p>
        </p:txBody>
      </p:sp>
      <p:sp>
        <p:nvSpPr>
          <p:cNvPr id="11" name="Rectangle 10">
            <a:extLst>
              <a:ext uri="{FF2B5EF4-FFF2-40B4-BE49-F238E27FC236}">
                <a16:creationId xmlns:a16="http://schemas.microsoft.com/office/drawing/2014/main" id="{E226B422-461F-43BE-B1BD-3FCD09583532}"/>
              </a:ext>
            </a:extLst>
          </p:cNvPr>
          <p:cNvSpPr/>
          <p:nvPr/>
        </p:nvSpPr>
        <p:spPr>
          <a:xfrm>
            <a:off x="2711218" y="855683"/>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Implementation</a:t>
            </a:r>
            <a:endParaRPr lang="en-US" sz="1400" dirty="0">
              <a:solidFill>
                <a:srgbClr val="0070C0"/>
              </a:solidFill>
            </a:endParaRPr>
          </a:p>
        </p:txBody>
      </p:sp>
      <p:sp>
        <p:nvSpPr>
          <p:cNvPr id="47" name="Rectangle 46">
            <a:extLst>
              <a:ext uri="{FF2B5EF4-FFF2-40B4-BE49-F238E27FC236}">
                <a16:creationId xmlns:a16="http://schemas.microsoft.com/office/drawing/2014/main" id="{E226B422-461F-43BE-B1BD-3FCD09583532}"/>
              </a:ext>
            </a:extLst>
          </p:cNvPr>
          <p:cNvSpPr/>
          <p:nvPr/>
        </p:nvSpPr>
        <p:spPr>
          <a:xfrm>
            <a:off x="8295589" y="888341"/>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Code </a:t>
            </a:r>
            <a:endParaRPr lang="en-US" sz="1400" dirty="0">
              <a:solidFill>
                <a:srgbClr val="0070C0"/>
              </a:solidFill>
            </a:endParaRPr>
          </a:p>
        </p:txBody>
      </p:sp>
      <p:sp>
        <p:nvSpPr>
          <p:cNvPr id="49" name="Rectangle 48">
            <a:extLst>
              <a:ext uri="{FF2B5EF4-FFF2-40B4-BE49-F238E27FC236}">
                <a16:creationId xmlns:a16="http://schemas.microsoft.com/office/drawing/2014/main" id="{F9AC5E68-573C-4723-9324-B85E289055D1}"/>
              </a:ext>
            </a:extLst>
          </p:cNvPr>
          <p:cNvSpPr/>
          <p:nvPr/>
        </p:nvSpPr>
        <p:spPr>
          <a:xfrm>
            <a:off x="2104741" y="4627760"/>
            <a:ext cx="8606802" cy="20016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Channel layer</a:t>
            </a:r>
          </a:p>
        </p:txBody>
      </p:sp>
      <p:cxnSp>
        <p:nvCxnSpPr>
          <p:cNvPr id="97" name="Straight Arrow Connector 96">
            <a:extLst>
              <a:ext uri="{FF2B5EF4-FFF2-40B4-BE49-F238E27FC236}">
                <a16:creationId xmlns:a16="http://schemas.microsoft.com/office/drawing/2014/main" id="{7F7F6795-6D12-4D65-8364-CD623052F87A}"/>
              </a:ext>
            </a:extLst>
          </p:cNvPr>
          <p:cNvCxnSpPr>
            <a:cxnSpLocks/>
            <a:stCxn id="11" idx="2"/>
          </p:cNvCxnSpPr>
          <p:nvPr/>
        </p:nvCxnSpPr>
        <p:spPr>
          <a:xfrm>
            <a:off x="3565409" y="1419209"/>
            <a:ext cx="19113" cy="3931274"/>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F7F6795-6D12-4D65-8364-CD623052F87A}"/>
              </a:ext>
            </a:extLst>
          </p:cNvPr>
          <p:cNvCxnSpPr>
            <a:cxnSpLocks/>
            <a:stCxn id="47" idx="2"/>
          </p:cNvCxnSpPr>
          <p:nvPr/>
        </p:nvCxnSpPr>
        <p:spPr>
          <a:xfrm>
            <a:off x="9149780" y="1451867"/>
            <a:ext cx="19113" cy="3869593"/>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D991DB75-43FB-4CF3-8A01-A385C4BD287E}"/>
              </a:ext>
            </a:extLst>
          </p:cNvPr>
          <p:cNvGrpSpPr/>
          <p:nvPr/>
        </p:nvGrpSpPr>
        <p:grpSpPr>
          <a:xfrm>
            <a:off x="3578953" y="5185669"/>
            <a:ext cx="5570828" cy="300605"/>
            <a:chOff x="4433142" y="6169341"/>
            <a:chExt cx="3861451" cy="300605"/>
          </a:xfrm>
        </p:grpSpPr>
        <p:sp>
          <p:nvSpPr>
            <p:cNvPr id="96" name="Rectangle 95">
              <a:extLst>
                <a:ext uri="{FF2B5EF4-FFF2-40B4-BE49-F238E27FC236}">
                  <a16:creationId xmlns:a16="http://schemas.microsoft.com/office/drawing/2014/main" id="{E226B422-461F-43BE-B1BD-3FCD09583532}"/>
                </a:ext>
              </a:extLst>
            </p:cNvPr>
            <p:cNvSpPr/>
            <p:nvPr/>
          </p:nvSpPr>
          <p:spPr>
            <a:xfrm>
              <a:off x="5500022" y="6169341"/>
              <a:ext cx="1715143"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 Bytes</a:t>
              </a:r>
              <a:endParaRPr lang="en-US" sz="1400" dirty="0">
                <a:solidFill>
                  <a:srgbClr val="0070C0"/>
                </a:solidFill>
              </a:endParaRPr>
            </a:p>
          </p:txBody>
        </p:sp>
        <p:cxnSp>
          <p:nvCxnSpPr>
            <p:cNvPr id="99" name="Straight Arrow Connector 98">
              <a:extLst>
                <a:ext uri="{FF2B5EF4-FFF2-40B4-BE49-F238E27FC236}">
                  <a16:creationId xmlns:a16="http://schemas.microsoft.com/office/drawing/2014/main" id="{7F7F6795-6D12-4D65-8364-CD623052F87A}"/>
                </a:ext>
              </a:extLst>
            </p:cNvPr>
            <p:cNvCxnSpPr>
              <a:endCxn id="96" idx="1"/>
            </p:cNvCxnSpPr>
            <p:nvPr/>
          </p:nvCxnSpPr>
          <p:spPr>
            <a:xfrm flipV="1">
              <a:off x="4433142" y="6319644"/>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7F6795-6D12-4D65-8364-CD623052F87A}"/>
                </a:ext>
              </a:extLst>
            </p:cNvPr>
            <p:cNvCxnSpPr/>
            <p:nvPr/>
          </p:nvCxnSpPr>
          <p:spPr>
            <a:xfrm flipV="1">
              <a:off x="7227713" y="6305132"/>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5500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9AC5E68-573C-4723-9324-B85E289055D1}"/>
              </a:ext>
            </a:extLst>
          </p:cNvPr>
          <p:cNvSpPr/>
          <p:nvPr/>
        </p:nvSpPr>
        <p:spPr>
          <a:xfrm>
            <a:off x="2104741" y="382332"/>
            <a:ext cx="8606802" cy="138115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Service layer</a:t>
            </a:r>
          </a:p>
        </p:txBody>
      </p:sp>
      <p:sp>
        <p:nvSpPr>
          <p:cNvPr id="11" name="Rectangle 10">
            <a:extLst>
              <a:ext uri="{FF2B5EF4-FFF2-40B4-BE49-F238E27FC236}">
                <a16:creationId xmlns:a16="http://schemas.microsoft.com/office/drawing/2014/main" id="{E226B422-461F-43BE-B1BD-3FCD09583532}"/>
              </a:ext>
            </a:extLst>
          </p:cNvPr>
          <p:cNvSpPr/>
          <p:nvPr/>
        </p:nvSpPr>
        <p:spPr>
          <a:xfrm>
            <a:off x="2711218" y="855683"/>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Implementation</a:t>
            </a:r>
            <a:endParaRPr lang="en-US" sz="1400" dirty="0">
              <a:solidFill>
                <a:srgbClr val="0070C0"/>
              </a:solidFill>
            </a:endParaRPr>
          </a:p>
        </p:txBody>
      </p:sp>
      <p:sp>
        <p:nvSpPr>
          <p:cNvPr id="47" name="Rectangle 46">
            <a:extLst>
              <a:ext uri="{FF2B5EF4-FFF2-40B4-BE49-F238E27FC236}">
                <a16:creationId xmlns:a16="http://schemas.microsoft.com/office/drawing/2014/main" id="{E226B422-461F-43BE-B1BD-3FCD09583532}"/>
              </a:ext>
            </a:extLst>
          </p:cNvPr>
          <p:cNvSpPr/>
          <p:nvPr/>
        </p:nvSpPr>
        <p:spPr>
          <a:xfrm>
            <a:off x="8295589" y="888341"/>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Code </a:t>
            </a:r>
            <a:endParaRPr lang="en-US" sz="1400" dirty="0">
              <a:solidFill>
                <a:srgbClr val="0070C0"/>
              </a:solidFill>
            </a:endParaRPr>
          </a:p>
        </p:txBody>
      </p:sp>
      <p:sp>
        <p:nvSpPr>
          <p:cNvPr id="49" name="Rectangle 48">
            <a:extLst>
              <a:ext uri="{FF2B5EF4-FFF2-40B4-BE49-F238E27FC236}">
                <a16:creationId xmlns:a16="http://schemas.microsoft.com/office/drawing/2014/main" id="{F9AC5E68-573C-4723-9324-B85E289055D1}"/>
              </a:ext>
            </a:extLst>
          </p:cNvPr>
          <p:cNvSpPr/>
          <p:nvPr/>
        </p:nvSpPr>
        <p:spPr>
          <a:xfrm>
            <a:off x="2104741" y="4627760"/>
            <a:ext cx="8606802" cy="20016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Channel layer</a:t>
            </a:r>
          </a:p>
        </p:txBody>
      </p:sp>
      <p:grpSp>
        <p:nvGrpSpPr>
          <p:cNvPr id="86" name="Group 85"/>
          <p:cNvGrpSpPr/>
          <p:nvPr/>
        </p:nvGrpSpPr>
        <p:grpSpPr>
          <a:xfrm>
            <a:off x="8314702" y="5177736"/>
            <a:ext cx="1708382" cy="1310149"/>
            <a:chOff x="2796636" y="5189412"/>
            <a:chExt cx="1708382" cy="1154171"/>
          </a:xfrm>
        </p:grpSpPr>
        <p:sp>
          <p:nvSpPr>
            <p:cNvPr id="87" name="Rectangle 86">
              <a:extLst>
                <a:ext uri="{FF2B5EF4-FFF2-40B4-BE49-F238E27FC236}">
                  <a16:creationId xmlns:a16="http://schemas.microsoft.com/office/drawing/2014/main" id="{E226B422-461F-43BE-B1BD-3FCD09583532}"/>
                </a:ext>
              </a:extLst>
            </p:cNvPr>
            <p:cNvSpPr/>
            <p:nvPr/>
          </p:nvSpPr>
          <p:spPr>
            <a:xfrm>
              <a:off x="2796636" y="518941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88" name="Rectangle 87">
              <a:extLst>
                <a:ext uri="{FF2B5EF4-FFF2-40B4-BE49-F238E27FC236}">
                  <a16:creationId xmlns:a16="http://schemas.microsoft.com/office/drawing/2014/main" id="{E226B422-461F-43BE-B1BD-3FCD09583532}"/>
                </a:ext>
              </a:extLst>
            </p:cNvPr>
            <p:cNvSpPr/>
            <p:nvPr/>
          </p:nvSpPr>
          <p:spPr>
            <a:xfrm>
              <a:off x="2796636" y="548435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89" name="Rectangle 88">
              <a:extLst>
                <a:ext uri="{FF2B5EF4-FFF2-40B4-BE49-F238E27FC236}">
                  <a16:creationId xmlns:a16="http://schemas.microsoft.com/office/drawing/2014/main" id="{E226B422-461F-43BE-B1BD-3FCD09583532}"/>
                </a:ext>
              </a:extLst>
            </p:cNvPr>
            <p:cNvSpPr/>
            <p:nvPr/>
          </p:nvSpPr>
          <p:spPr>
            <a:xfrm>
              <a:off x="2796637" y="576570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Encoder</a:t>
              </a:r>
              <a:endParaRPr lang="en-US" sz="1400" dirty="0">
                <a:solidFill>
                  <a:srgbClr val="0070C0"/>
                </a:solidFill>
              </a:endParaRPr>
            </a:p>
          </p:txBody>
        </p:sp>
        <p:sp>
          <p:nvSpPr>
            <p:cNvPr id="90" name="Rectangle 89">
              <a:extLst>
                <a:ext uri="{FF2B5EF4-FFF2-40B4-BE49-F238E27FC236}">
                  <a16:creationId xmlns:a16="http://schemas.microsoft.com/office/drawing/2014/main" id="{E226B422-461F-43BE-B1BD-3FCD09583532}"/>
                </a:ext>
              </a:extLst>
            </p:cNvPr>
            <p:cNvSpPr/>
            <p:nvPr/>
          </p:nvSpPr>
          <p:spPr>
            <a:xfrm>
              <a:off x="2796637" y="605512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Transport</a:t>
              </a:r>
              <a:endParaRPr lang="en-US" sz="1400" dirty="0">
                <a:solidFill>
                  <a:srgbClr val="0070C0"/>
                </a:solidFill>
              </a:endParaRPr>
            </a:p>
          </p:txBody>
        </p:sp>
      </p:grpSp>
      <p:grpSp>
        <p:nvGrpSpPr>
          <p:cNvPr id="91" name="Group 90"/>
          <p:cNvGrpSpPr/>
          <p:nvPr/>
        </p:nvGrpSpPr>
        <p:grpSpPr>
          <a:xfrm>
            <a:off x="2724761" y="5187725"/>
            <a:ext cx="1708382" cy="1310149"/>
            <a:chOff x="2796636" y="5189412"/>
            <a:chExt cx="1708382" cy="1154171"/>
          </a:xfrm>
        </p:grpSpPr>
        <p:sp>
          <p:nvSpPr>
            <p:cNvPr id="92" name="Rectangle 91">
              <a:extLst>
                <a:ext uri="{FF2B5EF4-FFF2-40B4-BE49-F238E27FC236}">
                  <a16:creationId xmlns:a16="http://schemas.microsoft.com/office/drawing/2014/main" id="{E226B422-461F-43BE-B1BD-3FCD09583532}"/>
                </a:ext>
              </a:extLst>
            </p:cNvPr>
            <p:cNvSpPr/>
            <p:nvPr/>
          </p:nvSpPr>
          <p:spPr>
            <a:xfrm>
              <a:off x="2796636" y="518941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93" name="Rectangle 92">
              <a:extLst>
                <a:ext uri="{FF2B5EF4-FFF2-40B4-BE49-F238E27FC236}">
                  <a16:creationId xmlns:a16="http://schemas.microsoft.com/office/drawing/2014/main" id="{E226B422-461F-43BE-B1BD-3FCD09583532}"/>
                </a:ext>
              </a:extLst>
            </p:cNvPr>
            <p:cNvSpPr/>
            <p:nvPr/>
          </p:nvSpPr>
          <p:spPr>
            <a:xfrm>
              <a:off x="2796636" y="548435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94" name="Rectangle 93">
              <a:extLst>
                <a:ext uri="{FF2B5EF4-FFF2-40B4-BE49-F238E27FC236}">
                  <a16:creationId xmlns:a16="http://schemas.microsoft.com/office/drawing/2014/main" id="{E226B422-461F-43BE-B1BD-3FCD09583532}"/>
                </a:ext>
              </a:extLst>
            </p:cNvPr>
            <p:cNvSpPr/>
            <p:nvPr/>
          </p:nvSpPr>
          <p:spPr>
            <a:xfrm>
              <a:off x="2796637" y="576570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Encoder</a:t>
              </a:r>
              <a:endParaRPr lang="en-US" sz="1400" dirty="0">
                <a:solidFill>
                  <a:srgbClr val="0070C0"/>
                </a:solidFill>
              </a:endParaRPr>
            </a:p>
          </p:txBody>
        </p:sp>
        <p:sp>
          <p:nvSpPr>
            <p:cNvPr id="95" name="Rectangle 94">
              <a:extLst>
                <a:ext uri="{FF2B5EF4-FFF2-40B4-BE49-F238E27FC236}">
                  <a16:creationId xmlns:a16="http://schemas.microsoft.com/office/drawing/2014/main" id="{E226B422-461F-43BE-B1BD-3FCD09583532}"/>
                </a:ext>
              </a:extLst>
            </p:cNvPr>
            <p:cNvSpPr/>
            <p:nvPr/>
          </p:nvSpPr>
          <p:spPr>
            <a:xfrm>
              <a:off x="2796637" y="605512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Transport</a:t>
              </a:r>
              <a:endParaRPr lang="en-US" sz="1400" dirty="0">
                <a:solidFill>
                  <a:srgbClr val="0070C0"/>
                </a:solidFill>
              </a:endParaRPr>
            </a:p>
          </p:txBody>
        </p:sp>
      </p:grpSp>
      <p:sp>
        <p:nvSpPr>
          <p:cNvPr id="96" name="Rectangle 95">
            <a:extLst>
              <a:ext uri="{FF2B5EF4-FFF2-40B4-BE49-F238E27FC236}">
                <a16:creationId xmlns:a16="http://schemas.microsoft.com/office/drawing/2014/main" id="{E226B422-461F-43BE-B1BD-3FCD09583532}"/>
              </a:ext>
            </a:extLst>
          </p:cNvPr>
          <p:cNvSpPr/>
          <p:nvPr/>
        </p:nvSpPr>
        <p:spPr>
          <a:xfrm>
            <a:off x="5500022" y="6169341"/>
            <a:ext cx="1715143"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 Bytes</a:t>
            </a:r>
            <a:endParaRPr lang="en-US" sz="1400" dirty="0">
              <a:solidFill>
                <a:srgbClr val="0070C0"/>
              </a:solidFill>
            </a:endParaRPr>
          </a:p>
        </p:txBody>
      </p:sp>
      <p:cxnSp>
        <p:nvCxnSpPr>
          <p:cNvPr id="97" name="Straight Arrow Connector 96">
            <a:extLst>
              <a:ext uri="{FF2B5EF4-FFF2-40B4-BE49-F238E27FC236}">
                <a16:creationId xmlns:a16="http://schemas.microsoft.com/office/drawing/2014/main" id="{7F7F6795-6D12-4D65-8364-CD623052F87A}"/>
              </a:ext>
            </a:extLst>
          </p:cNvPr>
          <p:cNvCxnSpPr>
            <a:cxnSpLocks/>
            <a:stCxn id="11" idx="2"/>
            <a:endCxn id="92" idx="0"/>
          </p:cNvCxnSpPr>
          <p:nvPr/>
        </p:nvCxnSpPr>
        <p:spPr>
          <a:xfrm>
            <a:off x="3565409" y="1419209"/>
            <a:ext cx="13543" cy="3768516"/>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F7F6795-6D12-4D65-8364-CD623052F87A}"/>
              </a:ext>
            </a:extLst>
          </p:cNvPr>
          <p:cNvCxnSpPr>
            <a:cxnSpLocks/>
            <a:stCxn id="47" idx="2"/>
            <a:endCxn id="87" idx="0"/>
          </p:cNvCxnSpPr>
          <p:nvPr/>
        </p:nvCxnSpPr>
        <p:spPr>
          <a:xfrm>
            <a:off x="9149780" y="1451867"/>
            <a:ext cx="19113" cy="3725869"/>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F7F6795-6D12-4D65-8364-CD623052F87A}"/>
              </a:ext>
            </a:extLst>
          </p:cNvPr>
          <p:cNvCxnSpPr>
            <a:endCxn id="96" idx="1"/>
          </p:cNvCxnSpPr>
          <p:nvPr/>
        </p:nvCxnSpPr>
        <p:spPr>
          <a:xfrm flipV="1">
            <a:off x="4433142" y="6319644"/>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7F6795-6D12-4D65-8364-CD623052F87A}"/>
              </a:ext>
            </a:extLst>
          </p:cNvPr>
          <p:cNvCxnSpPr/>
          <p:nvPr/>
        </p:nvCxnSpPr>
        <p:spPr>
          <a:xfrm flipV="1">
            <a:off x="7227713" y="6305132"/>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99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9AC5E68-573C-4723-9324-B85E289055D1}"/>
              </a:ext>
            </a:extLst>
          </p:cNvPr>
          <p:cNvSpPr/>
          <p:nvPr/>
        </p:nvSpPr>
        <p:spPr>
          <a:xfrm>
            <a:off x="2104741" y="382332"/>
            <a:ext cx="8606802" cy="138115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Service layer</a:t>
            </a:r>
          </a:p>
        </p:txBody>
      </p:sp>
      <p:sp>
        <p:nvSpPr>
          <p:cNvPr id="11" name="Rectangle 10">
            <a:extLst>
              <a:ext uri="{FF2B5EF4-FFF2-40B4-BE49-F238E27FC236}">
                <a16:creationId xmlns:a16="http://schemas.microsoft.com/office/drawing/2014/main" id="{E226B422-461F-43BE-B1BD-3FCD09583532}"/>
              </a:ext>
            </a:extLst>
          </p:cNvPr>
          <p:cNvSpPr/>
          <p:nvPr/>
        </p:nvSpPr>
        <p:spPr>
          <a:xfrm>
            <a:off x="2711218" y="855683"/>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Implementation</a:t>
            </a:r>
            <a:endParaRPr lang="en-US" sz="1400" dirty="0">
              <a:solidFill>
                <a:srgbClr val="0070C0"/>
              </a:solidFill>
            </a:endParaRPr>
          </a:p>
        </p:txBody>
      </p:sp>
      <p:sp>
        <p:nvSpPr>
          <p:cNvPr id="47" name="Rectangle 46">
            <a:extLst>
              <a:ext uri="{FF2B5EF4-FFF2-40B4-BE49-F238E27FC236}">
                <a16:creationId xmlns:a16="http://schemas.microsoft.com/office/drawing/2014/main" id="{E226B422-461F-43BE-B1BD-3FCD09583532}"/>
              </a:ext>
            </a:extLst>
          </p:cNvPr>
          <p:cNvSpPr/>
          <p:nvPr/>
        </p:nvSpPr>
        <p:spPr>
          <a:xfrm>
            <a:off x="8295589" y="888341"/>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Code </a:t>
            </a:r>
            <a:endParaRPr lang="en-US" sz="1400" dirty="0">
              <a:solidFill>
                <a:srgbClr val="0070C0"/>
              </a:solidFill>
            </a:endParaRPr>
          </a:p>
        </p:txBody>
      </p:sp>
      <p:sp>
        <p:nvSpPr>
          <p:cNvPr id="49" name="Rectangle 48">
            <a:extLst>
              <a:ext uri="{FF2B5EF4-FFF2-40B4-BE49-F238E27FC236}">
                <a16:creationId xmlns:a16="http://schemas.microsoft.com/office/drawing/2014/main" id="{F9AC5E68-573C-4723-9324-B85E289055D1}"/>
              </a:ext>
            </a:extLst>
          </p:cNvPr>
          <p:cNvSpPr/>
          <p:nvPr/>
        </p:nvSpPr>
        <p:spPr>
          <a:xfrm>
            <a:off x="2104741" y="4627760"/>
            <a:ext cx="8606802" cy="20016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Channel layer</a:t>
            </a:r>
          </a:p>
        </p:txBody>
      </p:sp>
      <p:cxnSp>
        <p:nvCxnSpPr>
          <p:cNvPr id="19" name="Straight Arrow Connector 18">
            <a:extLst>
              <a:ext uri="{FF2B5EF4-FFF2-40B4-BE49-F238E27FC236}">
                <a16:creationId xmlns:a16="http://schemas.microsoft.com/office/drawing/2014/main" id="{7F7F6795-6D12-4D65-8364-CD623052F87A}"/>
              </a:ext>
            </a:extLst>
          </p:cNvPr>
          <p:cNvCxnSpPr>
            <a:cxnSpLocks/>
          </p:cNvCxnSpPr>
          <p:nvPr/>
        </p:nvCxnSpPr>
        <p:spPr>
          <a:xfrm>
            <a:off x="3538985" y="1419209"/>
            <a:ext cx="38800" cy="147736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F7F6795-6D12-4D65-8364-CD623052F87A}"/>
              </a:ext>
            </a:extLst>
          </p:cNvPr>
          <p:cNvCxnSpPr>
            <a:cxnSpLocks/>
            <a:endCxn id="64" idx="0"/>
          </p:cNvCxnSpPr>
          <p:nvPr/>
        </p:nvCxnSpPr>
        <p:spPr>
          <a:xfrm>
            <a:off x="9136235" y="1438988"/>
            <a:ext cx="32652" cy="1457582"/>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E226B422-461F-43BE-B1BD-3FCD09583532}"/>
              </a:ext>
            </a:extLst>
          </p:cNvPr>
          <p:cNvSpPr/>
          <p:nvPr/>
        </p:nvSpPr>
        <p:spPr>
          <a:xfrm>
            <a:off x="2625799" y="2896570"/>
            <a:ext cx="1879219" cy="619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Dispatch Runtime</a:t>
            </a:r>
            <a:endParaRPr lang="en-US" sz="1400" dirty="0">
              <a:solidFill>
                <a:srgbClr val="0070C0"/>
              </a:solidFill>
            </a:endParaRPr>
          </a:p>
        </p:txBody>
      </p:sp>
      <p:sp>
        <p:nvSpPr>
          <p:cNvPr id="64" name="Rectangle 63">
            <a:extLst>
              <a:ext uri="{FF2B5EF4-FFF2-40B4-BE49-F238E27FC236}">
                <a16:creationId xmlns:a16="http://schemas.microsoft.com/office/drawing/2014/main" id="{E226B422-461F-43BE-B1BD-3FCD09583532}"/>
              </a:ext>
            </a:extLst>
          </p:cNvPr>
          <p:cNvSpPr/>
          <p:nvPr/>
        </p:nvSpPr>
        <p:spPr>
          <a:xfrm>
            <a:off x="8229277" y="2896570"/>
            <a:ext cx="1879219" cy="619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Runtime</a:t>
            </a:r>
            <a:endParaRPr lang="en-US" sz="1400" dirty="0">
              <a:solidFill>
                <a:srgbClr val="0070C0"/>
              </a:solidFill>
            </a:endParaRPr>
          </a:p>
        </p:txBody>
      </p:sp>
      <p:grpSp>
        <p:nvGrpSpPr>
          <p:cNvPr id="86" name="Group 85"/>
          <p:cNvGrpSpPr/>
          <p:nvPr/>
        </p:nvGrpSpPr>
        <p:grpSpPr>
          <a:xfrm>
            <a:off x="8314702" y="5177736"/>
            <a:ext cx="1708382" cy="1310149"/>
            <a:chOff x="2796636" y="5189412"/>
            <a:chExt cx="1708382" cy="1154171"/>
          </a:xfrm>
        </p:grpSpPr>
        <p:sp>
          <p:nvSpPr>
            <p:cNvPr id="87" name="Rectangle 86">
              <a:extLst>
                <a:ext uri="{FF2B5EF4-FFF2-40B4-BE49-F238E27FC236}">
                  <a16:creationId xmlns:a16="http://schemas.microsoft.com/office/drawing/2014/main" id="{E226B422-461F-43BE-B1BD-3FCD09583532}"/>
                </a:ext>
              </a:extLst>
            </p:cNvPr>
            <p:cNvSpPr/>
            <p:nvPr/>
          </p:nvSpPr>
          <p:spPr>
            <a:xfrm>
              <a:off x="2796636" y="518941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88" name="Rectangle 87">
              <a:extLst>
                <a:ext uri="{FF2B5EF4-FFF2-40B4-BE49-F238E27FC236}">
                  <a16:creationId xmlns:a16="http://schemas.microsoft.com/office/drawing/2014/main" id="{E226B422-461F-43BE-B1BD-3FCD09583532}"/>
                </a:ext>
              </a:extLst>
            </p:cNvPr>
            <p:cNvSpPr/>
            <p:nvPr/>
          </p:nvSpPr>
          <p:spPr>
            <a:xfrm>
              <a:off x="2796636" y="548435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89" name="Rectangle 88">
              <a:extLst>
                <a:ext uri="{FF2B5EF4-FFF2-40B4-BE49-F238E27FC236}">
                  <a16:creationId xmlns:a16="http://schemas.microsoft.com/office/drawing/2014/main" id="{E226B422-461F-43BE-B1BD-3FCD09583532}"/>
                </a:ext>
              </a:extLst>
            </p:cNvPr>
            <p:cNvSpPr/>
            <p:nvPr/>
          </p:nvSpPr>
          <p:spPr>
            <a:xfrm>
              <a:off x="2796637" y="576570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Encoder</a:t>
              </a:r>
              <a:endParaRPr lang="en-US" sz="1400" dirty="0">
                <a:solidFill>
                  <a:srgbClr val="0070C0"/>
                </a:solidFill>
              </a:endParaRPr>
            </a:p>
          </p:txBody>
        </p:sp>
        <p:sp>
          <p:nvSpPr>
            <p:cNvPr id="90" name="Rectangle 89">
              <a:extLst>
                <a:ext uri="{FF2B5EF4-FFF2-40B4-BE49-F238E27FC236}">
                  <a16:creationId xmlns:a16="http://schemas.microsoft.com/office/drawing/2014/main" id="{E226B422-461F-43BE-B1BD-3FCD09583532}"/>
                </a:ext>
              </a:extLst>
            </p:cNvPr>
            <p:cNvSpPr/>
            <p:nvPr/>
          </p:nvSpPr>
          <p:spPr>
            <a:xfrm>
              <a:off x="2796637" y="605512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Transport</a:t>
              </a:r>
              <a:endParaRPr lang="en-US" sz="1400" dirty="0">
                <a:solidFill>
                  <a:srgbClr val="0070C0"/>
                </a:solidFill>
              </a:endParaRPr>
            </a:p>
          </p:txBody>
        </p:sp>
      </p:grpSp>
      <p:grpSp>
        <p:nvGrpSpPr>
          <p:cNvPr id="91" name="Group 90"/>
          <p:cNvGrpSpPr/>
          <p:nvPr/>
        </p:nvGrpSpPr>
        <p:grpSpPr>
          <a:xfrm>
            <a:off x="2724761" y="5187725"/>
            <a:ext cx="1708382" cy="1310149"/>
            <a:chOff x="2796636" y="5189412"/>
            <a:chExt cx="1708382" cy="1154171"/>
          </a:xfrm>
        </p:grpSpPr>
        <p:sp>
          <p:nvSpPr>
            <p:cNvPr id="92" name="Rectangle 91">
              <a:extLst>
                <a:ext uri="{FF2B5EF4-FFF2-40B4-BE49-F238E27FC236}">
                  <a16:creationId xmlns:a16="http://schemas.microsoft.com/office/drawing/2014/main" id="{E226B422-461F-43BE-B1BD-3FCD09583532}"/>
                </a:ext>
              </a:extLst>
            </p:cNvPr>
            <p:cNvSpPr/>
            <p:nvPr/>
          </p:nvSpPr>
          <p:spPr>
            <a:xfrm>
              <a:off x="2796636" y="518941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93" name="Rectangle 92">
              <a:extLst>
                <a:ext uri="{FF2B5EF4-FFF2-40B4-BE49-F238E27FC236}">
                  <a16:creationId xmlns:a16="http://schemas.microsoft.com/office/drawing/2014/main" id="{E226B422-461F-43BE-B1BD-3FCD09583532}"/>
                </a:ext>
              </a:extLst>
            </p:cNvPr>
            <p:cNvSpPr/>
            <p:nvPr/>
          </p:nvSpPr>
          <p:spPr>
            <a:xfrm>
              <a:off x="2796636" y="548435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94" name="Rectangle 93">
              <a:extLst>
                <a:ext uri="{FF2B5EF4-FFF2-40B4-BE49-F238E27FC236}">
                  <a16:creationId xmlns:a16="http://schemas.microsoft.com/office/drawing/2014/main" id="{E226B422-461F-43BE-B1BD-3FCD09583532}"/>
                </a:ext>
              </a:extLst>
            </p:cNvPr>
            <p:cNvSpPr/>
            <p:nvPr/>
          </p:nvSpPr>
          <p:spPr>
            <a:xfrm>
              <a:off x="2796637" y="576570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Encoder</a:t>
              </a:r>
              <a:endParaRPr lang="en-US" sz="1400" dirty="0">
                <a:solidFill>
                  <a:srgbClr val="0070C0"/>
                </a:solidFill>
              </a:endParaRPr>
            </a:p>
          </p:txBody>
        </p:sp>
        <p:sp>
          <p:nvSpPr>
            <p:cNvPr id="95" name="Rectangle 94">
              <a:extLst>
                <a:ext uri="{FF2B5EF4-FFF2-40B4-BE49-F238E27FC236}">
                  <a16:creationId xmlns:a16="http://schemas.microsoft.com/office/drawing/2014/main" id="{E226B422-461F-43BE-B1BD-3FCD09583532}"/>
                </a:ext>
              </a:extLst>
            </p:cNvPr>
            <p:cNvSpPr/>
            <p:nvPr/>
          </p:nvSpPr>
          <p:spPr>
            <a:xfrm>
              <a:off x="2796637" y="605512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Transport</a:t>
              </a:r>
              <a:endParaRPr lang="en-US" sz="1400" dirty="0">
                <a:solidFill>
                  <a:srgbClr val="0070C0"/>
                </a:solidFill>
              </a:endParaRPr>
            </a:p>
          </p:txBody>
        </p:sp>
      </p:grpSp>
      <p:sp>
        <p:nvSpPr>
          <p:cNvPr id="96" name="Rectangle 95">
            <a:extLst>
              <a:ext uri="{FF2B5EF4-FFF2-40B4-BE49-F238E27FC236}">
                <a16:creationId xmlns:a16="http://schemas.microsoft.com/office/drawing/2014/main" id="{E226B422-461F-43BE-B1BD-3FCD09583532}"/>
              </a:ext>
            </a:extLst>
          </p:cNvPr>
          <p:cNvSpPr/>
          <p:nvPr/>
        </p:nvSpPr>
        <p:spPr>
          <a:xfrm>
            <a:off x="5500022" y="6169341"/>
            <a:ext cx="1715143"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 Bytes</a:t>
            </a:r>
            <a:endParaRPr lang="en-US" sz="1400" dirty="0">
              <a:solidFill>
                <a:srgbClr val="0070C0"/>
              </a:solidFill>
            </a:endParaRPr>
          </a:p>
        </p:txBody>
      </p:sp>
      <p:cxnSp>
        <p:nvCxnSpPr>
          <p:cNvPr id="97" name="Straight Arrow Connector 96">
            <a:extLst>
              <a:ext uri="{FF2B5EF4-FFF2-40B4-BE49-F238E27FC236}">
                <a16:creationId xmlns:a16="http://schemas.microsoft.com/office/drawing/2014/main" id="{7F7F6795-6D12-4D65-8364-CD623052F87A}"/>
              </a:ext>
            </a:extLst>
          </p:cNvPr>
          <p:cNvCxnSpPr>
            <a:cxnSpLocks/>
            <a:stCxn id="63" idx="2"/>
            <a:endCxn id="92" idx="0"/>
          </p:cNvCxnSpPr>
          <p:nvPr/>
        </p:nvCxnSpPr>
        <p:spPr>
          <a:xfrm>
            <a:off x="3565409" y="3516449"/>
            <a:ext cx="13543" cy="1671276"/>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F7F6795-6D12-4D65-8364-CD623052F87A}"/>
              </a:ext>
            </a:extLst>
          </p:cNvPr>
          <p:cNvCxnSpPr>
            <a:cxnSpLocks/>
            <a:endCxn id="87" idx="0"/>
          </p:cNvCxnSpPr>
          <p:nvPr/>
        </p:nvCxnSpPr>
        <p:spPr>
          <a:xfrm flipH="1">
            <a:off x="9168893" y="3506844"/>
            <a:ext cx="658" cy="1670892"/>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F7F6795-6D12-4D65-8364-CD623052F87A}"/>
              </a:ext>
            </a:extLst>
          </p:cNvPr>
          <p:cNvCxnSpPr>
            <a:endCxn id="96" idx="1"/>
          </p:cNvCxnSpPr>
          <p:nvPr/>
        </p:nvCxnSpPr>
        <p:spPr>
          <a:xfrm flipV="1">
            <a:off x="4433142" y="6319644"/>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7F6795-6D12-4D65-8364-CD623052F87A}"/>
              </a:ext>
            </a:extLst>
          </p:cNvPr>
          <p:cNvCxnSpPr/>
          <p:nvPr/>
        </p:nvCxnSpPr>
        <p:spPr>
          <a:xfrm flipV="1">
            <a:off x="7227713" y="6305132"/>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704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2F630BE8-6383-4A25-8F82-DC36558DDD72}"/>
              </a:ext>
            </a:extLst>
          </p:cNvPr>
          <p:cNvSpPr>
            <a:spLocks noGrp="1"/>
          </p:cNvSpPr>
          <p:nvPr>
            <p:ph idx="1"/>
          </p:nvPr>
        </p:nvSpPr>
        <p:spPr>
          <a:xfrm>
            <a:off x="1066253" y="1100834"/>
            <a:ext cx="10235019" cy="5273336"/>
          </a:xfrm>
        </p:spPr>
        <p:txBody>
          <a:bodyPr>
            <a:normAutofit lnSpcReduction="10000"/>
          </a:bodyPr>
          <a:lstStyle/>
          <a:p>
            <a:pPr marL="0" indent="0">
              <a:buNone/>
            </a:pPr>
            <a:r>
              <a:rPr lang="en-US" u="sng" dirty="0"/>
              <a:t>Dispatcher</a:t>
            </a:r>
            <a:r>
              <a:rPr lang="en-US" dirty="0"/>
              <a:t> (</a:t>
            </a:r>
            <a:r>
              <a:rPr lang="en-US" dirty="0" err="1"/>
              <a:t>DispatchRuntime</a:t>
            </a:r>
            <a:r>
              <a:rPr lang="en-US" dirty="0"/>
              <a:t> Class)</a:t>
            </a:r>
          </a:p>
          <a:p>
            <a:pPr marL="0" indent="0">
              <a:buNone/>
            </a:pPr>
            <a:r>
              <a:rPr lang="en-US" dirty="0"/>
              <a:t>This component is responsible for below operations and provides various extension points</a:t>
            </a:r>
          </a:p>
          <a:p>
            <a:pPr marL="1885950" lvl="3" indent="-514350">
              <a:buAutoNum type="romanLcParenR"/>
            </a:pPr>
            <a:r>
              <a:rPr lang="en-US" dirty="0"/>
              <a:t>Pulling message from channels </a:t>
            </a:r>
          </a:p>
          <a:p>
            <a:pPr marL="1885950" lvl="3" indent="-514350">
              <a:buAutoNum type="romanLcParenR"/>
            </a:pPr>
            <a:r>
              <a:rPr lang="en-US" dirty="0"/>
              <a:t>Convert message into objects </a:t>
            </a:r>
          </a:p>
          <a:p>
            <a:pPr marL="1885950" lvl="3" indent="-514350">
              <a:buAutoNum type="romanLcParenR"/>
            </a:pPr>
            <a:r>
              <a:rPr lang="en-US" dirty="0"/>
              <a:t>Passing the object to appropriate operation. </a:t>
            </a:r>
          </a:p>
          <a:p>
            <a:pPr marL="0" indent="0">
              <a:buNone/>
            </a:pPr>
            <a:r>
              <a:rPr lang="en-US" u="sng" dirty="0"/>
              <a:t>Client Runtime </a:t>
            </a:r>
            <a:r>
              <a:rPr lang="en-US" dirty="0"/>
              <a:t>(Only for Dotnet Framework)</a:t>
            </a:r>
          </a:p>
          <a:p>
            <a:pPr marL="1885950" lvl="3" indent="-514350">
              <a:buAutoNum type="romanLcParenR"/>
            </a:pPr>
            <a:r>
              <a:rPr lang="en-US" dirty="0"/>
              <a:t>Pulling message from channels </a:t>
            </a:r>
          </a:p>
          <a:p>
            <a:pPr marL="1885950" lvl="3" indent="-514350">
              <a:buAutoNum type="romanLcParenR"/>
            </a:pPr>
            <a:r>
              <a:rPr lang="en-US" dirty="0"/>
              <a:t>Convert message into objects </a:t>
            </a:r>
          </a:p>
          <a:p>
            <a:pPr marL="1885950" lvl="3" indent="-514350">
              <a:buAutoNum type="romanLcParenR"/>
            </a:pPr>
            <a:r>
              <a:rPr lang="en-US" dirty="0"/>
              <a:t>Returning Object to service caller</a:t>
            </a:r>
          </a:p>
          <a:p>
            <a:pPr marL="0" indent="0">
              <a:buNone/>
            </a:pPr>
            <a:endParaRPr lang="en-US" dirty="0"/>
          </a:p>
          <a:p>
            <a:pPr marL="0" indent="0">
              <a:buNone/>
            </a:pPr>
            <a:r>
              <a:rPr lang="en-US" dirty="0"/>
              <a:t>	</a:t>
            </a:r>
          </a:p>
          <a:p>
            <a:pPr marL="457200" lvl="1" indent="0">
              <a:buNone/>
            </a:pPr>
            <a:endParaRPr lang="en-US" dirty="0"/>
          </a:p>
          <a:p>
            <a:pPr lvl="2"/>
            <a:endParaRPr lang="en-US" dirty="0"/>
          </a:p>
          <a:p>
            <a:endParaRPr lang="en-US" dirty="0"/>
          </a:p>
        </p:txBody>
      </p:sp>
    </p:spTree>
    <p:extLst>
      <p:ext uri="{BB962C8B-B14F-4D97-AF65-F5344CB8AC3E}">
        <p14:creationId xmlns:p14="http://schemas.microsoft.com/office/powerpoint/2010/main" val="3798878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traight Arrow Connector 70">
            <a:extLst>
              <a:ext uri="{FF2B5EF4-FFF2-40B4-BE49-F238E27FC236}">
                <a16:creationId xmlns:a16="http://schemas.microsoft.com/office/drawing/2014/main" id="{7F7F6795-6D12-4D65-8364-CD623052F87A}"/>
              </a:ext>
            </a:extLst>
          </p:cNvPr>
          <p:cNvCxnSpPr/>
          <p:nvPr/>
        </p:nvCxnSpPr>
        <p:spPr>
          <a:xfrm>
            <a:off x="9168886" y="3309854"/>
            <a:ext cx="13544" cy="686401"/>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F7F6795-6D12-4D65-8364-CD623052F87A}"/>
              </a:ext>
            </a:extLst>
          </p:cNvPr>
          <p:cNvCxnSpPr>
            <a:stCxn id="63" idx="2"/>
          </p:cNvCxnSpPr>
          <p:nvPr/>
        </p:nvCxnSpPr>
        <p:spPr>
          <a:xfrm flipH="1">
            <a:off x="3557180" y="3516449"/>
            <a:ext cx="8229" cy="486937"/>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9AC5E68-573C-4723-9324-B85E289055D1}"/>
              </a:ext>
            </a:extLst>
          </p:cNvPr>
          <p:cNvSpPr/>
          <p:nvPr/>
        </p:nvSpPr>
        <p:spPr>
          <a:xfrm>
            <a:off x="2104741" y="382332"/>
            <a:ext cx="8606802" cy="138115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Service layer</a:t>
            </a:r>
          </a:p>
        </p:txBody>
      </p:sp>
      <p:sp>
        <p:nvSpPr>
          <p:cNvPr id="11" name="Rectangle 10">
            <a:extLst>
              <a:ext uri="{FF2B5EF4-FFF2-40B4-BE49-F238E27FC236}">
                <a16:creationId xmlns:a16="http://schemas.microsoft.com/office/drawing/2014/main" id="{E226B422-461F-43BE-B1BD-3FCD09583532}"/>
              </a:ext>
            </a:extLst>
          </p:cNvPr>
          <p:cNvSpPr/>
          <p:nvPr/>
        </p:nvSpPr>
        <p:spPr>
          <a:xfrm>
            <a:off x="2711218" y="855683"/>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Implementation</a:t>
            </a:r>
            <a:endParaRPr lang="en-US" sz="1400" dirty="0">
              <a:solidFill>
                <a:srgbClr val="0070C0"/>
              </a:solidFill>
            </a:endParaRPr>
          </a:p>
        </p:txBody>
      </p:sp>
      <p:sp>
        <p:nvSpPr>
          <p:cNvPr id="47" name="Rectangle 46">
            <a:extLst>
              <a:ext uri="{FF2B5EF4-FFF2-40B4-BE49-F238E27FC236}">
                <a16:creationId xmlns:a16="http://schemas.microsoft.com/office/drawing/2014/main" id="{E226B422-461F-43BE-B1BD-3FCD09583532}"/>
              </a:ext>
            </a:extLst>
          </p:cNvPr>
          <p:cNvSpPr/>
          <p:nvPr/>
        </p:nvSpPr>
        <p:spPr>
          <a:xfrm>
            <a:off x="8295589" y="888341"/>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Code </a:t>
            </a:r>
            <a:endParaRPr lang="en-US" sz="1400" dirty="0">
              <a:solidFill>
                <a:srgbClr val="0070C0"/>
              </a:solidFill>
            </a:endParaRPr>
          </a:p>
        </p:txBody>
      </p:sp>
      <p:sp>
        <p:nvSpPr>
          <p:cNvPr id="49" name="Rectangle 48">
            <a:extLst>
              <a:ext uri="{FF2B5EF4-FFF2-40B4-BE49-F238E27FC236}">
                <a16:creationId xmlns:a16="http://schemas.microsoft.com/office/drawing/2014/main" id="{F9AC5E68-573C-4723-9324-B85E289055D1}"/>
              </a:ext>
            </a:extLst>
          </p:cNvPr>
          <p:cNvSpPr/>
          <p:nvPr/>
        </p:nvSpPr>
        <p:spPr>
          <a:xfrm>
            <a:off x="2104741" y="4627760"/>
            <a:ext cx="8606802" cy="20016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Channel layer</a:t>
            </a:r>
          </a:p>
        </p:txBody>
      </p:sp>
      <p:sp>
        <p:nvSpPr>
          <p:cNvPr id="50" name="Rectangle 49">
            <a:extLst>
              <a:ext uri="{FF2B5EF4-FFF2-40B4-BE49-F238E27FC236}">
                <a16:creationId xmlns:a16="http://schemas.microsoft.com/office/drawing/2014/main" id="{E226B422-461F-43BE-B1BD-3FCD09583532}"/>
              </a:ext>
            </a:extLst>
          </p:cNvPr>
          <p:cNvSpPr/>
          <p:nvPr/>
        </p:nvSpPr>
        <p:spPr>
          <a:xfrm>
            <a:off x="3048676" y="1936232"/>
            <a:ext cx="968154"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Objects</a:t>
            </a:r>
            <a:endParaRPr lang="en-US" sz="1400" dirty="0">
              <a:solidFill>
                <a:srgbClr val="0070C0"/>
              </a:solidFill>
            </a:endParaRPr>
          </a:p>
        </p:txBody>
      </p:sp>
      <p:sp>
        <p:nvSpPr>
          <p:cNvPr id="51" name="Rectangle 50">
            <a:extLst>
              <a:ext uri="{FF2B5EF4-FFF2-40B4-BE49-F238E27FC236}">
                <a16:creationId xmlns:a16="http://schemas.microsoft.com/office/drawing/2014/main" id="{E226B422-461F-43BE-B1BD-3FCD09583532}"/>
              </a:ext>
            </a:extLst>
          </p:cNvPr>
          <p:cNvSpPr/>
          <p:nvPr/>
        </p:nvSpPr>
        <p:spPr>
          <a:xfrm>
            <a:off x="8665702" y="1936232"/>
            <a:ext cx="968154"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Objects</a:t>
            </a:r>
          </a:p>
        </p:txBody>
      </p:sp>
      <p:sp>
        <p:nvSpPr>
          <p:cNvPr id="52" name="Rectangle 51">
            <a:extLst>
              <a:ext uri="{FF2B5EF4-FFF2-40B4-BE49-F238E27FC236}">
                <a16:creationId xmlns:a16="http://schemas.microsoft.com/office/drawing/2014/main" id="{E226B422-461F-43BE-B1BD-3FCD09583532}"/>
              </a:ext>
            </a:extLst>
          </p:cNvPr>
          <p:cNvSpPr/>
          <p:nvPr/>
        </p:nvSpPr>
        <p:spPr>
          <a:xfrm>
            <a:off x="3070448" y="3996256"/>
            <a:ext cx="968154" cy="344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a:t>
            </a:r>
            <a:endParaRPr lang="en-US" sz="1400" dirty="0">
              <a:solidFill>
                <a:srgbClr val="0070C0"/>
              </a:solidFill>
            </a:endParaRPr>
          </a:p>
        </p:txBody>
      </p:sp>
      <p:sp>
        <p:nvSpPr>
          <p:cNvPr id="53" name="Rectangle 52">
            <a:extLst>
              <a:ext uri="{FF2B5EF4-FFF2-40B4-BE49-F238E27FC236}">
                <a16:creationId xmlns:a16="http://schemas.microsoft.com/office/drawing/2014/main" id="{E226B422-461F-43BE-B1BD-3FCD09583532}"/>
              </a:ext>
            </a:extLst>
          </p:cNvPr>
          <p:cNvSpPr/>
          <p:nvPr/>
        </p:nvSpPr>
        <p:spPr>
          <a:xfrm>
            <a:off x="8697823" y="4007141"/>
            <a:ext cx="968154" cy="344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a:t>
            </a:r>
            <a:endParaRPr lang="en-US" sz="1400" dirty="0">
              <a:solidFill>
                <a:srgbClr val="0070C0"/>
              </a:solidFill>
            </a:endParaRPr>
          </a:p>
        </p:txBody>
      </p:sp>
      <p:cxnSp>
        <p:nvCxnSpPr>
          <p:cNvPr id="19" name="Straight Arrow Connector 18">
            <a:extLst>
              <a:ext uri="{FF2B5EF4-FFF2-40B4-BE49-F238E27FC236}">
                <a16:creationId xmlns:a16="http://schemas.microsoft.com/office/drawing/2014/main" id="{7F7F6795-6D12-4D65-8364-CD623052F87A}"/>
              </a:ext>
            </a:extLst>
          </p:cNvPr>
          <p:cNvCxnSpPr/>
          <p:nvPr/>
        </p:nvCxnSpPr>
        <p:spPr>
          <a:xfrm>
            <a:off x="3538985" y="1419209"/>
            <a:ext cx="13544" cy="515704"/>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F7F6795-6D12-4D65-8364-CD623052F87A}"/>
              </a:ext>
            </a:extLst>
          </p:cNvPr>
          <p:cNvCxnSpPr/>
          <p:nvPr/>
        </p:nvCxnSpPr>
        <p:spPr>
          <a:xfrm>
            <a:off x="9136235" y="1438988"/>
            <a:ext cx="13544" cy="515704"/>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E226B422-461F-43BE-B1BD-3FCD09583532}"/>
              </a:ext>
            </a:extLst>
          </p:cNvPr>
          <p:cNvSpPr/>
          <p:nvPr/>
        </p:nvSpPr>
        <p:spPr>
          <a:xfrm>
            <a:off x="2625799" y="2896570"/>
            <a:ext cx="1879219" cy="619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Dispatch Runtime</a:t>
            </a:r>
            <a:endParaRPr lang="en-US" sz="1400" dirty="0">
              <a:solidFill>
                <a:srgbClr val="0070C0"/>
              </a:solidFill>
            </a:endParaRPr>
          </a:p>
        </p:txBody>
      </p:sp>
      <p:sp>
        <p:nvSpPr>
          <p:cNvPr id="64" name="Rectangle 63">
            <a:extLst>
              <a:ext uri="{FF2B5EF4-FFF2-40B4-BE49-F238E27FC236}">
                <a16:creationId xmlns:a16="http://schemas.microsoft.com/office/drawing/2014/main" id="{E226B422-461F-43BE-B1BD-3FCD09583532}"/>
              </a:ext>
            </a:extLst>
          </p:cNvPr>
          <p:cNvSpPr/>
          <p:nvPr/>
        </p:nvSpPr>
        <p:spPr>
          <a:xfrm>
            <a:off x="8229277" y="2896570"/>
            <a:ext cx="1879219" cy="619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Runtime</a:t>
            </a:r>
            <a:endParaRPr lang="en-US" sz="1400" dirty="0">
              <a:solidFill>
                <a:srgbClr val="0070C0"/>
              </a:solidFill>
            </a:endParaRPr>
          </a:p>
        </p:txBody>
      </p:sp>
      <p:cxnSp>
        <p:nvCxnSpPr>
          <p:cNvPr id="67" name="Straight Arrow Connector 66">
            <a:extLst>
              <a:ext uri="{FF2B5EF4-FFF2-40B4-BE49-F238E27FC236}">
                <a16:creationId xmlns:a16="http://schemas.microsoft.com/office/drawing/2014/main" id="{7F7F6795-6D12-4D65-8364-CD623052F87A}"/>
              </a:ext>
            </a:extLst>
          </p:cNvPr>
          <p:cNvCxnSpPr/>
          <p:nvPr/>
        </p:nvCxnSpPr>
        <p:spPr>
          <a:xfrm>
            <a:off x="3554522" y="2227045"/>
            <a:ext cx="13544" cy="68640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F7F6795-6D12-4D65-8364-CD623052F87A}"/>
              </a:ext>
            </a:extLst>
          </p:cNvPr>
          <p:cNvCxnSpPr/>
          <p:nvPr/>
        </p:nvCxnSpPr>
        <p:spPr>
          <a:xfrm>
            <a:off x="9133577" y="2236837"/>
            <a:ext cx="13544" cy="686401"/>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8314702" y="5177736"/>
            <a:ext cx="1708382" cy="1310149"/>
            <a:chOff x="2796636" y="5189412"/>
            <a:chExt cx="1708382" cy="1154171"/>
          </a:xfrm>
        </p:grpSpPr>
        <p:sp>
          <p:nvSpPr>
            <p:cNvPr id="87" name="Rectangle 86">
              <a:extLst>
                <a:ext uri="{FF2B5EF4-FFF2-40B4-BE49-F238E27FC236}">
                  <a16:creationId xmlns:a16="http://schemas.microsoft.com/office/drawing/2014/main" id="{E226B422-461F-43BE-B1BD-3FCD09583532}"/>
                </a:ext>
              </a:extLst>
            </p:cNvPr>
            <p:cNvSpPr/>
            <p:nvPr/>
          </p:nvSpPr>
          <p:spPr>
            <a:xfrm>
              <a:off x="2796636" y="518941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88" name="Rectangle 87">
              <a:extLst>
                <a:ext uri="{FF2B5EF4-FFF2-40B4-BE49-F238E27FC236}">
                  <a16:creationId xmlns:a16="http://schemas.microsoft.com/office/drawing/2014/main" id="{E226B422-461F-43BE-B1BD-3FCD09583532}"/>
                </a:ext>
              </a:extLst>
            </p:cNvPr>
            <p:cNvSpPr/>
            <p:nvPr/>
          </p:nvSpPr>
          <p:spPr>
            <a:xfrm>
              <a:off x="2796636" y="548435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89" name="Rectangle 88">
              <a:extLst>
                <a:ext uri="{FF2B5EF4-FFF2-40B4-BE49-F238E27FC236}">
                  <a16:creationId xmlns:a16="http://schemas.microsoft.com/office/drawing/2014/main" id="{E226B422-461F-43BE-B1BD-3FCD09583532}"/>
                </a:ext>
              </a:extLst>
            </p:cNvPr>
            <p:cNvSpPr/>
            <p:nvPr/>
          </p:nvSpPr>
          <p:spPr>
            <a:xfrm>
              <a:off x="2796637" y="576570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Encoder</a:t>
              </a:r>
              <a:endParaRPr lang="en-US" sz="1400" dirty="0">
                <a:solidFill>
                  <a:srgbClr val="0070C0"/>
                </a:solidFill>
              </a:endParaRPr>
            </a:p>
          </p:txBody>
        </p:sp>
        <p:sp>
          <p:nvSpPr>
            <p:cNvPr id="90" name="Rectangle 89">
              <a:extLst>
                <a:ext uri="{FF2B5EF4-FFF2-40B4-BE49-F238E27FC236}">
                  <a16:creationId xmlns:a16="http://schemas.microsoft.com/office/drawing/2014/main" id="{E226B422-461F-43BE-B1BD-3FCD09583532}"/>
                </a:ext>
              </a:extLst>
            </p:cNvPr>
            <p:cNvSpPr/>
            <p:nvPr/>
          </p:nvSpPr>
          <p:spPr>
            <a:xfrm>
              <a:off x="2796637" y="605512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Transport</a:t>
              </a:r>
              <a:endParaRPr lang="en-US" sz="1400" dirty="0">
                <a:solidFill>
                  <a:srgbClr val="0070C0"/>
                </a:solidFill>
              </a:endParaRPr>
            </a:p>
          </p:txBody>
        </p:sp>
      </p:grpSp>
      <p:grpSp>
        <p:nvGrpSpPr>
          <p:cNvPr id="91" name="Group 90"/>
          <p:cNvGrpSpPr/>
          <p:nvPr/>
        </p:nvGrpSpPr>
        <p:grpSpPr>
          <a:xfrm>
            <a:off x="2724761" y="5187725"/>
            <a:ext cx="1708382" cy="1310149"/>
            <a:chOff x="2796636" y="5189412"/>
            <a:chExt cx="1708382" cy="1154171"/>
          </a:xfrm>
        </p:grpSpPr>
        <p:sp>
          <p:nvSpPr>
            <p:cNvPr id="92" name="Rectangle 91">
              <a:extLst>
                <a:ext uri="{FF2B5EF4-FFF2-40B4-BE49-F238E27FC236}">
                  <a16:creationId xmlns:a16="http://schemas.microsoft.com/office/drawing/2014/main" id="{E226B422-461F-43BE-B1BD-3FCD09583532}"/>
                </a:ext>
              </a:extLst>
            </p:cNvPr>
            <p:cNvSpPr/>
            <p:nvPr/>
          </p:nvSpPr>
          <p:spPr>
            <a:xfrm>
              <a:off x="2796636" y="518941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93" name="Rectangle 92">
              <a:extLst>
                <a:ext uri="{FF2B5EF4-FFF2-40B4-BE49-F238E27FC236}">
                  <a16:creationId xmlns:a16="http://schemas.microsoft.com/office/drawing/2014/main" id="{E226B422-461F-43BE-B1BD-3FCD09583532}"/>
                </a:ext>
              </a:extLst>
            </p:cNvPr>
            <p:cNvSpPr/>
            <p:nvPr/>
          </p:nvSpPr>
          <p:spPr>
            <a:xfrm>
              <a:off x="2796636" y="548435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94" name="Rectangle 93">
              <a:extLst>
                <a:ext uri="{FF2B5EF4-FFF2-40B4-BE49-F238E27FC236}">
                  <a16:creationId xmlns:a16="http://schemas.microsoft.com/office/drawing/2014/main" id="{E226B422-461F-43BE-B1BD-3FCD09583532}"/>
                </a:ext>
              </a:extLst>
            </p:cNvPr>
            <p:cNvSpPr/>
            <p:nvPr/>
          </p:nvSpPr>
          <p:spPr>
            <a:xfrm>
              <a:off x="2796637" y="576570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Encoder</a:t>
              </a:r>
              <a:endParaRPr lang="en-US" sz="1400" dirty="0">
                <a:solidFill>
                  <a:srgbClr val="0070C0"/>
                </a:solidFill>
              </a:endParaRPr>
            </a:p>
          </p:txBody>
        </p:sp>
        <p:sp>
          <p:nvSpPr>
            <p:cNvPr id="95" name="Rectangle 94">
              <a:extLst>
                <a:ext uri="{FF2B5EF4-FFF2-40B4-BE49-F238E27FC236}">
                  <a16:creationId xmlns:a16="http://schemas.microsoft.com/office/drawing/2014/main" id="{E226B422-461F-43BE-B1BD-3FCD09583532}"/>
                </a:ext>
              </a:extLst>
            </p:cNvPr>
            <p:cNvSpPr/>
            <p:nvPr/>
          </p:nvSpPr>
          <p:spPr>
            <a:xfrm>
              <a:off x="2796637" y="605512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Transport</a:t>
              </a:r>
              <a:endParaRPr lang="en-US" sz="1400" dirty="0">
                <a:solidFill>
                  <a:srgbClr val="0070C0"/>
                </a:solidFill>
              </a:endParaRPr>
            </a:p>
          </p:txBody>
        </p:sp>
      </p:grpSp>
      <p:sp>
        <p:nvSpPr>
          <p:cNvPr id="96" name="Rectangle 95">
            <a:extLst>
              <a:ext uri="{FF2B5EF4-FFF2-40B4-BE49-F238E27FC236}">
                <a16:creationId xmlns:a16="http://schemas.microsoft.com/office/drawing/2014/main" id="{E226B422-461F-43BE-B1BD-3FCD09583532}"/>
              </a:ext>
            </a:extLst>
          </p:cNvPr>
          <p:cNvSpPr/>
          <p:nvPr/>
        </p:nvSpPr>
        <p:spPr>
          <a:xfrm>
            <a:off x="5500022" y="6169341"/>
            <a:ext cx="1715143"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 Bytes</a:t>
            </a:r>
            <a:endParaRPr lang="en-US" sz="1400" dirty="0">
              <a:solidFill>
                <a:srgbClr val="0070C0"/>
              </a:solidFill>
            </a:endParaRPr>
          </a:p>
        </p:txBody>
      </p:sp>
      <p:cxnSp>
        <p:nvCxnSpPr>
          <p:cNvPr id="97" name="Straight Arrow Connector 96">
            <a:extLst>
              <a:ext uri="{FF2B5EF4-FFF2-40B4-BE49-F238E27FC236}">
                <a16:creationId xmlns:a16="http://schemas.microsoft.com/office/drawing/2014/main" id="{7F7F6795-6D12-4D65-8364-CD623052F87A}"/>
              </a:ext>
            </a:extLst>
          </p:cNvPr>
          <p:cNvCxnSpPr/>
          <p:nvPr/>
        </p:nvCxnSpPr>
        <p:spPr>
          <a:xfrm>
            <a:off x="3543639" y="4357180"/>
            <a:ext cx="13544" cy="830545"/>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F7F6795-6D12-4D65-8364-CD623052F87A}"/>
              </a:ext>
            </a:extLst>
          </p:cNvPr>
          <p:cNvCxnSpPr/>
          <p:nvPr/>
        </p:nvCxnSpPr>
        <p:spPr>
          <a:xfrm>
            <a:off x="9169551" y="4348092"/>
            <a:ext cx="13544" cy="830545"/>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F7F6795-6D12-4D65-8364-CD623052F87A}"/>
              </a:ext>
            </a:extLst>
          </p:cNvPr>
          <p:cNvCxnSpPr>
            <a:endCxn id="96" idx="1"/>
          </p:cNvCxnSpPr>
          <p:nvPr/>
        </p:nvCxnSpPr>
        <p:spPr>
          <a:xfrm flipV="1">
            <a:off x="4433142" y="6319644"/>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7F6795-6D12-4D65-8364-CD623052F87A}"/>
              </a:ext>
            </a:extLst>
          </p:cNvPr>
          <p:cNvCxnSpPr/>
          <p:nvPr/>
        </p:nvCxnSpPr>
        <p:spPr>
          <a:xfrm flipV="1">
            <a:off x="7227713" y="6305132"/>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490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Arrow Connector 54">
            <a:extLst>
              <a:ext uri="{FF2B5EF4-FFF2-40B4-BE49-F238E27FC236}">
                <a16:creationId xmlns:a16="http://schemas.microsoft.com/office/drawing/2014/main" id="{1448BE36-4CA1-4F94-9218-D2B7E3F76FF9}"/>
              </a:ext>
            </a:extLst>
          </p:cNvPr>
          <p:cNvCxnSpPr>
            <a:cxnSpLocks/>
          </p:cNvCxnSpPr>
          <p:nvPr/>
        </p:nvCxnSpPr>
        <p:spPr>
          <a:xfrm flipH="1">
            <a:off x="3547992" y="1785549"/>
            <a:ext cx="9378" cy="478253"/>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E226B422-461F-43BE-B1BD-3FCD09583532}"/>
              </a:ext>
            </a:extLst>
          </p:cNvPr>
          <p:cNvSpPr/>
          <p:nvPr/>
        </p:nvSpPr>
        <p:spPr>
          <a:xfrm>
            <a:off x="2144360" y="2016386"/>
            <a:ext cx="2868061" cy="21962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70C0"/>
              </a:solidFill>
            </a:endParaRPr>
          </a:p>
        </p:txBody>
      </p:sp>
      <p:sp>
        <p:nvSpPr>
          <p:cNvPr id="6" name="Flowchart: Alternate Process 5">
            <a:extLst>
              <a:ext uri="{FF2B5EF4-FFF2-40B4-BE49-F238E27FC236}">
                <a16:creationId xmlns:a16="http://schemas.microsoft.com/office/drawing/2014/main" id="{6F522BA7-B805-44D3-B8FE-6C7093BB5D8A}"/>
              </a:ext>
            </a:extLst>
          </p:cNvPr>
          <p:cNvSpPr/>
          <p:nvPr/>
        </p:nvSpPr>
        <p:spPr>
          <a:xfrm>
            <a:off x="2281766" y="2786652"/>
            <a:ext cx="2592438" cy="274320"/>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err="1"/>
              <a:t>ParameterInspection</a:t>
            </a:r>
            <a:endParaRPr lang="en-US" sz="1400" dirty="0"/>
          </a:p>
        </p:txBody>
      </p:sp>
      <p:sp>
        <p:nvSpPr>
          <p:cNvPr id="38" name="Flowchart: Alternate Process 37">
            <a:extLst>
              <a:ext uri="{FF2B5EF4-FFF2-40B4-BE49-F238E27FC236}">
                <a16:creationId xmlns:a16="http://schemas.microsoft.com/office/drawing/2014/main" id="{256A8260-2D45-40AE-861F-81A8C2D68A57}"/>
              </a:ext>
            </a:extLst>
          </p:cNvPr>
          <p:cNvSpPr/>
          <p:nvPr/>
        </p:nvSpPr>
        <p:spPr>
          <a:xfrm>
            <a:off x="2285305" y="3139563"/>
            <a:ext cx="2592438" cy="274320"/>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 </a:t>
            </a:r>
            <a:r>
              <a:rPr lang="en-US" sz="1400" dirty="0" err="1"/>
              <a:t>MessageFormater</a:t>
            </a:r>
            <a:endParaRPr lang="en-US" sz="1400" dirty="0"/>
          </a:p>
        </p:txBody>
      </p:sp>
      <p:sp>
        <p:nvSpPr>
          <p:cNvPr id="39" name="Flowchart: Alternate Process 38">
            <a:extLst>
              <a:ext uri="{FF2B5EF4-FFF2-40B4-BE49-F238E27FC236}">
                <a16:creationId xmlns:a16="http://schemas.microsoft.com/office/drawing/2014/main" id="{2ADEB00D-3BC2-486A-8D66-28061EB53D7C}"/>
              </a:ext>
            </a:extLst>
          </p:cNvPr>
          <p:cNvSpPr/>
          <p:nvPr/>
        </p:nvSpPr>
        <p:spPr>
          <a:xfrm>
            <a:off x="2278217" y="3497500"/>
            <a:ext cx="2592438" cy="274320"/>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 </a:t>
            </a:r>
            <a:r>
              <a:rPr lang="en-US" sz="1400" dirty="0" err="1"/>
              <a:t>OperationSelector</a:t>
            </a:r>
            <a:endParaRPr lang="en-US" sz="1400" dirty="0"/>
          </a:p>
        </p:txBody>
      </p:sp>
      <p:sp>
        <p:nvSpPr>
          <p:cNvPr id="40" name="Flowchart: Alternate Process 39">
            <a:extLst>
              <a:ext uri="{FF2B5EF4-FFF2-40B4-BE49-F238E27FC236}">
                <a16:creationId xmlns:a16="http://schemas.microsoft.com/office/drawing/2014/main" id="{1EEB6DDC-D615-400B-B891-C247CFB19CC0}"/>
              </a:ext>
            </a:extLst>
          </p:cNvPr>
          <p:cNvSpPr/>
          <p:nvPr/>
        </p:nvSpPr>
        <p:spPr>
          <a:xfrm>
            <a:off x="2292398" y="3838900"/>
            <a:ext cx="2592438" cy="277060"/>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 </a:t>
            </a:r>
            <a:r>
              <a:rPr lang="en-US" sz="1400" dirty="0" err="1"/>
              <a:t>MessageInspector</a:t>
            </a:r>
            <a:endParaRPr lang="en-US" sz="1400" dirty="0"/>
          </a:p>
        </p:txBody>
      </p:sp>
      <p:sp>
        <p:nvSpPr>
          <p:cNvPr id="54" name="Flowchart: Alternate Process 53">
            <a:extLst>
              <a:ext uri="{FF2B5EF4-FFF2-40B4-BE49-F238E27FC236}">
                <a16:creationId xmlns:a16="http://schemas.microsoft.com/office/drawing/2014/main" id="{E7A7C0C0-A34F-429F-A34F-65B65ACC8B1B}"/>
              </a:ext>
            </a:extLst>
          </p:cNvPr>
          <p:cNvSpPr/>
          <p:nvPr/>
        </p:nvSpPr>
        <p:spPr>
          <a:xfrm>
            <a:off x="2292398" y="2420869"/>
            <a:ext cx="2592438" cy="274320"/>
          </a:xfrm>
          <a:prstGeom prst="flowChartAlternate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t>Operation Invoker</a:t>
            </a:r>
          </a:p>
        </p:txBody>
      </p:sp>
      <p:cxnSp>
        <p:nvCxnSpPr>
          <p:cNvPr id="56" name="Straight Arrow Connector 55">
            <a:extLst>
              <a:ext uri="{FF2B5EF4-FFF2-40B4-BE49-F238E27FC236}">
                <a16:creationId xmlns:a16="http://schemas.microsoft.com/office/drawing/2014/main" id="{F0E988F2-3E95-47A9-A6DF-2A41278B71CF}"/>
              </a:ext>
            </a:extLst>
          </p:cNvPr>
          <p:cNvCxnSpPr>
            <a:cxnSpLocks/>
            <a:stCxn id="63" idx="2"/>
          </p:cNvCxnSpPr>
          <p:nvPr/>
        </p:nvCxnSpPr>
        <p:spPr>
          <a:xfrm flipH="1">
            <a:off x="3551087" y="4212614"/>
            <a:ext cx="27304" cy="444759"/>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F7F6795-6D12-4D65-8364-CD623052F87A}"/>
              </a:ext>
            </a:extLst>
          </p:cNvPr>
          <p:cNvCxnSpPr/>
          <p:nvPr/>
        </p:nvCxnSpPr>
        <p:spPr>
          <a:xfrm>
            <a:off x="9168886" y="3309854"/>
            <a:ext cx="13544" cy="686401"/>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9AC5E68-573C-4723-9324-B85E289055D1}"/>
              </a:ext>
            </a:extLst>
          </p:cNvPr>
          <p:cNvSpPr/>
          <p:nvPr/>
        </p:nvSpPr>
        <p:spPr>
          <a:xfrm>
            <a:off x="2054192" y="148772"/>
            <a:ext cx="8606802" cy="11763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Service layer</a:t>
            </a:r>
          </a:p>
        </p:txBody>
      </p:sp>
      <p:sp>
        <p:nvSpPr>
          <p:cNvPr id="11" name="Rectangle 10">
            <a:extLst>
              <a:ext uri="{FF2B5EF4-FFF2-40B4-BE49-F238E27FC236}">
                <a16:creationId xmlns:a16="http://schemas.microsoft.com/office/drawing/2014/main" id="{E226B422-461F-43BE-B1BD-3FCD09583532}"/>
              </a:ext>
            </a:extLst>
          </p:cNvPr>
          <p:cNvSpPr/>
          <p:nvPr/>
        </p:nvSpPr>
        <p:spPr>
          <a:xfrm>
            <a:off x="2698338" y="518065"/>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Service Implementation</a:t>
            </a:r>
            <a:endParaRPr lang="en-US" sz="1400" dirty="0">
              <a:solidFill>
                <a:srgbClr val="0070C0"/>
              </a:solidFill>
            </a:endParaRPr>
          </a:p>
        </p:txBody>
      </p:sp>
      <p:sp>
        <p:nvSpPr>
          <p:cNvPr id="47" name="Rectangle 46">
            <a:extLst>
              <a:ext uri="{FF2B5EF4-FFF2-40B4-BE49-F238E27FC236}">
                <a16:creationId xmlns:a16="http://schemas.microsoft.com/office/drawing/2014/main" id="{E226B422-461F-43BE-B1BD-3FCD09583532}"/>
              </a:ext>
            </a:extLst>
          </p:cNvPr>
          <p:cNvSpPr/>
          <p:nvPr/>
        </p:nvSpPr>
        <p:spPr>
          <a:xfrm>
            <a:off x="8229277" y="518065"/>
            <a:ext cx="1708381" cy="56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Code </a:t>
            </a:r>
            <a:endParaRPr lang="en-US" sz="1400" dirty="0">
              <a:solidFill>
                <a:srgbClr val="0070C0"/>
              </a:solidFill>
            </a:endParaRPr>
          </a:p>
        </p:txBody>
      </p:sp>
      <p:sp>
        <p:nvSpPr>
          <p:cNvPr id="49" name="Rectangle 48">
            <a:extLst>
              <a:ext uri="{FF2B5EF4-FFF2-40B4-BE49-F238E27FC236}">
                <a16:creationId xmlns:a16="http://schemas.microsoft.com/office/drawing/2014/main" id="{F9AC5E68-573C-4723-9324-B85E289055D1}"/>
              </a:ext>
            </a:extLst>
          </p:cNvPr>
          <p:cNvSpPr/>
          <p:nvPr/>
        </p:nvSpPr>
        <p:spPr>
          <a:xfrm>
            <a:off x="2104741" y="4995716"/>
            <a:ext cx="8606802" cy="163368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t>Channel layer</a:t>
            </a:r>
          </a:p>
        </p:txBody>
      </p:sp>
      <p:sp>
        <p:nvSpPr>
          <p:cNvPr id="51" name="Rectangle 50">
            <a:extLst>
              <a:ext uri="{FF2B5EF4-FFF2-40B4-BE49-F238E27FC236}">
                <a16:creationId xmlns:a16="http://schemas.microsoft.com/office/drawing/2014/main" id="{E226B422-461F-43BE-B1BD-3FCD09583532}"/>
              </a:ext>
            </a:extLst>
          </p:cNvPr>
          <p:cNvSpPr/>
          <p:nvPr/>
        </p:nvSpPr>
        <p:spPr>
          <a:xfrm>
            <a:off x="8665702" y="1936232"/>
            <a:ext cx="968154"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Objects</a:t>
            </a:r>
          </a:p>
        </p:txBody>
      </p:sp>
      <p:sp>
        <p:nvSpPr>
          <p:cNvPr id="52" name="Rectangle 51">
            <a:extLst>
              <a:ext uri="{FF2B5EF4-FFF2-40B4-BE49-F238E27FC236}">
                <a16:creationId xmlns:a16="http://schemas.microsoft.com/office/drawing/2014/main" id="{E226B422-461F-43BE-B1BD-3FCD09583532}"/>
              </a:ext>
            </a:extLst>
          </p:cNvPr>
          <p:cNvSpPr/>
          <p:nvPr/>
        </p:nvSpPr>
        <p:spPr>
          <a:xfrm>
            <a:off x="3059815" y="4452471"/>
            <a:ext cx="968154" cy="344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a:t>
            </a:r>
            <a:endParaRPr lang="en-US" sz="1400" dirty="0">
              <a:solidFill>
                <a:srgbClr val="0070C0"/>
              </a:solidFill>
            </a:endParaRPr>
          </a:p>
        </p:txBody>
      </p:sp>
      <p:sp>
        <p:nvSpPr>
          <p:cNvPr id="53" name="Rectangle 52">
            <a:extLst>
              <a:ext uri="{FF2B5EF4-FFF2-40B4-BE49-F238E27FC236}">
                <a16:creationId xmlns:a16="http://schemas.microsoft.com/office/drawing/2014/main" id="{E226B422-461F-43BE-B1BD-3FCD09583532}"/>
              </a:ext>
            </a:extLst>
          </p:cNvPr>
          <p:cNvSpPr/>
          <p:nvPr/>
        </p:nvSpPr>
        <p:spPr>
          <a:xfrm>
            <a:off x="8697823" y="4007141"/>
            <a:ext cx="968154" cy="344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a:t>
            </a:r>
            <a:endParaRPr lang="en-US" sz="1400" dirty="0">
              <a:solidFill>
                <a:srgbClr val="0070C0"/>
              </a:solidFill>
            </a:endParaRPr>
          </a:p>
        </p:txBody>
      </p:sp>
      <p:cxnSp>
        <p:nvCxnSpPr>
          <p:cNvPr id="19" name="Straight Arrow Connector 18">
            <a:extLst>
              <a:ext uri="{FF2B5EF4-FFF2-40B4-BE49-F238E27FC236}">
                <a16:creationId xmlns:a16="http://schemas.microsoft.com/office/drawing/2014/main" id="{7F7F6795-6D12-4D65-8364-CD623052F87A}"/>
              </a:ext>
            </a:extLst>
          </p:cNvPr>
          <p:cNvCxnSpPr>
            <a:cxnSpLocks/>
          </p:cNvCxnSpPr>
          <p:nvPr/>
        </p:nvCxnSpPr>
        <p:spPr>
          <a:xfrm flipH="1">
            <a:off x="3541896" y="1084509"/>
            <a:ext cx="9378" cy="478253"/>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F7F6795-6D12-4D65-8364-CD623052F87A}"/>
              </a:ext>
            </a:extLst>
          </p:cNvPr>
          <p:cNvCxnSpPr>
            <a:cxnSpLocks/>
            <a:endCxn id="51" idx="0"/>
          </p:cNvCxnSpPr>
          <p:nvPr/>
        </p:nvCxnSpPr>
        <p:spPr>
          <a:xfrm>
            <a:off x="9147121" y="1081583"/>
            <a:ext cx="2658" cy="854649"/>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226B422-461F-43BE-B1BD-3FCD09583532}"/>
              </a:ext>
            </a:extLst>
          </p:cNvPr>
          <p:cNvSpPr/>
          <p:nvPr/>
        </p:nvSpPr>
        <p:spPr>
          <a:xfrm>
            <a:off x="8229277" y="2896570"/>
            <a:ext cx="1879219" cy="619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 Runtime</a:t>
            </a:r>
            <a:endParaRPr lang="en-US" sz="1400" dirty="0">
              <a:solidFill>
                <a:srgbClr val="0070C0"/>
              </a:solidFill>
            </a:endParaRPr>
          </a:p>
        </p:txBody>
      </p:sp>
      <p:cxnSp>
        <p:nvCxnSpPr>
          <p:cNvPr id="68" name="Straight Arrow Connector 67">
            <a:extLst>
              <a:ext uri="{FF2B5EF4-FFF2-40B4-BE49-F238E27FC236}">
                <a16:creationId xmlns:a16="http://schemas.microsoft.com/office/drawing/2014/main" id="{7F7F6795-6D12-4D65-8364-CD623052F87A}"/>
              </a:ext>
            </a:extLst>
          </p:cNvPr>
          <p:cNvCxnSpPr/>
          <p:nvPr/>
        </p:nvCxnSpPr>
        <p:spPr>
          <a:xfrm>
            <a:off x="9133577" y="2236837"/>
            <a:ext cx="13544" cy="686401"/>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8314702" y="5177736"/>
            <a:ext cx="1708382" cy="1310149"/>
            <a:chOff x="2796636" y="5189412"/>
            <a:chExt cx="1708382" cy="1154171"/>
          </a:xfrm>
        </p:grpSpPr>
        <p:sp>
          <p:nvSpPr>
            <p:cNvPr id="87" name="Rectangle 86">
              <a:extLst>
                <a:ext uri="{FF2B5EF4-FFF2-40B4-BE49-F238E27FC236}">
                  <a16:creationId xmlns:a16="http://schemas.microsoft.com/office/drawing/2014/main" id="{E226B422-461F-43BE-B1BD-3FCD09583532}"/>
                </a:ext>
              </a:extLst>
            </p:cNvPr>
            <p:cNvSpPr/>
            <p:nvPr/>
          </p:nvSpPr>
          <p:spPr>
            <a:xfrm>
              <a:off x="2796636" y="518941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88" name="Rectangle 87">
              <a:extLst>
                <a:ext uri="{FF2B5EF4-FFF2-40B4-BE49-F238E27FC236}">
                  <a16:creationId xmlns:a16="http://schemas.microsoft.com/office/drawing/2014/main" id="{E226B422-461F-43BE-B1BD-3FCD09583532}"/>
                </a:ext>
              </a:extLst>
            </p:cNvPr>
            <p:cNvSpPr/>
            <p:nvPr/>
          </p:nvSpPr>
          <p:spPr>
            <a:xfrm>
              <a:off x="2796636" y="548435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89" name="Rectangle 88">
              <a:extLst>
                <a:ext uri="{FF2B5EF4-FFF2-40B4-BE49-F238E27FC236}">
                  <a16:creationId xmlns:a16="http://schemas.microsoft.com/office/drawing/2014/main" id="{E226B422-461F-43BE-B1BD-3FCD09583532}"/>
                </a:ext>
              </a:extLst>
            </p:cNvPr>
            <p:cNvSpPr/>
            <p:nvPr/>
          </p:nvSpPr>
          <p:spPr>
            <a:xfrm>
              <a:off x="2796637" y="576570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Encoder</a:t>
              </a:r>
              <a:endParaRPr lang="en-US" sz="1400" dirty="0">
                <a:solidFill>
                  <a:srgbClr val="0070C0"/>
                </a:solidFill>
              </a:endParaRPr>
            </a:p>
          </p:txBody>
        </p:sp>
        <p:sp>
          <p:nvSpPr>
            <p:cNvPr id="90" name="Rectangle 89">
              <a:extLst>
                <a:ext uri="{FF2B5EF4-FFF2-40B4-BE49-F238E27FC236}">
                  <a16:creationId xmlns:a16="http://schemas.microsoft.com/office/drawing/2014/main" id="{E226B422-461F-43BE-B1BD-3FCD09583532}"/>
                </a:ext>
              </a:extLst>
            </p:cNvPr>
            <p:cNvSpPr/>
            <p:nvPr/>
          </p:nvSpPr>
          <p:spPr>
            <a:xfrm>
              <a:off x="2796637" y="605512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Transport</a:t>
              </a:r>
              <a:endParaRPr lang="en-US" sz="1400" dirty="0">
                <a:solidFill>
                  <a:srgbClr val="0070C0"/>
                </a:solidFill>
              </a:endParaRPr>
            </a:p>
          </p:txBody>
        </p:sp>
      </p:grpSp>
      <p:sp>
        <p:nvSpPr>
          <p:cNvPr id="96" name="Rectangle 95">
            <a:extLst>
              <a:ext uri="{FF2B5EF4-FFF2-40B4-BE49-F238E27FC236}">
                <a16:creationId xmlns:a16="http://schemas.microsoft.com/office/drawing/2014/main" id="{E226B422-461F-43BE-B1BD-3FCD09583532}"/>
              </a:ext>
            </a:extLst>
          </p:cNvPr>
          <p:cNvSpPr/>
          <p:nvPr/>
        </p:nvSpPr>
        <p:spPr>
          <a:xfrm>
            <a:off x="5500022" y="6169341"/>
            <a:ext cx="1715143"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Message Bytes</a:t>
            </a:r>
            <a:endParaRPr lang="en-US" sz="1400" dirty="0">
              <a:solidFill>
                <a:srgbClr val="0070C0"/>
              </a:solidFill>
            </a:endParaRPr>
          </a:p>
        </p:txBody>
      </p:sp>
      <p:cxnSp>
        <p:nvCxnSpPr>
          <p:cNvPr id="98" name="Straight Arrow Connector 97">
            <a:extLst>
              <a:ext uri="{FF2B5EF4-FFF2-40B4-BE49-F238E27FC236}">
                <a16:creationId xmlns:a16="http://schemas.microsoft.com/office/drawing/2014/main" id="{7F7F6795-6D12-4D65-8364-CD623052F87A}"/>
              </a:ext>
            </a:extLst>
          </p:cNvPr>
          <p:cNvCxnSpPr/>
          <p:nvPr/>
        </p:nvCxnSpPr>
        <p:spPr>
          <a:xfrm>
            <a:off x="9169551" y="4348092"/>
            <a:ext cx="13544" cy="830545"/>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F7F6795-6D12-4D65-8364-CD623052F87A}"/>
              </a:ext>
            </a:extLst>
          </p:cNvPr>
          <p:cNvCxnSpPr>
            <a:endCxn id="96" idx="1"/>
          </p:cNvCxnSpPr>
          <p:nvPr/>
        </p:nvCxnSpPr>
        <p:spPr>
          <a:xfrm flipV="1">
            <a:off x="4433142" y="6319644"/>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F7F6795-6D12-4D65-8364-CD623052F87A}"/>
              </a:ext>
            </a:extLst>
          </p:cNvPr>
          <p:cNvCxnSpPr/>
          <p:nvPr/>
        </p:nvCxnSpPr>
        <p:spPr>
          <a:xfrm flipV="1">
            <a:off x="7227713" y="6305132"/>
            <a:ext cx="1066880" cy="14511"/>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218FC6A-E78C-455C-8564-8D3E9112C8AC}"/>
              </a:ext>
            </a:extLst>
          </p:cNvPr>
          <p:cNvSpPr txBox="1"/>
          <p:nvPr/>
        </p:nvSpPr>
        <p:spPr>
          <a:xfrm>
            <a:off x="2858873" y="2069308"/>
            <a:ext cx="1435395" cy="274320"/>
          </a:xfrm>
          <a:prstGeom prst="rect">
            <a:avLst/>
          </a:prstGeom>
          <a:noFill/>
        </p:spPr>
        <p:txBody>
          <a:bodyPr wrap="square" rtlCol="0">
            <a:spAutoFit/>
          </a:bodyPr>
          <a:lstStyle/>
          <a:p>
            <a:r>
              <a:rPr lang="en-US" sz="1400" dirty="0">
                <a:solidFill>
                  <a:schemeClr val="lt1"/>
                </a:solidFill>
              </a:rPr>
              <a:t>Dispatch Runtime</a:t>
            </a:r>
          </a:p>
        </p:txBody>
      </p:sp>
      <p:sp>
        <p:nvSpPr>
          <p:cNvPr id="50" name="Rectangle 49">
            <a:extLst>
              <a:ext uri="{FF2B5EF4-FFF2-40B4-BE49-F238E27FC236}">
                <a16:creationId xmlns:a16="http://schemas.microsoft.com/office/drawing/2014/main" id="{E226B422-461F-43BE-B1BD-3FCD09583532}"/>
              </a:ext>
            </a:extLst>
          </p:cNvPr>
          <p:cNvSpPr/>
          <p:nvPr/>
        </p:nvSpPr>
        <p:spPr>
          <a:xfrm>
            <a:off x="3059815" y="1466804"/>
            <a:ext cx="968154" cy="300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Objects</a:t>
            </a:r>
            <a:endParaRPr lang="en-US" sz="1400" dirty="0">
              <a:solidFill>
                <a:srgbClr val="0070C0"/>
              </a:solidFill>
            </a:endParaRPr>
          </a:p>
        </p:txBody>
      </p:sp>
      <p:cxnSp>
        <p:nvCxnSpPr>
          <p:cNvPr id="70" name="Straight Arrow Connector 69">
            <a:extLst>
              <a:ext uri="{FF2B5EF4-FFF2-40B4-BE49-F238E27FC236}">
                <a16:creationId xmlns:a16="http://schemas.microsoft.com/office/drawing/2014/main" id="{6758D170-9B74-4C09-85BE-EB3BAA4355AD}"/>
              </a:ext>
            </a:extLst>
          </p:cNvPr>
          <p:cNvCxnSpPr>
            <a:cxnSpLocks/>
          </p:cNvCxnSpPr>
          <p:nvPr/>
        </p:nvCxnSpPr>
        <p:spPr>
          <a:xfrm flipH="1">
            <a:off x="3541896" y="4790877"/>
            <a:ext cx="9378" cy="478253"/>
          </a:xfrm>
          <a:prstGeom prst="straightConnector1">
            <a:avLst/>
          </a:prstGeom>
          <a:ln>
            <a:solidFill>
              <a:srgbClr val="FF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2724761" y="5187725"/>
            <a:ext cx="1708382" cy="1310149"/>
            <a:chOff x="2796636" y="5189412"/>
            <a:chExt cx="1708382" cy="1154171"/>
          </a:xfrm>
        </p:grpSpPr>
        <p:sp>
          <p:nvSpPr>
            <p:cNvPr id="92" name="Rectangle 91">
              <a:extLst>
                <a:ext uri="{FF2B5EF4-FFF2-40B4-BE49-F238E27FC236}">
                  <a16:creationId xmlns:a16="http://schemas.microsoft.com/office/drawing/2014/main" id="{E226B422-461F-43BE-B1BD-3FCD09583532}"/>
                </a:ext>
              </a:extLst>
            </p:cNvPr>
            <p:cNvSpPr/>
            <p:nvPr/>
          </p:nvSpPr>
          <p:spPr>
            <a:xfrm>
              <a:off x="2796636" y="518941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93" name="Rectangle 92">
              <a:extLst>
                <a:ext uri="{FF2B5EF4-FFF2-40B4-BE49-F238E27FC236}">
                  <a16:creationId xmlns:a16="http://schemas.microsoft.com/office/drawing/2014/main" id="{E226B422-461F-43BE-B1BD-3FCD09583532}"/>
                </a:ext>
              </a:extLst>
            </p:cNvPr>
            <p:cNvSpPr/>
            <p:nvPr/>
          </p:nvSpPr>
          <p:spPr>
            <a:xfrm>
              <a:off x="2796636" y="5484352"/>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Protocol</a:t>
              </a:r>
              <a:endParaRPr lang="en-US" sz="1400" dirty="0">
                <a:solidFill>
                  <a:srgbClr val="0070C0"/>
                </a:solidFill>
              </a:endParaRPr>
            </a:p>
          </p:txBody>
        </p:sp>
        <p:sp>
          <p:nvSpPr>
            <p:cNvPr id="94" name="Rectangle 93">
              <a:extLst>
                <a:ext uri="{FF2B5EF4-FFF2-40B4-BE49-F238E27FC236}">
                  <a16:creationId xmlns:a16="http://schemas.microsoft.com/office/drawing/2014/main" id="{E226B422-461F-43BE-B1BD-3FCD09583532}"/>
                </a:ext>
              </a:extLst>
            </p:cNvPr>
            <p:cNvSpPr/>
            <p:nvPr/>
          </p:nvSpPr>
          <p:spPr>
            <a:xfrm>
              <a:off x="2796637" y="576570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Encoder</a:t>
              </a:r>
              <a:endParaRPr lang="en-US" sz="1400" dirty="0">
                <a:solidFill>
                  <a:srgbClr val="0070C0"/>
                </a:solidFill>
              </a:endParaRPr>
            </a:p>
          </p:txBody>
        </p:sp>
        <p:sp>
          <p:nvSpPr>
            <p:cNvPr id="95" name="Rectangle 94">
              <a:extLst>
                <a:ext uri="{FF2B5EF4-FFF2-40B4-BE49-F238E27FC236}">
                  <a16:creationId xmlns:a16="http://schemas.microsoft.com/office/drawing/2014/main" id="{E226B422-461F-43BE-B1BD-3FCD09583532}"/>
                </a:ext>
              </a:extLst>
            </p:cNvPr>
            <p:cNvSpPr/>
            <p:nvPr/>
          </p:nvSpPr>
          <p:spPr>
            <a:xfrm>
              <a:off x="2796637" y="6055128"/>
              <a:ext cx="1708381" cy="28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Transport</a:t>
              </a:r>
              <a:endParaRPr lang="en-US" sz="1400" dirty="0">
                <a:solidFill>
                  <a:srgbClr val="0070C0"/>
                </a:solidFill>
              </a:endParaRPr>
            </a:p>
          </p:txBody>
        </p:sp>
      </p:grpSp>
    </p:spTree>
    <p:extLst>
      <p:ext uri="{BB962C8B-B14F-4D97-AF65-F5344CB8AC3E}">
        <p14:creationId xmlns:p14="http://schemas.microsoft.com/office/powerpoint/2010/main" val="4105156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E9FDD9A-9573-4253-80FC-F0A153B5B25F}"/>
              </a:ext>
            </a:extLst>
          </p:cNvPr>
          <p:cNvGraphicFramePr>
            <a:graphicFrameLocks noGrp="1"/>
          </p:cNvGraphicFramePr>
          <p:nvPr>
            <p:extLst>
              <p:ext uri="{D42A27DB-BD31-4B8C-83A1-F6EECF244321}">
                <p14:modId xmlns:p14="http://schemas.microsoft.com/office/powerpoint/2010/main" val="1831167402"/>
              </p:ext>
            </p:extLst>
          </p:nvPr>
        </p:nvGraphicFramePr>
        <p:xfrm>
          <a:off x="1473692" y="1829376"/>
          <a:ext cx="8717872" cy="3584031"/>
        </p:xfrm>
        <a:graphic>
          <a:graphicData uri="http://schemas.openxmlformats.org/drawingml/2006/table">
            <a:tbl>
              <a:tblPr firstRow="1" bandRow="1">
                <a:tableStyleId>{5C22544A-7EE6-4342-B048-85BDC9FD1C3A}</a:tableStyleId>
              </a:tblPr>
              <a:tblGrid>
                <a:gridCol w="2210032">
                  <a:extLst>
                    <a:ext uri="{9D8B030D-6E8A-4147-A177-3AD203B41FA5}">
                      <a16:colId xmlns:a16="http://schemas.microsoft.com/office/drawing/2014/main" val="3369538618"/>
                    </a:ext>
                  </a:extLst>
                </a:gridCol>
                <a:gridCol w="2708465">
                  <a:extLst>
                    <a:ext uri="{9D8B030D-6E8A-4147-A177-3AD203B41FA5}">
                      <a16:colId xmlns:a16="http://schemas.microsoft.com/office/drawing/2014/main" val="133524704"/>
                    </a:ext>
                  </a:extLst>
                </a:gridCol>
                <a:gridCol w="3799375">
                  <a:extLst>
                    <a:ext uri="{9D8B030D-6E8A-4147-A177-3AD203B41FA5}">
                      <a16:colId xmlns:a16="http://schemas.microsoft.com/office/drawing/2014/main" val="1823215632"/>
                    </a:ext>
                  </a:extLst>
                </a:gridCol>
              </a:tblGrid>
              <a:tr h="531900">
                <a:tc>
                  <a:txBody>
                    <a:bodyPr/>
                    <a:lstStyle/>
                    <a:p>
                      <a:pPr algn="ctr"/>
                      <a:r>
                        <a:rPr lang="en-US" dirty="0"/>
                        <a:t>Extension</a:t>
                      </a:r>
                    </a:p>
                  </a:txBody>
                  <a:tcPr anchor="ctr"/>
                </a:tc>
                <a:tc>
                  <a:txBody>
                    <a:bodyPr/>
                    <a:lstStyle/>
                    <a:p>
                      <a:pPr algn="ctr"/>
                      <a:r>
                        <a:rPr lang="en-US" dirty="0"/>
                        <a:t>Interface</a:t>
                      </a:r>
                    </a:p>
                  </a:txBody>
                  <a:tcPr anchor="ctr"/>
                </a:tc>
                <a:tc>
                  <a:txBody>
                    <a:bodyPr/>
                    <a:lstStyle/>
                    <a:p>
                      <a:pPr algn="ctr"/>
                      <a:r>
                        <a:rPr lang="en-US" dirty="0"/>
                        <a:t>Description</a:t>
                      </a:r>
                    </a:p>
                  </a:txBody>
                  <a:tcPr anchor="ctr"/>
                </a:tc>
                <a:extLst>
                  <a:ext uri="{0D108BD9-81ED-4DB2-BD59-A6C34878D82A}">
                    <a16:rowId xmlns:a16="http://schemas.microsoft.com/office/drawing/2014/main" val="800588857"/>
                  </a:ext>
                </a:extLst>
              </a:tr>
              <a:tr h="611145">
                <a:tc>
                  <a:txBody>
                    <a:bodyPr/>
                    <a:lstStyle/>
                    <a:p>
                      <a:pPr algn="ctr"/>
                      <a:r>
                        <a:rPr lang="en-US" dirty="0"/>
                        <a:t>Parameter Inspection</a:t>
                      </a:r>
                    </a:p>
                  </a:txBody>
                  <a:tcPr anchor="ctr"/>
                </a:tc>
                <a:tc>
                  <a:txBody>
                    <a:bodyPr/>
                    <a:lstStyle/>
                    <a:p>
                      <a:pPr algn="ctr"/>
                      <a:r>
                        <a:rPr lang="en-US" dirty="0" err="1"/>
                        <a:t>IParameterInspector</a:t>
                      </a:r>
                      <a:endParaRPr lang="en-US" dirty="0"/>
                    </a:p>
                  </a:txBody>
                  <a:tcPr anchor="ctr"/>
                </a:tc>
                <a:tc>
                  <a:txBody>
                    <a:bodyPr/>
                    <a:lstStyle/>
                    <a:p>
                      <a:pPr algn="l"/>
                      <a:r>
                        <a:rPr lang="en-US" dirty="0"/>
                        <a:t>Called before and after invocation to Inspect / Modify parameter value</a:t>
                      </a:r>
                    </a:p>
                  </a:txBody>
                  <a:tcPr/>
                </a:tc>
                <a:extLst>
                  <a:ext uri="{0D108BD9-81ED-4DB2-BD59-A6C34878D82A}">
                    <a16:rowId xmlns:a16="http://schemas.microsoft.com/office/drawing/2014/main" val="3289589399"/>
                  </a:ext>
                </a:extLst>
              </a:tr>
              <a:tr h="611145">
                <a:tc>
                  <a:txBody>
                    <a:bodyPr/>
                    <a:lstStyle/>
                    <a:p>
                      <a:pPr algn="ctr"/>
                      <a:r>
                        <a:rPr lang="en-US" dirty="0"/>
                        <a:t>Message Formatting</a:t>
                      </a:r>
                    </a:p>
                  </a:txBody>
                  <a:tcPr anchor="ctr"/>
                </a:tc>
                <a:tc>
                  <a:txBody>
                    <a:bodyPr/>
                    <a:lstStyle/>
                    <a:p>
                      <a:pPr marL="0" marR="0" algn="ctr">
                        <a:lnSpc>
                          <a:spcPct val="107000"/>
                        </a:lnSpc>
                        <a:spcBef>
                          <a:spcPts val="1200"/>
                        </a:spcBef>
                        <a:spcAft>
                          <a:spcPts val="1200"/>
                        </a:spcAft>
                      </a:pPr>
                      <a:r>
                        <a:rPr lang="en-US" sz="1800" kern="1200" dirty="0" err="1">
                          <a:solidFill>
                            <a:schemeClr val="dk1"/>
                          </a:solidFill>
                          <a:effectLst/>
                          <a:latin typeface="+mn-lt"/>
                          <a:ea typeface="+mn-ea"/>
                          <a:cs typeface="+mn-cs"/>
                        </a:rPr>
                        <a:t>IDispatchMessageFormatter</a:t>
                      </a:r>
                      <a:endParaRPr lang="en-US" sz="1800" kern="1200" dirty="0">
                        <a:solidFill>
                          <a:schemeClr val="dk1"/>
                        </a:solidFill>
                        <a:effectLst/>
                        <a:latin typeface="+mn-lt"/>
                        <a:ea typeface="+mn-ea"/>
                        <a:cs typeface="+mn-cs"/>
                      </a:endParaRPr>
                    </a:p>
                  </a:txBody>
                  <a:tcPr marL="9525" marR="9525" marT="9525" marB="9525" anchor="ctr"/>
                </a:tc>
                <a:tc>
                  <a:txBody>
                    <a:bodyPr/>
                    <a:lstStyle/>
                    <a:p>
                      <a:pPr algn="l"/>
                      <a:r>
                        <a:rPr lang="en-US" sz="1800" kern="1200" dirty="0">
                          <a:solidFill>
                            <a:schemeClr val="dk1"/>
                          </a:solidFill>
                          <a:latin typeface="+mn-lt"/>
                          <a:ea typeface="+mn-ea"/>
                          <a:cs typeface="+mn-cs"/>
                        </a:rPr>
                        <a:t>Called to perform serialization and deserialization</a:t>
                      </a:r>
                    </a:p>
                  </a:txBody>
                  <a:tcPr/>
                </a:tc>
                <a:extLst>
                  <a:ext uri="{0D108BD9-81ED-4DB2-BD59-A6C34878D82A}">
                    <a16:rowId xmlns:a16="http://schemas.microsoft.com/office/drawing/2014/main" val="730812415"/>
                  </a:ext>
                </a:extLst>
              </a:tr>
              <a:tr h="599991">
                <a:tc>
                  <a:txBody>
                    <a:bodyPr/>
                    <a:lstStyle/>
                    <a:p>
                      <a:pPr algn="ctr"/>
                      <a:r>
                        <a:rPr lang="en-US" dirty="0"/>
                        <a:t>Message Inspection</a:t>
                      </a:r>
                    </a:p>
                  </a:txBody>
                  <a:tcPr anchor="ctr"/>
                </a:tc>
                <a:tc>
                  <a:txBody>
                    <a:bodyPr/>
                    <a:lstStyle/>
                    <a:p>
                      <a:pPr marL="0" marR="0" algn="ctr">
                        <a:lnSpc>
                          <a:spcPct val="107000"/>
                        </a:lnSpc>
                        <a:spcBef>
                          <a:spcPts val="1200"/>
                        </a:spcBef>
                        <a:spcAft>
                          <a:spcPts val="1200"/>
                        </a:spcAft>
                      </a:pPr>
                      <a:r>
                        <a:rPr lang="en-US" sz="1800" kern="1200" dirty="0" err="1">
                          <a:solidFill>
                            <a:schemeClr val="dk1"/>
                          </a:solidFill>
                          <a:effectLst/>
                          <a:latin typeface="+mn-lt"/>
                          <a:ea typeface="+mn-ea"/>
                          <a:cs typeface="+mn-cs"/>
                        </a:rPr>
                        <a:t>IDispatchMessageInspector</a:t>
                      </a:r>
                      <a:endParaRPr lang="en-US" sz="1800" kern="1200" dirty="0">
                        <a:solidFill>
                          <a:schemeClr val="dk1"/>
                        </a:solidFill>
                        <a:effectLst/>
                        <a:latin typeface="+mn-lt"/>
                        <a:ea typeface="+mn-ea"/>
                        <a:cs typeface="+mn-cs"/>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Called after receive message content </a:t>
                      </a:r>
                    </a:p>
                  </a:txBody>
                  <a:tcPr/>
                </a:tc>
                <a:extLst>
                  <a:ext uri="{0D108BD9-81ED-4DB2-BD59-A6C34878D82A}">
                    <a16:rowId xmlns:a16="http://schemas.microsoft.com/office/drawing/2014/main" val="2459383116"/>
                  </a:ext>
                </a:extLst>
              </a:tr>
              <a:tr h="611145">
                <a:tc>
                  <a:txBody>
                    <a:bodyPr/>
                    <a:lstStyle/>
                    <a:p>
                      <a:pPr marL="0" algn="ctr" defTabSz="914400" rtl="0" eaLnBrk="1" latinLnBrk="0" hangingPunct="1"/>
                      <a:r>
                        <a:rPr lang="en-US" sz="1800" kern="1200" dirty="0">
                          <a:solidFill>
                            <a:schemeClr val="dk1"/>
                          </a:solidFill>
                          <a:latin typeface="+mn-lt"/>
                          <a:ea typeface="+mn-ea"/>
                          <a:cs typeface="+mn-cs"/>
                        </a:rPr>
                        <a:t>Operation Selection</a:t>
                      </a:r>
                    </a:p>
                  </a:txBody>
                  <a:tcPr anchor="ctr"/>
                </a:tc>
                <a:tc>
                  <a:txBody>
                    <a:bodyPr/>
                    <a:lstStyle/>
                    <a:p>
                      <a:pPr marL="0" marR="0" algn="ctr">
                        <a:lnSpc>
                          <a:spcPct val="107000"/>
                        </a:lnSpc>
                        <a:spcBef>
                          <a:spcPts val="1200"/>
                        </a:spcBef>
                        <a:spcAft>
                          <a:spcPts val="1200"/>
                        </a:spcAft>
                      </a:pPr>
                      <a:r>
                        <a:rPr lang="en-US" sz="1800" kern="1200" dirty="0" err="1">
                          <a:solidFill>
                            <a:schemeClr val="dk1"/>
                          </a:solidFill>
                          <a:effectLst/>
                          <a:latin typeface="+mn-lt"/>
                          <a:ea typeface="+mn-ea"/>
                          <a:cs typeface="+mn-cs"/>
                        </a:rPr>
                        <a:t>IDispatchOperationSelector</a:t>
                      </a:r>
                      <a:endParaRPr lang="en-US" sz="1800" kern="1200" dirty="0">
                        <a:solidFill>
                          <a:schemeClr val="dk1"/>
                        </a:solidFill>
                        <a:effectLst/>
                        <a:latin typeface="+mn-lt"/>
                        <a:ea typeface="+mn-ea"/>
                        <a:cs typeface="+mn-cs"/>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Called to select the operation  (for given message)</a:t>
                      </a:r>
                    </a:p>
                  </a:txBody>
                  <a:tcPr/>
                </a:tc>
                <a:extLst>
                  <a:ext uri="{0D108BD9-81ED-4DB2-BD59-A6C34878D82A}">
                    <a16:rowId xmlns:a16="http://schemas.microsoft.com/office/drawing/2014/main" val="1368067431"/>
                  </a:ext>
                </a:extLst>
              </a:tr>
              <a:tr h="531900">
                <a:tc>
                  <a:txBody>
                    <a:bodyPr/>
                    <a:lstStyle/>
                    <a:p>
                      <a:pPr marL="0" algn="ctr" defTabSz="914400" rtl="0" eaLnBrk="1" latinLnBrk="0" hangingPunct="1"/>
                      <a:r>
                        <a:rPr lang="en-US" sz="1800" kern="1200" dirty="0">
                          <a:solidFill>
                            <a:schemeClr val="dk1"/>
                          </a:solidFill>
                          <a:latin typeface="+mn-lt"/>
                          <a:ea typeface="+mn-ea"/>
                          <a:cs typeface="+mn-cs"/>
                        </a:rPr>
                        <a:t>Operation Invoker</a:t>
                      </a:r>
                    </a:p>
                  </a:txBody>
                  <a:tcPr anchor="ctr"/>
                </a:tc>
                <a:tc>
                  <a:txBody>
                    <a:bodyPr/>
                    <a:lstStyle/>
                    <a:p>
                      <a:pPr marL="0" marR="0" algn="ctr">
                        <a:lnSpc>
                          <a:spcPct val="107000"/>
                        </a:lnSpc>
                        <a:spcBef>
                          <a:spcPts val="1200"/>
                        </a:spcBef>
                        <a:spcAft>
                          <a:spcPts val="1200"/>
                        </a:spcAft>
                      </a:pPr>
                      <a:r>
                        <a:rPr lang="en-US" sz="1800" kern="1200" dirty="0" err="1">
                          <a:solidFill>
                            <a:schemeClr val="dk1"/>
                          </a:solidFill>
                          <a:effectLst/>
                          <a:latin typeface="+mn-lt"/>
                          <a:ea typeface="+mn-ea"/>
                          <a:cs typeface="+mn-cs"/>
                        </a:rPr>
                        <a:t>IOperationInvoker</a:t>
                      </a:r>
                      <a:endParaRPr lang="en-US" sz="1800" kern="1200" dirty="0">
                        <a:solidFill>
                          <a:schemeClr val="dk1"/>
                        </a:solidFill>
                        <a:effectLst/>
                        <a:latin typeface="+mn-lt"/>
                        <a:ea typeface="+mn-ea"/>
                        <a:cs typeface="+mn-cs"/>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Called to invoke the operation</a:t>
                      </a:r>
                    </a:p>
                  </a:txBody>
                  <a:tcPr/>
                </a:tc>
                <a:extLst>
                  <a:ext uri="{0D108BD9-81ED-4DB2-BD59-A6C34878D82A}">
                    <a16:rowId xmlns:a16="http://schemas.microsoft.com/office/drawing/2014/main" val="1938761719"/>
                  </a:ext>
                </a:extLst>
              </a:tr>
            </a:tbl>
          </a:graphicData>
        </a:graphic>
      </p:graphicFrame>
      <p:sp>
        <p:nvSpPr>
          <p:cNvPr id="2" name="TextBox 1">
            <a:extLst>
              <a:ext uri="{FF2B5EF4-FFF2-40B4-BE49-F238E27FC236}">
                <a16:creationId xmlns:a16="http://schemas.microsoft.com/office/drawing/2014/main" id="{F76266AD-932E-4F27-A418-CEBB40AA38BF}"/>
              </a:ext>
            </a:extLst>
          </p:cNvPr>
          <p:cNvSpPr txBox="1"/>
          <p:nvPr/>
        </p:nvSpPr>
        <p:spPr>
          <a:xfrm>
            <a:off x="1358278" y="1065320"/>
            <a:ext cx="5885895" cy="523220"/>
          </a:xfrm>
          <a:prstGeom prst="rect">
            <a:avLst/>
          </a:prstGeom>
          <a:noFill/>
        </p:spPr>
        <p:txBody>
          <a:bodyPr wrap="square" rtlCol="0">
            <a:spAutoFit/>
          </a:bodyPr>
          <a:lstStyle/>
          <a:p>
            <a:r>
              <a:rPr lang="en-US" sz="2800" dirty="0"/>
              <a:t>Implementing the Extension</a:t>
            </a:r>
          </a:p>
        </p:txBody>
      </p:sp>
    </p:spTree>
    <p:extLst>
      <p:ext uri="{BB962C8B-B14F-4D97-AF65-F5344CB8AC3E}">
        <p14:creationId xmlns:p14="http://schemas.microsoft.com/office/powerpoint/2010/main" val="2402101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41413" y="2481608"/>
            <a:ext cx="9905998" cy="1478570"/>
          </a:xfrm>
        </p:spPr>
        <p:txBody>
          <a:bodyPr>
            <a:normAutofit/>
          </a:bodyPr>
          <a:lstStyle/>
          <a:p>
            <a:pPr algn="ctr"/>
            <a:r>
              <a:rPr lang="en-US" dirty="0"/>
              <a:t>Tracing and Logging</a:t>
            </a:r>
            <a:br>
              <a:rPr lang="en-US" dirty="0"/>
            </a:br>
            <a:endParaRPr lang="en-US" dirty="0"/>
          </a:p>
        </p:txBody>
      </p:sp>
    </p:spTree>
    <p:extLst>
      <p:ext uri="{BB962C8B-B14F-4D97-AF65-F5344CB8AC3E}">
        <p14:creationId xmlns:p14="http://schemas.microsoft.com/office/powerpoint/2010/main" val="3021436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41413" y="2597017"/>
            <a:ext cx="9905998" cy="2143658"/>
          </a:xfrm>
        </p:spPr>
        <p:txBody>
          <a:bodyPr>
            <a:normAutofit fontScale="90000"/>
          </a:bodyPr>
          <a:lstStyle/>
          <a:p>
            <a:r>
              <a:rPr lang="en-US" dirty="0"/>
              <a:t>				Thank You</a:t>
            </a:r>
            <a:br>
              <a:rPr lang="en-US" dirty="0"/>
            </a:br>
            <a:r>
              <a:rPr lang="en-US" dirty="0"/>
              <a:t> </a:t>
            </a:r>
            <a:br>
              <a:rPr lang="en-US" dirty="0"/>
            </a:br>
            <a:r>
              <a:rPr lang="en-US" dirty="0"/>
              <a:t>						– Prakash Rajasekar</a:t>
            </a:r>
            <a:br>
              <a:rPr lang="en-US" dirty="0"/>
            </a:br>
            <a:endParaRPr lang="en-US" dirty="0"/>
          </a:p>
        </p:txBody>
      </p:sp>
    </p:spTree>
    <p:extLst>
      <p:ext uri="{BB962C8B-B14F-4D97-AF65-F5344CB8AC3E}">
        <p14:creationId xmlns:p14="http://schemas.microsoft.com/office/powerpoint/2010/main" val="129913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F31ED-46FE-48A1-A9FC-0B5C65E6E85A}"/>
              </a:ext>
            </a:extLst>
          </p:cNvPr>
          <p:cNvSpPr>
            <a:spLocks noGrp="1"/>
          </p:cNvSpPr>
          <p:nvPr>
            <p:ph idx="1"/>
          </p:nvPr>
        </p:nvSpPr>
        <p:spPr>
          <a:xfrm>
            <a:off x="1534821" y="1116419"/>
            <a:ext cx="9406081" cy="1648045"/>
          </a:xfrm>
        </p:spPr>
        <p:txBody>
          <a:bodyPr/>
          <a:lstStyle/>
          <a:p>
            <a:pPr marL="0" indent="0">
              <a:buNone/>
            </a:pPr>
            <a:r>
              <a:rPr lang="en-US" u="sng" dirty="0"/>
              <a:t>What is </a:t>
            </a:r>
            <a:r>
              <a:rPr lang="en-US" sz="3200" b="1" u="sng" dirty="0"/>
              <a:t>W</a:t>
            </a:r>
            <a:r>
              <a:rPr lang="en-US" u="sng" dirty="0"/>
              <a:t>indows </a:t>
            </a:r>
            <a:r>
              <a:rPr lang="en-US" sz="3200" b="1" u="sng" dirty="0"/>
              <a:t>C</a:t>
            </a:r>
            <a:r>
              <a:rPr lang="en-US" u="sng" dirty="0"/>
              <a:t>ommunication </a:t>
            </a:r>
            <a:r>
              <a:rPr lang="en-US" sz="3200" b="1" u="sng" dirty="0"/>
              <a:t>F</a:t>
            </a:r>
            <a:r>
              <a:rPr lang="en-US" u="sng" dirty="0"/>
              <a:t>oundation (WCF)</a:t>
            </a:r>
          </a:p>
          <a:p>
            <a:pPr marL="457200" lvl="1" indent="0">
              <a:buNone/>
            </a:pPr>
            <a:r>
              <a:rPr lang="en-US" dirty="0"/>
              <a:t>WCF is a Framework, Which is used to create distributable application based on </a:t>
            </a:r>
            <a:r>
              <a:rPr lang="en-US" u="sng" dirty="0"/>
              <a:t>S</a:t>
            </a:r>
            <a:r>
              <a:rPr lang="en-US" dirty="0"/>
              <a:t>ervice </a:t>
            </a:r>
            <a:r>
              <a:rPr lang="en-US" u="sng" dirty="0"/>
              <a:t>O</a:t>
            </a:r>
            <a:r>
              <a:rPr lang="en-US" dirty="0"/>
              <a:t>riented </a:t>
            </a:r>
            <a:r>
              <a:rPr lang="en-US" u="sng" dirty="0"/>
              <a:t>A</a:t>
            </a:r>
            <a:r>
              <a:rPr lang="en-US" dirty="0"/>
              <a:t>rchitecture (SOA). </a:t>
            </a:r>
          </a:p>
        </p:txBody>
      </p:sp>
      <p:sp>
        <p:nvSpPr>
          <p:cNvPr id="4" name="Content Placeholder 2">
            <a:extLst>
              <a:ext uri="{FF2B5EF4-FFF2-40B4-BE49-F238E27FC236}">
                <a16:creationId xmlns:a16="http://schemas.microsoft.com/office/drawing/2014/main" id="{F40F812D-64E9-45FB-AFF9-68706F074F94}"/>
              </a:ext>
            </a:extLst>
          </p:cNvPr>
          <p:cNvSpPr txBox="1">
            <a:spLocks/>
          </p:cNvSpPr>
          <p:nvPr/>
        </p:nvSpPr>
        <p:spPr>
          <a:xfrm>
            <a:off x="1095153" y="2998381"/>
            <a:ext cx="9998149" cy="34343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lvl="1" indent="0">
              <a:buNone/>
            </a:pPr>
            <a:r>
              <a:rPr lang="en-US" sz="2400" u="sng" dirty="0"/>
              <a:t>Advantages of WCF </a:t>
            </a:r>
          </a:p>
          <a:p>
            <a:pPr lvl="1"/>
            <a:r>
              <a:rPr lang="en-US" dirty="0"/>
              <a:t>	This framework is used to create all kind of services like Traditional webservices (.</a:t>
            </a:r>
            <a:r>
              <a:rPr lang="en-US" dirty="0" err="1"/>
              <a:t>asmx</a:t>
            </a:r>
            <a:r>
              <a:rPr lang="en-US" dirty="0"/>
              <a:t>), Remoting, MSMQ..</a:t>
            </a:r>
            <a:r>
              <a:rPr lang="en-US" dirty="0" err="1"/>
              <a:t>etc</a:t>
            </a:r>
            <a:r>
              <a:rPr lang="en-US" dirty="0"/>
              <a:t>) </a:t>
            </a:r>
          </a:p>
          <a:p>
            <a:pPr lvl="1"/>
            <a:r>
              <a:rPr lang="en-US" dirty="0"/>
              <a:t>Single service can exposed with multiple channels (Easily Configurable)</a:t>
            </a:r>
          </a:p>
          <a:p>
            <a:pPr lvl="1"/>
            <a:r>
              <a:rPr lang="en-US" dirty="0"/>
              <a:t>Extend the existing framework</a:t>
            </a:r>
          </a:p>
          <a:p>
            <a:pPr lvl="1"/>
            <a:r>
              <a:rPr lang="en-US" dirty="0"/>
              <a:t>WCF has built-in logging mechanism </a:t>
            </a:r>
          </a:p>
          <a:p>
            <a:pPr marL="457200" lvl="1" indent="0">
              <a:buNone/>
            </a:pPr>
            <a:endParaRPr lang="en-US" dirty="0"/>
          </a:p>
        </p:txBody>
      </p:sp>
    </p:spTree>
    <p:extLst>
      <p:ext uri="{BB962C8B-B14F-4D97-AF65-F5344CB8AC3E}">
        <p14:creationId xmlns:p14="http://schemas.microsoft.com/office/powerpoint/2010/main" val="94675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4C99BC8-CECB-4589-9185-65247ED54CF3}"/>
              </a:ext>
            </a:extLst>
          </p:cNvPr>
          <p:cNvSpPr>
            <a:spLocks noGrp="1"/>
          </p:cNvSpPr>
          <p:nvPr>
            <p:ph idx="1"/>
          </p:nvPr>
        </p:nvSpPr>
        <p:spPr>
          <a:xfrm>
            <a:off x="1141412" y="318977"/>
            <a:ext cx="10526331" cy="6191551"/>
          </a:xfrm>
        </p:spPr>
        <p:txBody>
          <a:bodyPr anchor="b">
            <a:normAutofit/>
          </a:bodyPr>
          <a:lstStyle/>
          <a:p>
            <a:pPr marL="457200" lvl="1" indent="0">
              <a:buNone/>
            </a:pPr>
            <a:r>
              <a:rPr lang="en-US" sz="2400" dirty="0"/>
              <a:t> </a:t>
            </a:r>
          </a:p>
        </p:txBody>
      </p:sp>
      <p:graphicFrame>
        <p:nvGraphicFramePr>
          <p:cNvPr id="2" name="Table 2">
            <a:extLst>
              <a:ext uri="{FF2B5EF4-FFF2-40B4-BE49-F238E27FC236}">
                <a16:creationId xmlns:a16="http://schemas.microsoft.com/office/drawing/2014/main" id="{FA63B6F8-4052-4C9A-9942-F717F659DE9A}"/>
              </a:ext>
            </a:extLst>
          </p:cNvPr>
          <p:cNvGraphicFramePr>
            <a:graphicFrameLocks noGrp="1"/>
          </p:cNvGraphicFramePr>
          <p:nvPr>
            <p:extLst>
              <p:ext uri="{D42A27DB-BD31-4B8C-83A1-F6EECF244321}">
                <p14:modId xmlns:p14="http://schemas.microsoft.com/office/powerpoint/2010/main" val="437967574"/>
              </p:ext>
            </p:extLst>
          </p:nvPr>
        </p:nvGraphicFramePr>
        <p:xfrm>
          <a:off x="1339697" y="1931782"/>
          <a:ext cx="9335381" cy="2595880"/>
        </p:xfrm>
        <a:graphic>
          <a:graphicData uri="http://schemas.openxmlformats.org/drawingml/2006/table">
            <a:tbl>
              <a:tblPr firstRow="1" bandRow="1">
                <a:tableStyleId>{5C22544A-7EE6-4342-B048-85BDC9FD1C3A}</a:tableStyleId>
              </a:tblPr>
              <a:tblGrid>
                <a:gridCol w="2349796">
                  <a:extLst>
                    <a:ext uri="{9D8B030D-6E8A-4147-A177-3AD203B41FA5}">
                      <a16:colId xmlns:a16="http://schemas.microsoft.com/office/drawing/2014/main" val="3534347870"/>
                    </a:ext>
                  </a:extLst>
                </a:gridCol>
                <a:gridCol w="744279">
                  <a:extLst>
                    <a:ext uri="{9D8B030D-6E8A-4147-A177-3AD203B41FA5}">
                      <a16:colId xmlns:a16="http://schemas.microsoft.com/office/drawing/2014/main" val="3925627138"/>
                    </a:ext>
                  </a:extLst>
                </a:gridCol>
                <a:gridCol w="935665">
                  <a:extLst>
                    <a:ext uri="{9D8B030D-6E8A-4147-A177-3AD203B41FA5}">
                      <a16:colId xmlns:a16="http://schemas.microsoft.com/office/drawing/2014/main" val="3360574747"/>
                    </a:ext>
                  </a:extLst>
                </a:gridCol>
                <a:gridCol w="1690577">
                  <a:extLst>
                    <a:ext uri="{9D8B030D-6E8A-4147-A177-3AD203B41FA5}">
                      <a16:colId xmlns:a16="http://schemas.microsoft.com/office/drawing/2014/main" val="1679900712"/>
                    </a:ext>
                  </a:extLst>
                </a:gridCol>
                <a:gridCol w="669851">
                  <a:extLst>
                    <a:ext uri="{9D8B030D-6E8A-4147-A177-3AD203B41FA5}">
                      <a16:colId xmlns:a16="http://schemas.microsoft.com/office/drawing/2014/main" val="3566396821"/>
                    </a:ext>
                  </a:extLst>
                </a:gridCol>
                <a:gridCol w="1084521">
                  <a:extLst>
                    <a:ext uri="{9D8B030D-6E8A-4147-A177-3AD203B41FA5}">
                      <a16:colId xmlns:a16="http://schemas.microsoft.com/office/drawing/2014/main" val="2719229908"/>
                    </a:ext>
                  </a:extLst>
                </a:gridCol>
                <a:gridCol w="1184218">
                  <a:extLst>
                    <a:ext uri="{9D8B030D-6E8A-4147-A177-3AD203B41FA5}">
                      <a16:colId xmlns:a16="http://schemas.microsoft.com/office/drawing/2014/main" val="3256958426"/>
                    </a:ext>
                  </a:extLst>
                </a:gridCol>
                <a:gridCol w="676474">
                  <a:extLst>
                    <a:ext uri="{9D8B030D-6E8A-4147-A177-3AD203B41FA5}">
                      <a16:colId xmlns:a16="http://schemas.microsoft.com/office/drawing/2014/main" val="1000077246"/>
                    </a:ext>
                  </a:extLst>
                </a:gridCol>
              </a:tblGrid>
              <a:tr h="370840">
                <a:tc>
                  <a:txBody>
                    <a:bodyPr/>
                    <a:lstStyle/>
                    <a:p>
                      <a:endParaRPr lang="en-US" sz="1600" dirty="0"/>
                    </a:p>
                  </a:txBody>
                  <a:tcPr/>
                </a:tc>
                <a:tc>
                  <a:txBody>
                    <a:bodyPr/>
                    <a:lstStyle/>
                    <a:p>
                      <a:r>
                        <a:rPr lang="en-US" sz="1600" b="0" dirty="0"/>
                        <a:t>ASMX</a:t>
                      </a:r>
                    </a:p>
                  </a:txBody>
                  <a:tcPr/>
                </a:tc>
                <a:tc>
                  <a:txBody>
                    <a:bodyPr/>
                    <a:lstStyle/>
                    <a:p>
                      <a:r>
                        <a:rPr lang="en-US" sz="1600" b="0" dirty="0"/>
                        <a:t>Remoting</a:t>
                      </a:r>
                    </a:p>
                  </a:txBody>
                  <a:tcPr/>
                </a:tc>
                <a:tc>
                  <a:txBody>
                    <a:bodyPr/>
                    <a:lstStyle/>
                    <a:p>
                      <a:r>
                        <a:rPr lang="en-US" sz="1600" b="0" dirty="0"/>
                        <a:t>Enterprise services</a:t>
                      </a:r>
                    </a:p>
                  </a:txBody>
                  <a:tcPr/>
                </a:tc>
                <a:tc>
                  <a:txBody>
                    <a:bodyPr/>
                    <a:lstStyle/>
                    <a:p>
                      <a:r>
                        <a:rPr lang="en-US" sz="1600" b="0" dirty="0"/>
                        <a:t>WSE</a:t>
                      </a:r>
                    </a:p>
                  </a:txBody>
                  <a:tcPr/>
                </a:tc>
                <a:tc>
                  <a:txBody>
                    <a:bodyPr/>
                    <a:lstStyle/>
                    <a:p>
                      <a:r>
                        <a:rPr lang="en-US" sz="1600" b="0" dirty="0"/>
                        <a:t>Messaging</a:t>
                      </a:r>
                    </a:p>
                  </a:txBody>
                  <a:tcPr/>
                </a:tc>
                <a:tc>
                  <a:txBody>
                    <a:bodyPr/>
                    <a:lstStyle/>
                    <a:p>
                      <a:r>
                        <a:rPr lang="en-US" sz="1600" b="0" dirty="0" err="1"/>
                        <a:t>System.Net</a:t>
                      </a:r>
                      <a:endParaRPr lang="en-US" sz="1600" b="0" dirty="0"/>
                    </a:p>
                  </a:txBody>
                  <a:tcPr/>
                </a:tc>
                <a:tc>
                  <a:txBody>
                    <a:bodyPr/>
                    <a:lstStyle/>
                    <a:p>
                      <a:r>
                        <a:rPr lang="en-US" sz="1600" b="0" dirty="0"/>
                        <a:t>WCF</a:t>
                      </a:r>
                    </a:p>
                  </a:txBody>
                  <a:tcPr/>
                </a:tc>
                <a:extLst>
                  <a:ext uri="{0D108BD9-81ED-4DB2-BD59-A6C34878D82A}">
                    <a16:rowId xmlns:a16="http://schemas.microsoft.com/office/drawing/2014/main" val="2602554016"/>
                  </a:ext>
                </a:extLst>
              </a:tr>
              <a:tr h="370840">
                <a:tc>
                  <a:txBody>
                    <a:bodyPr/>
                    <a:lstStyle/>
                    <a:p>
                      <a:r>
                        <a:rPr lang="en-US" sz="1600" dirty="0"/>
                        <a:t>Interoperable</a:t>
                      </a:r>
                    </a:p>
                  </a:txBody>
                  <a:tcPr/>
                </a:tc>
                <a:tc>
                  <a:txBody>
                    <a:bodyPr/>
                    <a:lstStyle/>
                    <a:p>
                      <a:pPr algn="ctr"/>
                      <a:r>
                        <a:rPr lang="en-US" sz="1600" b="1" dirty="0">
                          <a:effectLst>
                            <a:outerShdw blurRad="38100" dist="38100" dir="2700000" algn="tl">
                              <a:srgbClr val="000000">
                                <a:alpha val="43137"/>
                              </a:srgbClr>
                            </a:outerShdw>
                          </a:effectLst>
                          <a:sym typeface="Wingdings 2" panose="05020102010507070707" pitchFamily="18" charset="2"/>
                        </a:rPr>
                        <a:t></a:t>
                      </a: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619929476"/>
                  </a:ext>
                </a:extLst>
              </a:tr>
              <a:tr h="370840">
                <a:tc>
                  <a:txBody>
                    <a:bodyPr/>
                    <a:lstStyle/>
                    <a:p>
                      <a:r>
                        <a:rPr lang="en-US" sz="1600" dirty="0"/>
                        <a:t>Binary Communication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a:effectLst>
                          <a:outerShdw blurRad="38100" dist="38100" dir="2700000" algn="tl">
                            <a:srgbClr val="000000">
                              <a:alpha val="43137"/>
                            </a:srgbClr>
                          </a:outerShdw>
                        </a:effectLst>
                      </a:endParaRPr>
                    </a:p>
                  </a:txBody>
                  <a:tcPr/>
                </a:tc>
                <a:tc>
                  <a:txBody>
                    <a:bodyPr/>
                    <a:lstStyle/>
                    <a:p>
                      <a:pPr algn="ctr"/>
                      <a:endParaRPr lang="en-US" sz="1600" b="1">
                        <a:effectLst>
                          <a:outerShdw blurRad="38100" dist="38100" dir="2700000" algn="tl">
                            <a:srgbClr val="000000">
                              <a:alpha val="43137"/>
                            </a:srgbClr>
                          </a:outerShdw>
                        </a:effectLst>
                      </a:endParaRPr>
                    </a:p>
                  </a:txBody>
                  <a:tcPr/>
                </a:tc>
                <a:tc>
                  <a:txBody>
                    <a:bodyPr/>
                    <a:lstStyle/>
                    <a:p>
                      <a:pPr algn="ctr"/>
                      <a:endParaRPr lang="en-US" sz="1600" b="1">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a:effectLst>
                          <a:outerShdw blurRad="38100" dist="38100" dir="2700000" algn="tl">
                            <a:srgbClr val="000000">
                              <a:alpha val="43137"/>
                            </a:srgbClr>
                          </a:outerShdw>
                        </a:effectLst>
                      </a:endParaRPr>
                    </a:p>
                  </a:txBody>
                  <a:tcPr/>
                </a:tc>
                <a:extLst>
                  <a:ext uri="{0D108BD9-81ED-4DB2-BD59-A6C34878D82A}">
                    <a16:rowId xmlns:a16="http://schemas.microsoft.com/office/drawing/2014/main" val="4159875510"/>
                  </a:ext>
                </a:extLst>
              </a:tr>
              <a:tr h="370840">
                <a:tc>
                  <a:txBody>
                    <a:bodyPr/>
                    <a:lstStyle/>
                    <a:p>
                      <a:r>
                        <a:rPr lang="en-US" sz="1600" dirty="0"/>
                        <a:t>Distributed Communication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a:effectLst>
                          <a:outerShdw blurRad="38100" dist="38100" dir="2700000" algn="tl">
                            <a:srgbClr val="000000">
                              <a:alpha val="43137"/>
                            </a:srgbClr>
                          </a:outerShdw>
                        </a:effectLst>
                      </a:endParaRPr>
                    </a:p>
                  </a:txBody>
                  <a:tcPr/>
                </a:tc>
                <a:tc>
                  <a:txBody>
                    <a:bodyPr/>
                    <a:lstStyle/>
                    <a:p>
                      <a:pPr algn="ctr"/>
                      <a:endParaRPr lang="en-US" sz="1600" b="1">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a:effectLst>
                          <a:outerShdw blurRad="38100" dist="38100" dir="2700000" algn="tl">
                            <a:srgbClr val="000000">
                              <a:alpha val="43137"/>
                            </a:srgbClr>
                          </a:outerShdw>
                        </a:effectLst>
                      </a:endParaRPr>
                    </a:p>
                  </a:txBody>
                  <a:tcPr/>
                </a:tc>
                <a:extLst>
                  <a:ext uri="{0D108BD9-81ED-4DB2-BD59-A6C34878D82A}">
                    <a16:rowId xmlns:a16="http://schemas.microsoft.com/office/drawing/2014/main" val="258465295"/>
                  </a:ext>
                </a:extLst>
              </a:tr>
              <a:tr h="370840">
                <a:tc>
                  <a:txBody>
                    <a:bodyPr/>
                    <a:lstStyle/>
                    <a:p>
                      <a:r>
                        <a:rPr lang="en-US" sz="1600" dirty="0"/>
                        <a:t>WS* support</a:t>
                      </a: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a:effectLst>
                          <a:outerShdw blurRad="38100" dist="38100" dir="2700000" algn="tl">
                            <a:srgbClr val="000000">
                              <a:alpha val="43137"/>
                            </a:srgbClr>
                          </a:outerShdw>
                        </a:effectLst>
                      </a:endParaRPr>
                    </a:p>
                  </a:txBody>
                  <a:tcPr/>
                </a:tc>
                <a:extLst>
                  <a:ext uri="{0D108BD9-81ED-4DB2-BD59-A6C34878D82A}">
                    <a16:rowId xmlns:a16="http://schemas.microsoft.com/office/drawing/2014/main" val="1309455734"/>
                  </a:ext>
                </a:extLst>
              </a:tr>
              <a:tr h="370840">
                <a:tc>
                  <a:txBody>
                    <a:bodyPr/>
                    <a:lstStyle/>
                    <a:p>
                      <a:r>
                        <a:rPr lang="en-US" sz="1600" dirty="0"/>
                        <a:t>Queued Messaging</a:t>
                      </a: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a:effectLst>
                          <a:outerShdw blurRad="38100" dist="38100" dir="2700000" algn="tl">
                            <a:srgbClr val="000000">
                              <a:alpha val="43137"/>
                            </a:srgbClr>
                          </a:outerShdw>
                        </a:effectLst>
                      </a:endParaRPr>
                    </a:p>
                  </a:txBody>
                  <a:tcPr/>
                </a:tc>
                <a:extLst>
                  <a:ext uri="{0D108BD9-81ED-4DB2-BD59-A6C34878D82A}">
                    <a16:rowId xmlns:a16="http://schemas.microsoft.com/office/drawing/2014/main" val="3778372020"/>
                  </a:ext>
                </a:extLst>
              </a:tr>
              <a:tr h="370840">
                <a:tc>
                  <a:txBody>
                    <a:bodyPr/>
                    <a:lstStyle/>
                    <a:p>
                      <a:r>
                        <a:rPr lang="en-US" sz="1600" dirty="0"/>
                        <a:t>RESTful Communication</a:t>
                      </a: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endParaRPr lang="en-US" sz="1600" b="1" dirty="0">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dirty="0">
                        <a:effectLst>
                          <a:outerShdw blurRad="38100" dist="38100" dir="2700000" algn="tl">
                            <a:srgbClr val="000000">
                              <a:alpha val="43137"/>
                            </a:srgbClr>
                          </a:outerShdw>
                        </a:effectLst>
                      </a:endParaRPr>
                    </a:p>
                  </a:txBody>
                  <a:tcPr/>
                </a:tc>
                <a:tc>
                  <a:txBody>
                    <a:bodyPr/>
                    <a:lstStyle/>
                    <a:p>
                      <a:pPr algn="ctr"/>
                      <a:r>
                        <a:rPr kumimoji="0" lang="en-US" sz="1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n-ea"/>
                          <a:cs typeface="+mn-cs"/>
                          <a:sym typeface="Wingdings 2" panose="05020102010507070707" pitchFamily="18" charset="2"/>
                        </a:rPr>
                        <a:t></a:t>
                      </a:r>
                      <a:endParaRPr lang="en-US" sz="16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873235445"/>
                  </a:ext>
                </a:extLst>
              </a:tr>
            </a:tbl>
          </a:graphicData>
        </a:graphic>
      </p:graphicFrame>
    </p:spTree>
    <p:extLst>
      <p:ext uri="{BB962C8B-B14F-4D97-AF65-F5344CB8AC3E}">
        <p14:creationId xmlns:p14="http://schemas.microsoft.com/office/powerpoint/2010/main" val="27864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3073-81CD-4015-99C6-C1C033E285F7}"/>
              </a:ext>
            </a:extLst>
          </p:cNvPr>
          <p:cNvSpPr>
            <a:spLocks noGrp="1"/>
          </p:cNvSpPr>
          <p:nvPr>
            <p:ph type="title"/>
          </p:nvPr>
        </p:nvSpPr>
        <p:spPr>
          <a:xfrm>
            <a:off x="1141413" y="2481608"/>
            <a:ext cx="9905998" cy="1478570"/>
          </a:xfrm>
        </p:spPr>
        <p:txBody>
          <a:bodyPr/>
          <a:lstStyle/>
          <a:p>
            <a:pPr algn="ctr"/>
            <a:r>
              <a:rPr lang="en-US" dirty="0"/>
              <a:t>Basic WCF TERMS </a:t>
            </a:r>
            <a:br>
              <a:rPr lang="en-US" dirty="0"/>
            </a:br>
            <a:endParaRPr lang="en-US" dirty="0"/>
          </a:p>
        </p:txBody>
      </p:sp>
    </p:spTree>
    <p:extLst>
      <p:ext uri="{BB962C8B-B14F-4D97-AF65-F5344CB8AC3E}">
        <p14:creationId xmlns:p14="http://schemas.microsoft.com/office/powerpoint/2010/main" val="45164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7901E10-959D-45A1-AEB5-0AD3D5BF0CC8}"/>
              </a:ext>
            </a:extLst>
          </p:cNvPr>
          <p:cNvSpPr/>
          <p:nvPr/>
        </p:nvSpPr>
        <p:spPr>
          <a:xfrm>
            <a:off x="969519" y="2594333"/>
            <a:ext cx="1573618" cy="212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Client</a:t>
            </a:r>
          </a:p>
          <a:p>
            <a:pPr algn="ctr"/>
            <a:r>
              <a:rPr lang="en-US" dirty="0"/>
              <a:t>….</a:t>
            </a:r>
          </a:p>
          <a:p>
            <a:pPr algn="ctr"/>
            <a:r>
              <a:rPr lang="en-US" dirty="0"/>
              <a:t>….</a:t>
            </a:r>
          </a:p>
          <a:p>
            <a:pPr algn="ctr"/>
            <a:r>
              <a:rPr lang="en-US" sz="1600" dirty="0"/>
              <a:t>Service call</a:t>
            </a:r>
          </a:p>
          <a:p>
            <a:pPr algn="ctr"/>
            <a:r>
              <a:rPr lang="en-US" dirty="0"/>
              <a:t>….</a:t>
            </a:r>
          </a:p>
          <a:p>
            <a:pPr algn="ctr"/>
            <a:r>
              <a:rPr lang="en-US" dirty="0"/>
              <a:t>….</a:t>
            </a:r>
          </a:p>
          <a:p>
            <a:pPr algn="ctr"/>
            <a:r>
              <a:rPr lang="en-US" dirty="0"/>
              <a:t>….</a:t>
            </a:r>
          </a:p>
          <a:p>
            <a:pPr algn="ctr"/>
            <a:r>
              <a:rPr lang="en-US" dirty="0"/>
              <a:t> </a:t>
            </a:r>
          </a:p>
        </p:txBody>
      </p:sp>
      <p:sp>
        <p:nvSpPr>
          <p:cNvPr id="4" name="Rectangle 3">
            <a:extLst>
              <a:ext uri="{FF2B5EF4-FFF2-40B4-BE49-F238E27FC236}">
                <a16:creationId xmlns:a16="http://schemas.microsoft.com/office/drawing/2014/main" id="{A6F455AE-B45F-4272-B028-B5004E3D05DA}"/>
              </a:ext>
            </a:extLst>
          </p:cNvPr>
          <p:cNvSpPr/>
          <p:nvPr/>
        </p:nvSpPr>
        <p:spPr>
          <a:xfrm>
            <a:off x="8686984" y="1735374"/>
            <a:ext cx="1573618" cy="384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3" name="Cloud 12">
            <a:extLst>
              <a:ext uri="{FF2B5EF4-FFF2-40B4-BE49-F238E27FC236}">
                <a16:creationId xmlns:a16="http://schemas.microsoft.com/office/drawing/2014/main" id="{23426408-6B7C-4B91-9F7C-376164088781}"/>
              </a:ext>
            </a:extLst>
          </p:cNvPr>
          <p:cNvSpPr/>
          <p:nvPr/>
        </p:nvSpPr>
        <p:spPr>
          <a:xfrm>
            <a:off x="4433777" y="2908140"/>
            <a:ext cx="2052083" cy="140349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 Intranet</a:t>
            </a:r>
          </a:p>
        </p:txBody>
      </p:sp>
      <p:cxnSp>
        <p:nvCxnSpPr>
          <p:cNvPr id="15" name="Straight Arrow Connector 14">
            <a:extLst>
              <a:ext uri="{FF2B5EF4-FFF2-40B4-BE49-F238E27FC236}">
                <a16:creationId xmlns:a16="http://schemas.microsoft.com/office/drawing/2014/main" id="{3B17AE84-1CA6-47D4-A8F3-9744BFAA0927}"/>
              </a:ext>
            </a:extLst>
          </p:cNvPr>
          <p:cNvCxnSpPr>
            <a:cxnSpLocks/>
          </p:cNvCxnSpPr>
          <p:nvPr/>
        </p:nvCxnSpPr>
        <p:spPr>
          <a:xfrm flipV="1">
            <a:off x="2254321" y="3588623"/>
            <a:ext cx="2185821" cy="15946"/>
          </a:xfrm>
          <a:prstGeom prst="straightConnector1">
            <a:avLst/>
          </a:prstGeom>
          <a:ln w="38100">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6B1BC1B2-7438-4906-B950-782355FEDA00}"/>
              </a:ext>
            </a:extLst>
          </p:cNvPr>
          <p:cNvCxnSpPr>
            <a:cxnSpLocks/>
          </p:cNvCxnSpPr>
          <p:nvPr/>
        </p:nvCxnSpPr>
        <p:spPr>
          <a:xfrm>
            <a:off x="6460904" y="3633210"/>
            <a:ext cx="2238272" cy="24389"/>
          </a:xfrm>
          <a:prstGeom prst="straightConnector1">
            <a:avLst/>
          </a:prstGeom>
          <a:ln w="38100">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8449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41412" y="754380"/>
            <a:ext cx="9905999" cy="5423136"/>
          </a:xfrm>
        </p:spPr>
        <p:txBody>
          <a:bodyPr>
            <a:normAutofit/>
          </a:bodyPr>
          <a:lstStyle/>
          <a:p>
            <a:pPr lvl="1"/>
            <a:endParaRPr lang="en-US" dirty="0"/>
          </a:p>
          <a:p>
            <a:pPr lvl="1"/>
            <a:endParaRPr lang="en-US" dirty="0"/>
          </a:p>
          <a:p>
            <a:pPr lvl="1"/>
            <a:endParaRPr lang="en-US" dirty="0"/>
          </a:p>
          <a:p>
            <a:pPr lvl="1"/>
            <a:endParaRPr lang="en-US" dirty="0"/>
          </a:p>
        </p:txBody>
      </p:sp>
      <p:sp>
        <p:nvSpPr>
          <p:cNvPr id="5" name="Rectangle 4">
            <a:extLst>
              <a:ext uri="{FF2B5EF4-FFF2-40B4-BE49-F238E27FC236}">
                <a16:creationId xmlns:a16="http://schemas.microsoft.com/office/drawing/2014/main" id="{75427431-901E-4DEB-B025-04D0838F966C}"/>
              </a:ext>
            </a:extLst>
          </p:cNvPr>
          <p:cNvSpPr/>
          <p:nvPr/>
        </p:nvSpPr>
        <p:spPr>
          <a:xfrm>
            <a:off x="8272130" y="1278176"/>
            <a:ext cx="2360428" cy="4671520"/>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Host Process (WCF)</a:t>
            </a:r>
          </a:p>
        </p:txBody>
      </p:sp>
      <p:sp>
        <p:nvSpPr>
          <p:cNvPr id="6" name="Rectangle 5">
            <a:extLst>
              <a:ext uri="{FF2B5EF4-FFF2-40B4-BE49-F238E27FC236}">
                <a16:creationId xmlns:a16="http://schemas.microsoft.com/office/drawing/2014/main" id="{D7901E10-959D-45A1-AEB5-0AD3D5BF0CC8}"/>
              </a:ext>
            </a:extLst>
          </p:cNvPr>
          <p:cNvSpPr/>
          <p:nvPr/>
        </p:nvSpPr>
        <p:spPr>
          <a:xfrm>
            <a:off x="969519" y="2594333"/>
            <a:ext cx="1573618" cy="212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Client</a:t>
            </a:r>
          </a:p>
          <a:p>
            <a:pPr algn="ctr"/>
            <a:r>
              <a:rPr lang="en-US" dirty="0"/>
              <a:t>….</a:t>
            </a:r>
          </a:p>
          <a:p>
            <a:pPr algn="ctr"/>
            <a:r>
              <a:rPr lang="en-US" dirty="0"/>
              <a:t>….</a:t>
            </a:r>
          </a:p>
          <a:p>
            <a:pPr algn="ctr"/>
            <a:r>
              <a:rPr lang="en-US" sz="1600" dirty="0"/>
              <a:t>Service call</a:t>
            </a:r>
          </a:p>
          <a:p>
            <a:pPr algn="ctr"/>
            <a:r>
              <a:rPr lang="en-US" dirty="0"/>
              <a:t>….</a:t>
            </a:r>
          </a:p>
          <a:p>
            <a:pPr algn="ctr"/>
            <a:r>
              <a:rPr lang="en-US" dirty="0"/>
              <a:t>….</a:t>
            </a:r>
          </a:p>
          <a:p>
            <a:pPr algn="ctr"/>
            <a:r>
              <a:rPr lang="en-US" dirty="0"/>
              <a:t>….</a:t>
            </a:r>
          </a:p>
          <a:p>
            <a:pPr algn="ctr"/>
            <a:r>
              <a:rPr lang="en-US" dirty="0"/>
              <a:t> </a:t>
            </a:r>
          </a:p>
        </p:txBody>
      </p:sp>
      <p:sp>
        <p:nvSpPr>
          <p:cNvPr id="4" name="Rectangle 3">
            <a:extLst>
              <a:ext uri="{FF2B5EF4-FFF2-40B4-BE49-F238E27FC236}">
                <a16:creationId xmlns:a16="http://schemas.microsoft.com/office/drawing/2014/main" id="{A6F455AE-B45F-4272-B028-B5004E3D05DA}"/>
              </a:ext>
            </a:extLst>
          </p:cNvPr>
          <p:cNvSpPr/>
          <p:nvPr/>
        </p:nvSpPr>
        <p:spPr>
          <a:xfrm>
            <a:off x="8686984" y="1735374"/>
            <a:ext cx="1573618" cy="384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13" name="Cloud 12">
            <a:extLst>
              <a:ext uri="{FF2B5EF4-FFF2-40B4-BE49-F238E27FC236}">
                <a16:creationId xmlns:a16="http://schemas.microsoft.com/office/drawing/2014/main" id="{23426408-6B7C-4B91-9F7C-376164088781}"/>
              </a:ext>
            </a:extLst>
          </p:cNvPr>
          <p:cNvSpPr/>
          <p:nvPr/>
        </p:nvSpPr>
        <p:spPr>
          <a:xfrm>
            <a:off x="4433777" y="2908140"/>
            <a:ext cx="2052083" cy="140349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 Intranet</a:t>
            </a:r>
          </a:p>
        </p:txBody>
      </p:sp>
      <p:cxnSp>
        <p:nvCxnSpPr>
          <p:cNvPr id="15" name="Straight Arrow Connector 14">
            <a:extLst>
              <a:ext uri="{FF2B5EF4-FFF2-40B4-BE49-F238E27FC236}">
                <a16:creationId xmlns:a16="http://schemas.microsoft.com/office/drawing/2014/main" id="{3B17AE84-1CA6-47D4-A8F3-9744BFAA0927}"/>
              </a:ext>
            </a:extLst>
          </p:cNvPr>
          <p:cNvCxnSpPr>
            <a:cxnSpLocks/>
            <a:endCxn id="13" idx="2"/>
          </p:cNvCxnSpPr>
          <p:nvPr/>
        </p:nvCxnSpPr>
        <p:spPr>
          <a:xfrm>
            <a:off x="2262352" y="3606260"/>
            <a:ext cx="2177790" cy="3629"/>
          </a:xfrm>
          <a:prstGeom prst="straightConnector1">
            <a:avLst/>
          </a:prstGeom>
          <a:ln w="38100">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6B1BC1B2-7438-4906-B950-782355FEDA00}"/>
              </a:ext>
            </a:extLst>
          </p:cNvPr>
          <p:cNvCxnSpPr>
            <a:cxnSpLocks/>
          </p:cNvCxnSpPr>
          <p:nvPr/>
        </p:nvCxnSpPr>
        <p:spPr>
          <a:xfrm flipV="1">
            <a:off x="6470871" y="3606260"/>
            <a:ext cx="2215276" cy="23490"/>
          </a:xfrm>
          <a:prstGeom prst="straightConnector1">
            <a:avLst/>
          </a:prstGeom>
          <a:ln w="38100">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6601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41412" y="754380"/>
            <a:ext cx="9905999" cy="5423136"/>
          </a:xfrm>
        </p:spPr>
        <p:txBody>
          <a:bodyPr>
            <a:normAutofit/>
          </a:bodyPr>
          <a:lstStyle/>
          <a:p>
            <a:pPr lvl="1"/>
            <a:endParaRPr lang="en-US" dirty="0"/>
          </a:p>
          <a:p>
            <a:pPr lvl="1"/>
            <a:endParaRPr lang="en-US" dirty="0"/>
          </a:p>
          <a:p>
            <a:pPr lvl="1"/>
            <a:endParaRPr lang="en-US" dirty="0"/>
          </a:p>
          <a:p>
            <a:pPr lvl="1"/>
            <a:endParaRPr lang="en-US" dirty="0"/>
          </a:p>
        </p:txBody>
      </p:sp>
      <p:sp>
        <p:nvSpPr>
          <p:cNvPr id="5" name="Rectangle 4">
            <a:extLst>
              <a:ext uri="{FF2B5EF4-FFF2-40B4-BE49-F238E27FC236}">
                <a16:creationId xmlns:a16="http://schemas.microsoft.com/office/drawing/2014/main" id="{75427431-901E-4DEB-B025-04D0838F966C}"/>
              </a:ext>
            </a:extLst>
          </p:cNvPr>
          <p:cNvSpPr/>
          <p:nvPr/>
        </p:nvSpPr>
        <p:spPr>
          <a:xfrm>
            <a:off x="8272130" y="1278176"/>
            <a:ext cx="2360428" cy="4671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Host Process (WCF)</a:t>
            </a:r>
          </a:p>
        </p:txBody>
      </p:sp>
      <p:sp>
        <p:nvSpPr>
          <p:cNvPr id="6" name="Rectangle 5">
            <a:extLst>
              <a:ext uri="{FF2B5EF4-FFF2-40B4-BE49-F238E27FC236}">
                <a16:creationId xmlns:a16="http://schemas.microsoft.com/office/drawing/2014/main" id="{D7901E10-959D-45A1-AEB5-0AD3D5BF0CC8}"/>
              </a:ext>
            </a:extLst>
          </p:cNvPr>
          <p:cNvSpPr/>
          <p:nvPr/>
        </p:nvSpPr>
        <p:spPr>
          <a:xfrm>
            <a:off x="969519" y="2594333"/>
            <a:ext cx="1573618" cy="2126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Client</a:t>
            </a:r>
          </a:p>
          <a:p>
            <a:pPr algn="ctr"/>
            <a:r>
              <a:rPr lang="en-US" dirty="0"/>
              <a:t>….</a:t>
            </a:r>
          </a:p>
          <a:p>
            <a:pPr algn="ctr"/>
            <a:r>
              <a:rPr lang="en-US" dirty="0"/>
              <a:t>….</a:t>
            </a:r>
          </a:p>
          <a:p>
            <a:pPr algn="ctr"/>
            <a:r>
              <a:rPr lang="en-US" sz="1600" dirty="0"/>
              <a:t>Service call</a:t>
            </a:r>
          </a:p>
          <a:p>
            <a:pPr algn="ctr"/>
            <a:r>
              <a:rPr lang="en-US" dirty="0"/>
              <a:t>….</a:t>
            </a:r>
          </a:p>
          <a:p>
            <a:pPr algn="ctr"/>
            <a:r>
              <a:rPr lang="en-US" dirty="0"/>
              <a:t>….</a:t>
            </a:r>
          </a:p>
          <a:p>
            <a:pPr algn="ctr"/>
            <a:r>
              <a:rPr lang="en-US" dirty="0"/>
              <a:t>….</a:t>
            </a:r>
          </a:p>
          <a:p>
            <a:pPr algn="ctr"/>
            <a:r>
              <a:rPr lang="en-US" dirty="0"/>
              <a:t> </a:t>
            </a:r>
          </a:p>
        </p:txBody>
      </p:sp>
      <p:sp>
        <p:nvSpPr>
          <p:cNvPr id="4" name="Rectangle 3">
            <a:extLst>
              <a:ext uri="{FF2B5EF4-FFF2-40B4-BE49-F238E27FC236}">
                <a16:creationId xmlns:a16="http://schemas.microsoft.com/office/drawing/2014/main" id="{A6F455AE-B45F-4272-B028-B5004E3D05DA}"/>
              </a:ext>
            </a:extLst>
          </p:cNvPr>
          <p:cNvSpPr/>
          <p:nvPr/>
        </p:nvSpPr>
        <p:spPr>
          <a:xfrm>
            <a:off x="8686984" y="1735374"/>
            <a:ext cx="1573618" cy="3844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a:t>
            </a:r>
          </a:p>
        </p:txBody>
      </p:sp>
      <p:sp>
        <p:nvSpPr>
          <p:cNvPr id="9" name="Arrow: Right 8">
            <a:extLst>
              <a:ext uri="{FF2B5EF4-FFF2-40B4-BE49-F238E27FC236}">
                <a16:creationId xmlns:a16="http://schemas.microsoft.com/office/drawing/2014/main" id="{EBB84297-B61B-4920-AB85-AC7EA2B41934}"/>
              </a:ext>
            </a:extLst>
          </p:cNvPr>
          <p:cNvSpPr/>
          <p:nvPr/>
        </p:nvSpPr>
        <p:spPr>
          <a:xfrm>
            <a:off x="2256533" y="3120656"/>
            <a:ext cx="1402916" cy="1010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Address</a:t>
            </a:r>
          </a:p>
          <a:p>
            <a:pPr algn="ctr"/>
            <a:r>
              <a:rPr lang="en-US" sz="1200" dirty="0"/>
              <a:t>Binding</a:t>
            </a:r>
          </a:p>
          <a:p>
            <a:pPr algn="ctr"/>
            <a:r>
              <a:rPr lang="en-US" sz="1200" dirty="0"/>
              <a:t>Contract</a:t>
            </a:r>
          </a:p>
        </p:txBody>
      </p:sp>
      <p:sp>
        <p:nvSpPr>
          <p:cNvPr id="10" name="Arrow: Left 9">
            <a:extLst>
              <a:ext uri="{FF2B5EF4-FFF2-40B4-BE49-F238E27FC236}">
                <a16:creationId xmlns:a16="http://schemas.microsoft.com/office/drawing/2014/main" id="{ECF320DF-B155-4179-9B77-646ED6E155FB}"/>
              </a:ext>
            </a:extLst>
          </p:cNvPr>
          <p:cNvSpPr/>
          <p:nvPr/>
        </p:nvSpPr>
        <p:spPr>
          <a:xfrm>
            <a:off x="7155818" y="1911391"/>
            <a:ext cx="1807535" cy="1132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Address</a:t>
            </a:r>
          </a:p>
          <a:p>
            <a:pPr algn="ctr"/>
            <a:r>
              <a:rPr lang="en-US" sz="1200" dirty="0"/>
              <a:t>Binding</a:t>
            </a:r>
          </a:p>
          <a:p>
            <a:pPr algn="ctr"/>
            <a:r>
              <a:rPr lang="en-US" sz="1200" dirty="0"/>
              <a:t>Contract</a:t>
            </a:r>
          </a:p>
        </p:txBody>
      </p:sp>
      <p:sp>
        <p:nvSpPr>
          <p:cNvPr id="11" name="Arrow: Left 10">
            <a:extLst>
              <a:ext uri="{FF2B5EF4-FFF2-40B4-BE49-F238E27FC236}">
                <a16:creationId xmlns:a16="http://schemas.microsoft.com/office/drawing/2014/main" id="{816D79F8-6503-4BFB-AF29-117259F22F12}"/>
              </a:ext>
            </a:extLst>
          </p:cNvPr>
          <p:cNvSpPr/>
          <p:nvPr/>
        </p:nvSpPr>
        <p:spPr>
          <a:xfrm>
            <a:off x="7155816" y="3068402"/>
            <a:ext cx="1807535" cy="1132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Address</a:t>
            </a:r>
          </a:p>
          <a:p>
            <a:pPr algn="ctr"/>
            <a:r>
              <a:rPr lang="en-US" sz="1200" dirty="0"/>
              <a:t>Binding</a:t>
            </a:r>
          </a:p>
          <a:p>
            <a:pPr algn="ctr"/>
            <a:r>
              <a:rPr lang="en-US" sz="1200" dirty="0"/>
              <a:t>Contract</a:t>
            </a:r>
          </a:p>
        </p:txBody>
      </p:sp>
      <p:sp>
        <p:nvSpPr>
          <p:cNvPr id="12" name="Arrow: Left 11">
            <a:extLst>
              <a:ext uri="{FF2B5EF4-FFF2-40B4-BE49-F238E27FC236}">
                <a16:creationId xmlns:a16="http://schemas.microsoft.com/office/drawing/2014/main" id="{D74D7AF9-F329-4E96-8B23-3BB6A4065F01}"/>
              </a:ext>
            </a:extLst>
          </p:cNvPr>
          <p:cNvSpPr/>
          <p:nvPr/>
        </p:nvSpPr>
        <p:spPr>
          <a:xfrm>
            <a:off x="7155816" y="4225413"/>
            <a:ext cx="1807535" cy="1132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t>Address</a:t>
            </a:r>
          </a:p>
          <a:p>
            <a:pPr algn="ctr"/>
            <a:r>
              <a:rPr lang="en-US" sz="1200" dirty="0"/>
              <a:t>Binding</a:t>
            </a:r>
          </a:p>
          <a:p>
            <a:pPr algn="ctr"/>
            <a:r>
              <a:rPr lang="en-US" sz="1200" dirty="0"/>
              <a:t>Contract</a:t>
            </a:r>
          </a:p>
        </p:txBody>
      </p:sp>
      <p:sp>
        <p:nvSpPr>
          <p:cNvPr id="13" name="Cloud 12">
            <a:extLst>
              <a:ext uri="{FF2B5EF4-FFF2-40B4-BE49-F238E27FC236}">
                <a16:creationId xmlns:a16="http://schemas.microsoft.com/office/drawing/2014/main" id="{23426408-6B7C-4B91-9F7C-376164088781}"/>
              </a:ext>
            </a:extLst>
          </p:cNvPr>
          <p:cNvSpPr/>
          <p:nvPr/>
        </p:nvSpPr>
        <p:spPr>
          <a:xfrm>
            <a:off x="4433777" y="2908140"/>
            <a:ext cx="2052083" cy="140349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 / Intranet</a:t>
            </a:r>
          </a:p>
        </p:txBody>
      </p:sp>
      <p:cxnSp>
        <p:nvCxnSpPr>
          <p:cNvPr id="15" name="Straight Arrow Connector 14">
            <a:extLst>
              <a:ext uri="{FF2B5EF4-FFF2-40B4-BE49-F238E27FC236}">
                <a16:creationId xmlns:a16="http://schemas.microsoft.com/office/drawing/2014/main" id="{3B17AE84-1CA6-47D4-A8F3-9744BFAA0927}"/>
              </a:ext>
            </a:extLst>
          </p:cNvPr>
          <p:cNvCxnSpPr>
            <a:cxnSpLocks/>
            <a:stCxn id="9" idx="3"/>
            <a:endCxn id="13" idx="2"/>
          </p:cNvCxnSpPr>
          <p:nvPr/>
        </p:nvCxnSpPr>
        <p:spPr>
          <a:xfrm flipV="1">
            <a:off x="3659449" y="3609889"/>
            <a:ext cx="780693" cy="15814"/>
          </a:xfrm>
          <a:prstGeom prst="straightConnector1">
            <a:avLst/>
          </a:prstGeom>
          <a:ln w="38100">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6B1BC1B2-7438-4906-B950-782355FEDA00}"/>
              </a:ext>
            </a:extLst>
          </p:cNvPr>
          <p:cNvCxnSpPr>
            <a:cxnSpLocks/>
          </p:cNvCxnSpPr>
          <p:nvPr/>
        </p:nvCxnSpPr>
        <p:spPr>
          <a:xfrm flipV="1">
            <a:off x="6424328" y="3641780"/>
            <a:ext cx="765310" cy="15814"/>
          </a:xfrm>
          <a:prstGeom prst="straightConnector1">
            <a:avLst/>
          </a:prstGeom>
          <a:ln w="38100">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23104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14491</TotalTime>
  <Words>1420</Words>
  <Application>Microsoft Office PowerPoint</Application>
  <PresentationFormat>Widescreen</PresentationFormat>
  <Paragraphs>425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Tw Cen MT</vt:lpstr>
      <vt:lpstr>Webdings</vt:lpstr>
      <vt:lpstr>Wingdings 2</vt:lpstr>
      <vt:lpstr>Circuit</vt:lpstr>
      <vt:lpstr>Windows Communication Foundation  (WCF)</vt:lpstr>
      <vt:lpstr>PowerPoint Presentation</vt:lpstr>
      <vt:lpstr>PowerPoint Presentation</vt:lpstr>
      <vt:lpstr>PowerPoint Presentation</vt:lpstr>
      <vt:lpstr>PowerPoint Presentation</vt:lpstr>
      <vt:lpstr>Basic WCF TERMS  </vt:lpstr>
      <vt:lpstr>PowerPoint Presentation</vt:lpstr>
      <vt:lpstr>PowerPoint Presentation</vt:lpstr>
      <vt:lpstr>PowerPoint Presentation</vt:lpstr>
      <vt:lpstr>PowerPoint Presentation</vt:lpstr>
      <vt:lpstr>PowerPoint Presentation</vt:lpstr>
      <vt:lpstr>PowerPoint Presentation</vt:lpstr>
      <vt:lpstr>Basic WCF Implementation </vt:lpstr>
      <vt:lpstr>Basic WCF Implementation - Demo </vt:lpstr>
      <vt:lpstr>WCF In-build bindings  (frequently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Tracing and Logging </vt:lpstr>
      <vt:lpstr>    Thank You         – Prakash Rajasekar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WebAPI</dc:title>
  <dc:creator>DotNet In Tamil</dc:creator>
  <cp:lastModifiedBy>Prakash Rajasekar</cp:lastModifiedBy>
  <cp:revision>259</cp:revision>
  <dcterms:created xsi:type="dcterms:W3CDTF">2017-08-16T01:33:03Z</dcterms:created>
  <dcterms:modified xsi:type="dcterms:W3CDTF">2020-01-20T06:05:19Z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PR390951@wipro.com</vt:lpwstr>
  </property>
  <property fmtid="{D5CDD505-2E9C-101B-9397-08002B2CF9AE}" pid="6" name="MSIP_Label_b9a70571-31c6-4603-80c1-ef2fb871a62a_SetDate">
    <vt:lpwstr>2019-08-19T09:01:40.4333863-05:00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