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name/apiname?id=1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9968"/>
            <a:ext cx="8791575" cy="1340917"/>
          </a:xfrm>
        </p:spPr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41061"/>
            <a:ext cx="8791575" cy="12464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Prakash Rajasekar</a:t>
            </a:r>
          </a:p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  <a:stCxn id="28" idx="2"/>
            <a:endCxn id="6" idx="1"/>
          </p:cNvCxnSpPr>
          <p:nvPr/>
        </p:nvCxnSpPr>
        <p:spPr>
          <a:xfrm rot="16200000" flipH="1">
            <a:off x="6934630" y="3197283"/>
            <a:ext cx="1052476" cy="5365191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E5A18-EB0A-40A3-B4C4-7A631AF9BAB1}"/>
              </a:ext>
            </a:extLst>
          </p:cNvPr>
          <p:cNvSpPr/>
          <p:nvPr/>
        </p:nvSpPr>
        <p:spPr>
          <a:xfrm>
            <a:off x="6068091" y="180177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Selector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120AC-D4E6-45AD-88F4-52E46AE4A5B0}"/>
              </a:ext>
            </a:extLst>
          </p:cNvPr>
          <p:cNvCxnSpPr>
            <a:cxnSpLocks/>
          </p:cNvCxnSpPr>
          <p:nvPr/>
        </p:nvCxnSpPr>
        <p:spPr>
          <a:xfrm>
            <a:off x="7052310" y="814029"/>
            <a:ext cx="0" cy="98073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AC9-C114-4D2D-8567-8F185AC4A5E2}"/>
              </a:ext>
            </a:extLst>
          </p:cNvPr>
          <p:cNvCxnSpPr>
            <a:cxnSpLocks/>
          </p:cNvCxnSpPr>
          <p:nvPr/>
        </p:nvCxnSpPr>
        <p:spPr>
          <a:xfrm flipV="1">
            <a:off x="6369084" y="814029"/>
            <a:ext cx="0" cy="9877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42198-6E95-4F08-BF55-75BB2F4B601D}"/>
              </a:ext>
            </a:extLst>
          </p:cNvPr>
          <p:cNvSpPr/>
          <p:nvPr/>
        </p:nvSpPr>
        <p:spPr>
          <a:xfrm>
            <a:off x="6071901" y="3273036"/>
            <a:ext cx="1222744" cy="6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Selector and activator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510A3-6F3F-47CB-87FF-1F47DF6D877D}"/>
              </a:ext>
            </a:extLst>
          </p:cNvPr>
          <p:cNvCxnSpPr>
            <a:cxnSpLocks/>
          </p:cNvCxnSpPr>
          <p:nvPr/>
        </p:nvCxnSpPr>
        <p:spPr>
          <a:xfrm flipV="1">
            <a:off x="6369084" y="2365302"/>
            <a:ext cx="0" cy="907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E309FA-BF1A-4338-8EBF-C324AC3AB50C}"/>
              </a:ext>
            </a:extLst>
          </p:cNvPr>
          <p:cNvCxnSpPr>
            <a:cxnSpLocks/>
          </p:cNvCxnSpPr>
          <p:nvPr/>
        </p:nvCxnSpPr>
        <p:spPr>
          <a:xfrm>
            <a:off x="7044690" y="2365302"/>
            <a:ext cx="7620" cy="907734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B7F8B-B153-4BD5-9CEB-7CE7BE45E96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294645" y="3613908"/>
            <a:ext cx="1516646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C347-997C-4727-A44D-A9D728442820}"/>
              </a:ext>
            </a:extLst>
          </p:cNvPr>
          <p:cNvSpPr/>
          <p:nvPr/>
        </p:nvSpPr>
        <p:spPr>
          <a:xfrm>
            <a:off x="8811291" y="3332145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Binding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31519E-BD1D-49F8-A0A1-B4BC4C4BD304}"/>
              </a:ext>
            </a:extLst>
          </p:cNvPr>
          <p:cNvCxnSpPr>
            <a:stCxn id="27" idx="3"/>
            <a:endCxn id="6" idx="0"/>
          </p:cNvCxnSpPr>
          <p:nvPr/>
        </p:nvCxnSpPr>
        <p:spPr>
          <a:xfrm>
            <a:off x="10034035" y="3613908"/>
            <a:ext cx="720801" cy="251044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F14A0-465F-4AE3-80F7-E4DECF96C1F7}"/>
              </a:ext>
            </a:extLst>
          </p:cNvPr>
          <p:cNvSpPr/>
          <p:nvPr/>
        </p:nvSpPr>
        <p:spPr>
          <a:xfrm>
            <a:off x="4166901" y="4790115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Conversion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8057B8-E2D4-45DB-A090-1B2ACAD422EE}"/>
              </a:ext>
            </a:extLst>
          </p:cNvPr>
          <p:cNvCxnSpPr>
            <a:stCxn id="28" idx="0"/>
            <a:endCxn id="30" idx="1"/>
          </p:cNvCxnSpPr>
          <p:nvPr/>
        </p:nvCxnSpPr>
        <p:spPr>
          <a:xfrm rot="5400000" flipH="1" flipV="1">
            <a:off x="4836984" y="3555198"/>
            <a:ext cx="1176207" cy="129362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1427F2F-B4BA-4BC9-A86A-E3B57A654CDD}"/>
              </a:ext>
            </a:extLst>
          </p:cNvPr>
          <p:cNvSpPr/>
          <p:nvPr/>
        </p:nvSpPr>
        <p:spPr>
          <a:xfrm>
            <a:off x="1286541" y="1794758"/>
            <a:ext cx="2880360" cy="2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Result Conversion</a:t>
            </a:r>
          </a:p>
          <a:p>
            <a:pPr algn="ctr"/>
            <a:endParaRPr lang="en-US" sz="700" dirty="0"/>
          </a:p>
          <a:p>
            <a:r>
              <a:rPr lang="en-US" dirty="0"/>
              <a:t>Below return values are converted into </a:t>
            </a:r>
            <a:r>
              <a:rPr lang="en-US" dirty="0" err="1"/>
              <a:t>HttpResponseMessage</a:t>
            </a:r>
            <a:endParaRPr lang="en-US" dirty="0"/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HttpResponseMessage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IHttpActionResult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OtherType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76A41-D8BB-40B2-BB2E-DE1901CFC14D}"/>
              </a:ext>
            </a:extLst>
          </p:cNvPr>
          <p:cNvSpPr/>
          <p:nvPr/>
        </p:nvSpPr>
        <p:spPr>
          <a:xfrm>
            <a:off x="8274080" y="525779"/>
            <a:ext cx="3613119" cy="19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Model Binding</a:t>
            </a:r>
          </a:p>
          <a:p>
            <a:pPr algn="ctr"/>
            <a:endParaRPr lang="en-US" sz="700" dirty="0"/>
          </a:p>
          <a:p>
            <a:r>
              <a:rPr lang="en-US" dirty="0"/>
              <a:t>Model Data is loading from below components in   </a:t>
            </a:r>
            <a:r>
              <a:rPr lang="en-US" dirty="0" err="1"/>
              <a:t>HttpRequestMessage</a:t>
            </a:r>
            <a:endParaRPr lang="en-US" dirty="0"/>
          </a:p>
          <a:p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FromBody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1447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  <a:p>
            <a:r>
              <a:rPr lang="en-US" dirty="0"/>
              <a:t>Authentication / Authorization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Common Logic for all controllers (or set of controller)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9998"/>
            <a:ext cx="9905998" cy="867382"/>
          </a:xfrm>
        </p:spPr>
        <p:txBody>
          <a:bodyPr>
            <a:normAutofit/>
          </a:bodyPr>
          <a:lstStyle/>
          <a:p>
            <a:r>
              <a:rPr lang="en-US" sz="2800" dirty="0"/>
              <a:t>CUSTOM Extension</a:t>
            </a:r>
          </a:p>
        </p:txBody>
      </p:sp>
    </p:spTree>
    <p:extLst>
      <p:ext uri="{BB962C8B-B14F-4D97-AF65-F5344CB8AC3E}">
        <p14:creationId xmlns:p14="http://schemas.microsoft.com/office/powerpoint/2010/main" val="334433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  <a:stCxn id="28" idx="2"/>
            <a:endCxn id="6" idx="1"/>
          </p:cNvCxnSpPr>
          <p:nvPr/>
        </p:nvCxnSpPr>
        <p:spPr>
          <a:xfrm rot="16200000" flipH="1">
            <a:off x="6934630" y="3197283"/>
            <a:ext cx="1052476" cy="5365191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E5A18-EB0A-40A3-B4C4-7A631AF9BAB1}"/>
              </a:ext>
            </a:extLst>
          </p:cNvPr>
          <p:cNvSpPr/>
          <p:nvPr/>
        </p:nvSpPr>
        <p:spPr>
          <a:xfrm>
            <a:off x="6068091" y="180177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Selector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AC9-C114-4D2D-8567-8F185AC4A5E2}"/>
              </a:ext>
            </a:extLst>
          </p:cNvPr>
          <p:cNvCxnSpPr>
            <a:cxnSpLocks/>
          </p:cNvCxnSpPr>
          <p:nvPr/>
        </p:nvCxnSpPr>
        <p:spPr>
          <a:xfrm flipH="1" flipV="1">
            <a:off x="7294645" y="720207"/>
            <a:ext cx="926895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42198-6E95-4F08-BF55-75BB2F4B601D}"/>
              </a:ext>
            </a:extLst>
          </p:cNvPr>
          <p:cNvSpPr/>
          <p:nvPr/>
        </p:nvSpPr>
        <p:spPr>
          <a:xfrm>
            <a:off x="6071901" y="3273036"/>
            <a:ext cx="1222744" cy="6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Selector and activator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510A3-6F3F-47CB-87FF-1F47DF6D877D}"/>
              </a:ext>
            </a:extLst>
          </p:cNvPr>
          <p:cNvCxnSpPr>
            <a:cxnSpLocks/>
          </p:cNvCxnSpPr>
          <p:nvPr/>
        </p:nvCxnSpPr>
        <p:spPr>
          <a:xfrm flipV="1">
            <a:off x="6369084" y="2365302"/>
            <a:ext cx="0" cy="907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E309FA-BF1A-4338-8EBF-C324AC3AB50C}"/>
              </a:ext>
            </a:extLst>
          </p:cNvPr>
          <p:cNvCxnSpPr>
            <a:cxnSpLocks/>
          </p:cNvCxnSpPr>
          <p:nvPr/>
        </p:nvCxnSpPr>
        <p:spPr>
          <a:xfrm>
            <a:off x="7044690" y="2365302"/>
            <a:ext cx="7620" cy="907734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B7F8B-B153-4BD5-9CEB-7CE7BE45E96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294645" y="3613908"/>
            <a:ext cx="1516646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C347-997C-4727-A44D-A9D728442820}"/>
              </a:ext>
            </a:extLst>
          </p:cNvPr>
          <p:cNvSpPr/>
          <p:nvPr/>
        </p:nvSpPr>
        <p:spPr>
          <a:xfrm>
            <a:off x="8811291" y="3332145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Binding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31519E-BD1D-49F8-A0A1-B4BC4C4BD304}"/>
              </a:ext>
            </a:extLst>
          </p:cNvPr>
          <p:cNvCxnSpPr>
            <a:stCxn id="27" idx="3"/>
            <a:endCxn id="6" idx="0"/>
          </p:cNvCxnSpPr>
          <p:nvPr/>
        </p:nvCxnSpPr>
        <p:spPr>
          <a:xfrm>
            <a:off x="10034035" y="3613908"/>
            <a:ext cx="720801" cy="251044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F14A0-465F-4AE3-80F7-E4DECF96C1F7}"/>
              </a:ext>
            </a:extLst>
          </p:cNvPr>
          <p:cNvSpPr/>
          <p:nvPr/>
        </p:nvSpPr>
        <p:spPr>
          <a:xfrm>
            <a:off x="4166901" y="4790115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Conversion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8057B8-E2D4-45DB-A090-1B2ACAD422EE}"/>
              </a:ext>
            </a:extLst>
          </p:cNvPr>
          <p:cNvCxnSpPr>
            <a:stCxn id="28" idx="0"/>
            <a:endCxn id="30" idx="1"/>
          </p:cNvCxnSpPr>
          <p:nvPr/>
        </p:nvCxnSpPr>
        <p:spPr>
          <a:xfrm rot="5400000" flipH="1" flipV="1">
            <a:off x="4836984" y="3555198"/>
            <a:ext cx="1176207" cy="129362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9AC5E68-573C-4723-9324-B85E289055D1}"/>
              </a:ext>
            </a:extLst>
          </p:cNvPr>
          <p:cNvSpPr/>
          <p:nvPr/>
        </p:nvSpPr>
        <p:spPr>
          <a:xfrm>
            <a:off x="8229160" y="250503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Handler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B27E9-7686-4F40-BAFE-71FEF12AD0B6}"/>
              </a:ext>
            </a:extLst>
          </p:cNvPr>
          <p:cNvCxnSpPr>
            <a:cxnSpLocks/>
          </p:cNvCxnSpPr>
          <p:nvPr/>
        </p:nvCxnSpPr>
        <p:spPr>
          <a:xfrm>
            <a:off x="7294645" y="379334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81AEB8-167D-456B-B69A-8CAF2BEC01E6}"/>
              </a:ext>
            </a:extLst>
          </p:cNvPr>
          <p:cNvCxnSpPr>
            <a:cxnSpLocks/>
            <a:stCxn id="29" idx="3"/>
            <a:endCxn id="14" idx="3"/>
          </p:cNvCxnSpPr>
          <p:nvPr/>
        </p:nvCxnSpPr>
        <p:spPr>
          <a:xfrm flipH="1">
            <a:off x="7290835" y="532266"/>
            <a:ext cx="2161069" cy="1551273"/>
          </a:xfrm>
          <a:prstGeom prst="bentConnector3">
            <a:avLst>
              <a:gd name="adj1" fmla="val -10578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BE35570-0112-4F35-AE4E-9B748DF0D86B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7266124" y="227369"/>
            <a:ext cx="987747" cy="216106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DE710-C2F7-4378-85C1-273B997C3A71}"/>
              </a:ext>
            </a:extLst>
          </p:cNvPr>
          <p:cNvSpPr/>
          <p:nvPr/>
        </p:nvSpPr>
        <p:spPr>
          <a:xfrm>
            <a:off x="1069238" y="1375774"/>
            <a:ext cx="3319882" cy="189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call this extension point as </a:t>
            </a:r>
            <a:r>
              <a:rPr lang="en-US" dirty="0" err="1"/>
              <a:t>HttpMessageHandler</a:t>
            </a:r>
            <a:r>
              <a:rPr lang="en-US" dirty="0"/>
              <a:t>. This is the first custom entry for all the Web API requests. We can stop the  request from pipeline and return the response from here </a:t>
            </a:r>
          </a:p>
        </p:txBody>
      </p:sp>
    </p:spTree>
    <p:extLst>
      <p:ext uri="{BB962C8B-B14F-4D97-AF65-F5344CB8AC3E}">
        <p14:creationId xmlns:p14="http://schemas.microsoft.com/office/powerpoint/2010/main" val="199871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E5A18-EB0A-40A3-B4C4-7A631AF9BAB1}"/>
              </a:ext>
            </a:extLst>
          </p:cNvPr>
          <p:cNvSpPr/>
          <p:nvPr/>
        </p:nvSpPr>
        <p:spPr>
          <a:xfrm>
            <a:off x="6068091" y="180177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Selector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AC9-C114-4D2D-8567-8F185AC4A5E2}"/>
              </a:ext>
            </a:extLst>
          </p:cNvPr>
          <p:cNvCxnSpPr>
            <a:cxnSpLocks/>
          </p:cNvCxnSpPr>
          <p:nvPr/>
        </p:nvCxnSpPr>
        <p:spPr>
          <a:xfrm flipH="1" flipV="1">
            <a:off x="7294645" y="720207"/>
            <a:ext cx="926895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42198-6E95-4F08-BF55-75BB2F4B601D}"/>
              </a:ext>
            </a:extLst>
          </p:cNvPr>
          <p:cNvSpPr/>
          <p:nvPr/>
        </p:nvSpPr>
        <p:spPr>
          <a:xfrm>
            <a:off x="6071901" y="3273036"/>
            <a:ext cx="1222744" cy="6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Selector and activator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510A3-6F3F-47CB-87FF-1F47DF6D877D}"/>
              </a:ext>
            </a:extLst>
          </p:cNvPr>
          <p:cNvCxnSpPr>
            <a:cxnSpLocks/>
          </p:cNvCxnSpPr>
          <p:nvPr/>
        </p:nvCxnSpPr>
        <p:spPr>
          <a:xfrm flipV="1">
            <a:off x="6678227" y="2365302"/>
            <a:ext cx="0" cy="907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C347-997C-4727-A44D-A9D728442820}"/>
              </a:ext>
            </a:extLst>
          </p:cNvPr>
          <p:cNvSpPr/>
          <p:nvPr/>
        </p:nvSpPr>
        <p:spPr>
          <a:xfrm>
            <a:off x="8748427" y="3309285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Binding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F14A0-465F-4AE3-80F7-E4DECF96C1F7}"/>
              </a:ext>
            </a:extLst>
          </p:cNvPr>
          <p:cNvSpPr/>
          <p:nvPr/>
        </p:nvSpPr>
        <p:spPr>
          <a:xfrm>
            <a:off x="3444506" y="5131430"/>
            <a:ext cx="1222744" cy="66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Conversion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8057B8-E2D4-45DB-A090-1B2ACAD422EE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rot="5400000" flipH="1" flipV="1">
            <a:off x="4781250" y="3229408"/>
            <a:ext cx="1176650" cy="262739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9AC5E68-573C-4723-9324-B85E289055D1}"/>
              </a:ext>
            </a:extLst>
          </p:cNvPr>
          <p:cNvSpPr/>
          <p:nvPr/>
        </p:nvSpPr>
        <p:spPr>
          <a:xfrm>
            <a:off x="8229160" y="250503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Handler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B27E9-7686-4F40-BAFE-71FEF12AD0B6}"/>
              </a:ext>
            </a:extLst>
          </p:cNvPr>
          <p:cNvCxnSpPr>
            <a:cxnSpLocks/>
          </p:cNvCxnSpPr>
          <p:nvPr/>
        </p:nvCxnSpPr>
        <p:spPr>
          <a:xfrm>
            <a:off x="7294645" y="379334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81AEB8-167D-456B-B69A-8CAF2BEC01E6}"/>
              </a:ext>
            </a:extLst>
          </p:cNvPr>
          <p:cNvCxnSpPr>
            <a:cxnSpLocks/>
            <a:stCxn id="29" idx="3"/>
            <a:endCxn id="14" idx="3"/>
          </p:cNvCxnSpPr>
          <p:nvPr/>
        </p:nvCxnSpPr>
        <p:spPr>
          <a:xfrm flipH="1">
            <a:off x="7290835" y="532266"/>
            <a:ext cx="2161069" cy="1551273"/>
          </a:xfrm>
          <a:prstGeom prst="bentConnector3">
            <a:avLst>
              <a:gd name="adj1" fmla="val -10578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BE35570-0112-4F35-AE4E-9B748DF0D8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6550" y="215463"/>
            <a:ext cx="987747" cy="216106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3DCC716B-CFE9-4406-9E28-5ACB256AB2D9}"/>
              </a:ext>
            </a:extLst>
          </p:cNvPr>
          <p:cNvSpPr/>
          <p:nvPr/>
        </p:nvSpPr>
        <p:spPr>
          <a:xfrm>
            <a:off x="3050665" y="1558556"/>
            <a:ext cx="1704971" cy="10446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 Route Delegate Handler Exists?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5434872-57ED-46F7-A1F3-69D92B4D9BDC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4581482" y="1924868"/>
            <a:ext cx="802494" cy="215915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D10DCB3-B305-46CA-AC49-ACF3CC899471}"/>
              </a:ext>
            </a:extLst>
          </p:cNvPr>
          <p:cNvCxnSpPr>
            <a:cxnSpLocks/>
            <a:stCxn id="14" idx="1"/>
            <a:endCxn id="32" idx="3"/>
          </p:cNvCxnSpPr>
          <p:nvPr/>
        </p:nvCxnSpPr>
        <p:spPr>
          <a:xfrm rot="10800000">
            <a:off x="4755637" y="2080879"/>
            <a:ext cx="1312455" cy="26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58F6EE-EE26-41B7-BA41-919FA834AE1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85195" y="2080878"/>
            <a:ext cx="665470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BAEC38A-2721-4E14-B781-FF67002EF468}"/>
              </a:ext>
            </a:extLst>
          </p:cNvPr>
          <p:cNvSpPr/>
          <p:nvPr/>
        </p:nvSpPr>
        <p:spPr>
          <a:xfrm>
            <a:off x="1221595" y="1730534"/>
            <a:ext cx="1222744" cy="7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Delegate Handler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7797929-120B-4643-8F6E-0CB3FC217C5B}"/>
              </a:ext>
            </a:extLst>
          </p:cNvPr>
          <p:cNvCxnSpPr>
            <a:cxnSpLocks/>
            <a:stCxn id="73" idx="2"/>
            <a:endCxn id="30" idx="1"/>
          </p:cNvCxnSpPr>
          <p:nvPr/>
        </p:nvCxnSpPr>
        <p:spPr>
          <a:xfrm rot="16200000" flipH="1">
            <a:off x="3362775" y="904782"/>
            <a:ext cx="1179318" cy="4238934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9A425D6-9395-4969-86E1-C5BC68719D6C}"/>
              </a:ext>
            </a:extLst>
          </p:cNvPr>
          <p:cNvCxnSpPr>
            <a:cxnSpLocks/>
            <a:stCxn id="73" idx="0"/>
            <a:endCxn id="12" idx="2"/>
          </p:cNvCxnSpPr>
          <p:nvPr/>
        </p:nvCxnSpPr>
        <p:spPr>
          <a:xfrm rot="5400000" flipH="1" flipV="1">
            <a:off x="3792549" y="-1152570"/>
            <a:ext cx="923522" cy="484268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06D949-97BE-4E95-BC6C-E6DC6E404AE7}"/>
              </a:ext>
            </a:extLst>
          </p:cNvPr>
          <p:cNvSpPr txBox="1"/>
          <p:nvPr/>
        </p:nvSpPr>
        <p:spPr>
          <a:xfrm>
            <a:off x="2575560" y="2072640"/>
            <a:ext cx="54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DC0800-A4CC-43A4-A1F2-2ECC3E1C7ADD}"/>
              </a:ext>
            </a:extLst>
          </p:cNvPr>
          <p:cNvSpPr txBox="1"/>
          <p:nvPr/>
        </p:nvSpPr>
        <p:spPr>
          <a:xfrm>
            <a:off x="3928110" y="2727960"/>
            <a:ext cx="45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84A733E-AF04-4C82-9BCA-4D5CE9D58FA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67250" y="5463219"/>
            <a:ext cx="5473334" cy="111779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78AE5D1-D3B6-4D2D-BAAC-7965B98333BF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9098678" y="4468196"/>
            <a:ext cx="2544198" cy="768117"/>
          </a:xfrm>
          <a:prstGeom prst="bentConnector3">
            <a:avLst>
              <a:gd name="adj1" fmla="val 132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1E47780-BE24-49C3-B446-893E82F0F73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02265" y="3591048"/>
            <a:ext cx="1446162" cy="14408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88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  <a:stCxn id="118" idx="2"/>
          </p:cNvCxnSpPr>
          <p:nvPr/>
        </p:nvCxnSpPr>
        <p:spPr>
          <a:xfrm rot="16200000" flipH="1">
            <a:off x="9289345" y="5446694"/>
            <a:ext cx="480064" cy="1176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E5A18-EB0A-40A3-B4C4-7A631AF9BAB1}"/>
              </a:ext>
            </a:extLst>
          </p:cNvPr>
          <p:cNvSpPr/>
          <p:nvPr/>
        </p:nvSpPr>
        <p:spPr>
          <a:xfrm>
            <a:off x="6068091" y="180177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Selector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AC9-C114-4D2D-8567-8F185AC4A5E2}"/>
              </a:ext>
            </a:extLst>
          </p:cNvPr>
          <p:cNvCxnSpPr>
            <a:cxnSpLocks/>
          </p:cNvCxnSpPr>
          <p:nvPr/>
        </p:nvCxnSpPr>
        <p:spPr>
          <a:xfrm flipH="1" flipV="1">
            <a:off x="7294645" y="720207"/>
            <a:ext cx="926895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42198-6E95-4F08-BF55-75BB2F4B601D}"/>
              </a:ext>
            </a:extLst>
          </p:cNvPr>
          <p:cNvSpPr/>
          <p:nvPr/>
        </p:nvSpPr>
        <p:spPr>
          <a:xfrm>
            <a:off x="6071901" y="3273036"/>
            <a:ext cx="1222744" cy="6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Selector and activator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510A3-6F3F-47CB-87FF-1F47DF6D877D}"/>
              </a:ext>
            </a:extLst>
          </p:cNvPr>
          <p:cNvCxnSpPr>
            <a:cxnSpLocks/>
          </p:cNvCxnSpPr>
          <p:nvPr/>
        </p:nvCxnSpPr>
        <p:spPr>
          <a:xfrm flipV="1">
            <a:off x="6678227" y="2365302"/>
            <a:ext cx="0" cy="907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B7F8B-B153-4BD5-9CEB-7CE7BE45E967}"/>
              </a:ext>
            </a:extLst>
          </p:cNvPr>
          <p:cNvCxnSpPr>
            <a:cxnSpLocks/>
          </p:cNvCxnSpPr>
          <p:nvPr/>
        </p:nvCxnSpPr>
        <p:spPr>
          <a:xfrm>
            <a:off x="7003313" y="3954780"/>
            <a:ext cx="6247" cy="472595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C347-997C-4727-A44D-A9D728442820}"/>
              </a:ext>
            </a:extLst>
          </p:cNvPr>
          <p:cNvSpPr/>
          <p:nvPr/>
        </p:nvSpPr>
        <p:spPr>
          <a:xfrm>
            <a:off x="8811291" y="2657775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Binding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31519E-BD1D-49F8-A0A1-B4BC4C4BD304}"/>
              </a:ext>
            </a:extLst>
          </p:cNvPr>
          <p:cNvCxnSpPr>
            <a:cxnSpLocks/>
            <a:stCxn id="27" idx="3"/>
            <a:endCxn id="118" idx="0"/>
          </p:cNvCxnSpPr>
          <p:nvPr/>
        </p:nvCxnSpPr>
        <p:spPr>
          <a:xfrm flipH="1">
            <a:off x="8941031" y="2939538"/>
            <a:ext cx="1093004" cy="2146810"/>
          </a:xfrm>
          <a:prstGeom prst="bentConnector4">
            <a:avLst>
              <a:gd name="adj1" fmla="val -20915"/>
              <a:gd name="adj2" fmla="val 56562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F14A0-465F-4AE3-80F7-E4DECF96C1F7}"/>
              </a:ext>
            </a:extLst>
          </p:cNvPr>
          <p:cNvSpPr/>
          <p:nvPr/>
        </p:nvSpPr>
        <p:spPr>
          <a:xfrm>
            <a:off x="3444506" y="5131430"/>
            <a:ext cx="1222744" cy="66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Conversion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8057B8-E2D4-45DB-A090-1B2ACAD422EE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4754296" y="4284892"/>
            <a:ext cx="148120" cy="154495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9AC5E68-573C-4723-9324-B85E289055D1}"/>
              </a:ext>
            </a:extLst>
          </p:cNvPr>
          <p:cNvSpPr/>
          <p:nvPr/>
        </p:nvSpPr>
        <p:spPr>
          <a:xfrm>
            <a:off x="8229160" y="250503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Handler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B27E9-7686-4F40-BAFE-71FEF12AD0B6}"/>
              </a:ext>
            </a:extLst>
          </p:cNvPr>
          <p:cNvCxnSpPr>
            <a:cxnSpLocks/>
          </p:cNvCxnSpPr>
          <p:nvPr/>
        </p:nvCxnSpPr>
        <p:spPr>
          <a:xfrm>
            <a:off x="7294645" y="379334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81AEB8-167D-456B-B69A-8CAF2BEC01E6}"/>
              </a:ext>
            </a:extLst>
          </p:cNvPr>
          <p:cNvCxnSpPr>
            <a:cxnSpLocks/>
            <a:stCxn id="29" idx="3"/>
            <a:endCxn id="14" idx="3"/>
          </p:cNvCxnSpPr>
          <p:nvPr/>
        </p:nvCxnSpPr>
        <p:spPr>
          <a:xfrm flipH="1">
            <a:off x="7290835" y="532266"/>
            <a:ext cx="2161069" cy="1551273"/>
          </a:xfrm>
          <a:prstGeom prst="bentConnector3">
            <a:avLst>
              <a:gd name="adj1" fmla="val -10578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BE35570-0112-4F35-AE4E-9B748DF0D8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6550" y="215463"/>
            <a:ext cx="987747" cy="216106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3DCC716B-CFE9-4406-9E28-5ACB256AB2D9}"/>
              </a:ext>
            </a:extLst>
          </p:cNvPr>
          <p:cNvSpPr/>
          <p:nvPr/>
        </p:nvSpPr>
        <p:spPr>
          <a:xfrm>
            <a:off x="3050665" y="1558556"/>
            <a:ext cx="1704971" cy="10446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 Route Delegate Handler Exists?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5434872-57ED-46F7-A1F3-69D92B4D9BDC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4581482" y="1924868"/>
            <a:ext cx="802494" cy="215915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D10DCB3-B305-46CA-AC49-ACF3CC899471}"/>
              </a:ext>
            </a:extLst>
          </p:cNvPr>
          <p:cNvCxnSpPr>
            <a:cxnSpLocks/>
            <a:stCxn id="14" idx="1"/>
            <a:endCxn id="32" idx="3"/>
          </p:cNvCxnSpPr>
          <p:nvPr/>
        </p:nvCxnSpPr>
        <p:spPr>
          <a:xfrm rot="10800000">
            <a:off x="4755637" y="2080879"/>
            <a:ext cx="1312455" cy="26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58F6EE-EE26-41B7-BA41-919FA834AE1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85195" y="2080878"/>
            <a:ext cx="665470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BAEC38A-2721-4E14-B781-FF67002EF468}"/>
              </a:ext>
            </a:extLst>
          </p:cNvPr>
          <p:cNvSpPr/>
          <p:nvPr/>
        </p:nvSpPr>
        <p:spPr>
          <a:xfrm>
            <a:off x="1221595" y="1730534"/>
            <a:ext cx="1222744" cy="7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Delegate Handler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7797929-120B-4643-8F6E-0CB3FC217C5B}"/>
              </a:ext>
            </a:extLst>
          </p:cNvPr>
          <p:cNvCxnSpPr>
            <a:cxnSpLocks/>
            <a:stCxn id="73" idx="2"/>
            <a:endCxn id="30" idx="1"/>
          </p:cNvCxnSpPr>
          <p:nvPr/>
        </p:nvCxnSpPr>
        <p:spPr>
          <a:xfrm rot="16200000" flipH="1">
            <a:off x="3362775" y="904782"/>
            <a:ext cx="1179318" cy="4238934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9A425D6-9395-4969-86E1-C5BC68719D6C}"/>
              </a:ext>
            </a:extLst>
          </p:cNvPr>
          <p:cNvCxnSpPr>
            <a:cxnSpLocks/>
            <a:stCxn id="73" idx="0"/>
            <a:endCxn id="12" idx="2"/>
          </p:cNvCxnSpPr>
          <p:nvPr/>
        </p:nvCxnSpPr>
        <p:spPr>
          <a:xfrm rot="5400000" flipH="1" flipV="1">
            <a:off x="3792549" y="-1152570"/>
            <a:ext cx="923522" cy="484268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06D949-97BE-4E95-BC6C-E6DC6E404AE7}"/>
              </a:ext>
            </a:extLst>
          </p:cNvPr>
          <p:cNvSpPr txBox="1"/>
          <p:nvPr/>
        </p:nvSpPr>
        <p:spPr>
          <a:xfrm>
            <a:off x="2575560" y="2072640"/>
            <a:ext cx="54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DC0800-A4CC-43A4-A1F2-2ECC3E1C7ADD}"/>
              </a:ext>
            </a:extLst>
          </p:cNvPr>
          <p:cNvSpPr txBox="1"/>
          <p:nvPr/>
        </p:nvSpPr>
        <p:spPr>
          <a:xfrm>
            <a:off x="3928110" y="2727960"/>
            <a:ext cx="45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F32E15-5F46-4063-8E25-044589959BF3}"/>
              </a:ext>
            </a:extLst>
          </p:cNvPr>
          <p:cNvSpPr/>
          <p:nvPr/>
        </p:nvSpPr>
        <p:spPr>
          <a:xfrm>
            <a:off x="5614700" y="4427375"/>
            <a:ext cx="2149639" cy="7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 Filter 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07DAAA-0A99-4AE6-B0F8-0BC6823AD1BA}"/>
              </a:ext>
            </a:extLst>
          </p:cNvPr>
          <p:cNvCxnSpPr>
            <a:cxnSpLocks/>
            <a:stCxn id="109" idx="3"/>
            <a:endCxn id="139" idx="2"/>
          </p:cNvCxnSpPr>
          <p:nvPr/>
        </p:nvCxnSpPr>
        <p:spPr>
          <a:xfrm flipV="1">
            <a:off x="7764339" y="4087576"/>
            <a:ext cx="527685" cy="691827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693D1E0-A487-40B3-B7C9-D0B557488F2D}"/>
              </a:ext>
            </a:extLst>
          </p:cNvPr>
          <p:cNvSpPr/>
          <p:nvPr/>
        </p:nvSpPr>
        <p:spPr>
          <a:xfrm>
            <a:off x="8023860" y="5086348"/>
            <a:ext cx="1834341" cy="7086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Filter 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OnActionExecuting</a:t>
            </a:r>
            <a:r>
              <a:rPr lang="en-US" sz="1400" dirty="0"/>
              <a:t> / </a:t>
            </a:r>
            <a:r>
              <a:rPr lang="en-US" sz="1400" dirty="0" err="1"/>
              <a:t>OnactionExecuted</a:t>
            </a:r>
            <a:r>
              <a:rPr lang="en-US" sz="1400" dirty="0"/>
              <a:t>)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0B97DDD-ADC0-468F-B1C7-81E72091E791}"/>
              </a:ext>
            </a:extLst>
          </p:cNvPr>
          <p:cNvCxnSpPr>
            <a:cxnSpLocks/>
            <a:stCxn id="118" idx="3"/>
            <a:endCxn id="6" idx="0"/>
          </p:cNvCxnSpPr>
          <p:nvPr/>
        </p:nvCxnSpPr>
        <p:spPr>
          <a:xfrm>
            <a:off x="9858201" y="5440679"/>
            <a:ext cx="896635" cy="683675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250AD9-4806-4347-B33B-718AAC2F8943}"/>
              </a:ext>
            </a:extLst>
          </p:cNvPr>
          <p:cNvCxnSpPr>
            <a:cxnSpLocks/>
            <a:stCxn id="118" idx="1"/>
            <a:endCxn id="28" idx="3"/>
          </p:cNvCxnSpPr>
          <p:nvPr/>
        </p:nvCxnSpPr>
        <p:spPr>
          <a:xfrm flipH="1">
            <a:off x="4667250" y="5440679"/>
            <a:ext cx="3356610" cy="225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5F93BC-65AB-46D7-96C5-12EFB5C013AA}"/>
              </a:ext>
            </a:extLst>
          </p:cNvPr>
          <p:cNvCxnSpPr>
            <a:cxnSpLocks/>
          </p:cNvCxnSpPr>
          <p:nvPr/>
        </p:nvCxnSpPr>
        <p:spPr>
          <a:xfrm flipV="1">
            <a:off x="6332220" y="3964957"/>
            <a:ext cx="0" cy="462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7291C36-B524-4569-AC67-281628C9C33E}"/>
              </a:ext>
            </a:extLst>
          </p:cNvPr>
          <p:cNvSpPr/>
          <p:nvPr/>
        </p:nvSpPr>
        <p:spPr>
          <a:xfrm>
            <a:off x="7680652" y="3524050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Authorization Filter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E0669B8-36ED-4043-8AF6-F94B47BD6430}"/>
              </a:ext>
            </a:extLst>
          </p:cNvPr>
          <p:cNvCxnSpPr>
            <a:cxnSpLocks/>
            <a:stCxn id="139" idx="0"/>
            <a:endCxn id="27" idx="1"/>
          </p:cNvCxnSpPr>
          <p:nvPr/>
        </p:nvCxnSpPr>
        <p:spPr>
          <a:xfrm rot="5400000" flipH="1" flipV="1">
            <a:off x="8259401" y="2972161"/>
            <a:ext cx="584512" cy="519267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9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  <a:stCxn id="118" idx="2"/>
          </p:cNvCxnSpPr>
          <p:nvPr/>
        </p:nvCxnSpPr>
        <p:spPr>
          <a:xfrm rot="16200000" flipH="1">
            <a:off x="9289345" y="5446694"/>
            <a:ext cx="480064" cy="1176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E5A18-EB0A-40A3-B4C4-7A631AF9BAB1}"/>
              </a:ext>
            </a:extLst>
          </p:cNvPr>
          <p:cNvSpPr/>
          <p:nvPr/>
        </p:nvSpPr>
        <p:spPr>
          <a:xfrm>
            <a:off x="6068091" y="180177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Selector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AC9-C114-4D2D-8567-8F185AC4A5E2}"/>
              </a:ext>
            </a:extLst>
          </p:cNvPr>
          <p:cNvCxnSpPr>
            <a:cxnSpLocks/>
          </p:cNvCxnSpPr>
          <p:nvPr/>
        </p:nvCxnSpPr>
        <p:spPr>
          <a:xfrm flipH="1" flipV="1">
            <a:off x="7294645" y="720207"/>
            <a:ext cx="926895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42198-6E95-4F08-BF55-75BB2F4B601D}"/>
              </a:ext>
            </a:extLst>
          </p:cNvPr>
          <p:cNvSpPr/>
          <p:nvPr/>
        </p:nvSpPr>
        <p:spPr>
          <a:xfrm>
            <a:off x="6071901" y="3273036"/>
            <a:ext cx="1222744" cy="6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Selector and activator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510A3-6F3F-47CB-87FF-1F47DF6D877D}"/>
              </a:ext>
            </a:extLst>
          </p:cNvPr>
          <p:cNvCxnSpPr>
            <a:cxnSpLocks/>
          </p:cNvCxnSpPr>
          <p:nvPr/>
        </p:nvCxnSpPr>
        <p:spPr>
          <a:xfrm flipV="1">
            <a:off x="6678227" y="2365302"/>
            <a:ext cx="0" cy="907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B7F8B-B153-4BD5-9CEB-7CE7BE45E967}"/>
              </a:ext>
            </a:extLst>
          </p:cNvPr>
          <p:cNvCxnSpPr>
            <a:cxnSpLocks/>
          </p:cNvCxnSpPr>
          <p:nvPr/>
        </p:nvCxnSpPr>
        <p:spPr>
          <a:xfrm>
            <a:off x="7003313" y="3954780"/>
            <a:ext cx="6247" cy="472595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2C347-997C-4727-A44D-A9D728442820}"/>
              </a:ext>
            </a:extLst>
          </p:cNvPr>
          <p:cNvSpPr/>
          <p:nvPr/>
        </p:nvSpPr>
        <p:spPr>
          <a:xfrm>
            <a:off x="8811290" y="2657775"/>
            <a:ext cx="1534189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Binding </a:t>
            </a:r>
            <a:r>
              <a:rPr lang="en-US" sz="14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31519E-BD1D-49F8-A0A1-B4BC4C4BD304}"/>
              </a:ext>
            </a:extLst>
          </p:cNvPr>
          <p:cNvCxnSpPr>
            <a:cxnSpLocks/>
            <a:stCxn id="27" idx="3"/>
            <a:endCxn id="118" idx="0"/>
          </p:cNvCxnSpPr>
          <p:nvPr/>
        </p:nvCxnSpPr>
        <p:spPr>
          <a:xfrm flipH="1">
            <a:off x="8941031" y="2939538"/>
            <a:ext cx="1404448" cy="2146810"/>
          </a:xfrm>
          <a:prstGeom prst="bentConnector4">
            <a:avLst>
              <a:gd name="adj1" fmla="val -16277"/>
              <a:gd name="adj2" fmla="val 56562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F14A0-465F-4AE3-80F7-E4DECF96C1F7}"/>
              </a:ext>
            </a:extLst>
          </p:cNvPr>
          <p:cNvSpPr/>
          <p:nvPr/>
        </p:nvSpPr>
        <p:spPr>
          <a:xfrm>
            <a:off x="3050665" y="5131430"/>
            <a:ext cx="1616585" cy="66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Conversion </a:t>
            </a:r>
            <a:r>
              <a:rPr lang="en-US" sz="14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8057B8-E2D4-45DB-A090-1B2ACAD422EE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4655837" y="4186433"/>
            <a:ext cx="148118" cy="174187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9AC5E68-573C-4723-9324-B85E289055D1}"/>
              </a:ext>
            </a:extLst>
          </p:cNvPr>
          <p:cNvSpPr/>
          <p:nvPr/>
        </p:nvSpPr>
        <p:spPr>
          <a:xfrm>
            <a:off x="8229160" y="250503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Handler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B27E9-7686-4F40-BAFE-71FEF12AD0B6}"/>
              </a:ext>
            </a:extLst>
          </p:cNvPr>
          <p:cNvCxnSpPr>
            <a:cxnSpLocks/>
          </p:cNvCxnSpPr>
          <p:nvPr/>
        </p:nvCxnSpPr>
        <p:spPr>
          <a:xfrm>
            <a:off x="7294645" y="379334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81AEB8-167D-456B-B69A-8CAF2BEC01E6}"/>
              </a:ext>
            </a:extLst>
          </p:cNvPr>
          <p:cNvCxnSpPr>
            <a:cxnSpLocks/>
            <a:stCxn id="29" idx="3"/>
            <a:endCxn id="14" idx="3"/>
          </p:cNvCxnSpPr>
          <p:nvPr/>
        </p:nvCxnSpPr>
        <p:spPr>
          <a:xfrm flipH="1">
            <a:off x="7290835" y="532266"/>
            <a:ext cx="2161069" cy="1551273"/>
          </a:xfrm>
          <a:prstGeom prst="bentConnector3">
            <a:avLst>
              <a:gd name="adj1" fmla="val -10578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BE35570-0112-4F35-AE4E-9B748DF0D8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6550" y="215463"/>
            <a:ext cx="987747" cy="216106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3DCC716B-CFE9-4406-9E28-5ACB256AB2D9}"/>
              </a:ext>
            </a:extLst>
          </p:cNvPr>
          <p:cNvSpPr/>
          <p:nvPr/>
        </p:nvSpPr>
        <p:spPr>
          <a:xfrm>
            <a:off x="3050665" y="1558556"/>
            <a:ext cx="1704971" cy="10446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 Route Delegate Handler Exists?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5434872-57ED-46F7-A1F3-69D92B4D9BDC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4581482" y="1924868"/>
            <a:ext cx="802494" cy="215915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D10DCB3-B305-46CA-AC49-ACF3CC899471}"/>
              </a:ext>
            </a:extLst>
          </p:cNvPr>
          <p:cNvCxnSpPr>
            <a:cxnSpLocks/>
            <a:stCxn id="14" idx="1"/>
            <a:endCxn id="32" idx="3"/>
          </p:cNvCxnSpPr>
          <p:nvPr/>
        </p:nvCxnSpPr>
        <p:spPr>
          <a:xfrm rot="10800000">
            <a:off x="4755637" y="2080879"/>
            <a:ext cx="1312455" cy="26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58F6EE-EE26-41B7-BA41-919FA834AE1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85195" y="2080878"/>
            <a:ext cx="665470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BAEC38A-2721-4E14-B781-FF67002EF468}"/>
              </a:ext>
            </a:extLst>
          </p:cNvPr>
          <p:cNvSpPr/>
          <p:nvPr/>
        </p:nvSpPr>
        <p:spPr>
          <a:xfrm>
            <a:off x="1221595" y="1730534"/>
            <a:ext cx="1222744" cy="7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Delegate Handler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7797929-120B-4643-8F6E-0CB3FC217C5B}"/>
              </a:ext>
            </a:extLst>
          </p:cNvPr>
          <p:cNvCxnSpPr>
            <a:cxnSpLocks/>
            <a:stCxn id="73" idx="2"/>
            <a:endCxn id="30" idx="1"/>
          </p:cNvCxnSpPr>
          <p:nvPr/>
        </p:nvCxnSpPr>
        <p:spPr>
          <a:xfrm rot="16200000" flipH="1">
            <a:off x="3362775" y="904782"/>
            <a:ext cx="1179318" cy="4238934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9A425D6-9395-4969-86E1-C5BC68719D6C}"/>
              </a:ext>
            </a:extLst>
          </p:cNvPr>
          <p:cNvCxnSpPr>
            <a:cxnSpLocks/>
            <a:stCxn id="73" idx="0"/>
            <a:endCxn id="12" idx="2"/>
          </p:cNvCxnSpPr>
          <p:nvPr/>
        </p:nvCxnSpPr>
        <p:spPr>
          <a:xfrm rot="5400000" flipH="1" flipV="1">
            <a:off x="3792549" y="-1152570"/>
            <a:ext cx="923522" cy="484268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06D949-97BE-4E95-BC6C-E6DC6E404AE7}"/>
              </a:ext>
            </a:extLst>
          </p:cNvPr>
          <p:cNvSpPr txBox="1"/>
          <p:nvPr/>
        </p:nvSpPr>
        <p:spPr>
          <a:xfrm>
            <a:off x="2575560" y="2072640"/>
            <a:ext cx="54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DC0800-A4CC-43A4-A1F2-2ECC3E1C7ADD}"/>
              </a:ext>
            </a:extLst>
          </p:cNvPr>
          <p:cNvSpPr txBox="1"/>
          <p:nvPr/>
        </p:nvSpPr>
        <p:spPr>
          <a:xfrm>
            <a:off x="3928110" y="2727960"/>
            <a:ext cx="45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F32E15-5F46-4063-8E25-044589959BF3}"/>
              </a:ext>
            </a:extLst>
          </p:cNvPr>
          <p:cNvSpPr/>
          <p:nvPr/>
        </p:nvSpPr>
        <p:spPr>
          <a:xfrm>
            <a:off x="5614700" y="4427375"/>
            <a:ext cx="2149639" cy="7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 Filter 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07DAAA-0A99-4AE6-B0F8-0BC6823AD1BA}"/>
              </a:ext>
            </a:extLst>
          </p:cNvPr>
          <p:cNvCxnSpPr>
            <a:cxnSpLocks/>
            <a:stCxn id="109" idx="3"/>
            <a:endCxn id="139" idx="2"/>
          </p:cNvCxnSpPr>
          <p:nvPr/>
        </p:nvCxnSpPr>
        <p:spPr>
          <a:xfrm flipV="1">
            <a:off x="7764339" y="4087576"/>
            <a:ext cx="527685" cy="691827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693D1E0-A487-40B3-B7C9-D0B557488F2D}"/>
              </a:ext>
            </a:extLst>
          </p:cNvPr>
          <p:cNvSpPr/>
          <p:nvPr/>
        </p:nvSpPr>
        <p:spPr>
          <a:xfrm>
            <a:off x="8023860" y="5086348"/>
            <a:ext cx="1834341" cy="7086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Filter 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OnActionExecuting</a:t>
            </a:r>
            <a:r>
              <a:rPr lang="en-US" sz="1400" dirty="0"/>
              <a:t> / </a:t>
            </a:r>
            <a:r>
              <a:rPr lang="en-US" sz="1400" dirty="0" err="1"/>
              <a:t>OnactionExecuted</a:t>
            </a:r>
            <a:r>
              <a:rPr lang="en-US" sz="1400" dirty="0"/>
              <a:t>)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0B97DDD-ADC0-468F-B1C7-81E72091E791}"/>
              </a:ext>
            </a:extLst>
          </p:cNvPr>
          <p:cNvCxnSpPr>
            <a:cxnSpLocks/>
            <a:stCxn id="118" idx="3"/>
            <a:endCxn id="6" idx="0"/>
          </p:cNvCxnSpPr>
          <p:nvPr/>
        </p:nvCxnSpPr>
        <p:spPr>
          <a:xfrm>
            <a:off x="9858201" y="5440679"/>
            <a:ext cx="896635" cy="683675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250AD9-4806-4347-B33B-718AAC2F8943}"/>
              </a:ext>
            </a:extLst>
          </p:cNvPr>
          <p:cNvCxnSpPr>
            <a:cxnSpLocks/>
            <a:stCxn id="118" idx="1"/>
            <a:endCxn id="28" idx="3"/>
          </p:cNvCxnSpPr>
          <p:nvPr/>
        </p:nvCxnSpPr>
        <p:spPr>
          <a:xfrm flipH="1">
            <a:off x="4667250" y="5440679"/>
            <a:ext cx="3356610" cy="225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5F93BC-65AB-46D7-96C5-12EFB5C013AA}"/>
              </a:ext>
            </a:extLst>
          </p:cNvPr>
          <p:cNvCxnSpPr>
            <a:cxnSpLocks/>
          </p:cNvCxnSpPr>
          <p:nvPr/>
        </p:nvCxnSpPr>
        <p:spPr>
          <a:xfrm flipV="1">
            <a:off x="6332220" y="3964957"/>
            <a:ext cx="0" cy="462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7291C36-B524-4569-AC67-281628C9C33E}"/>
              </a:ext>
            </a:extLst>
          </p:cNvPr>
          <p:cNvSpPr/>
          <p:nvPr/>
        </p:nvSpPr>
        <p:spPr>
          <a:xfrm>
            <a:off x="7680652" y="3524050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Authorization Filter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E0669B8-36ED-4043-8AF6-F94B47BD6430}"/>
              </a:ext>
            </a:extLst>
          </p:cNvPr>
          <p:cNvCxnSpPr>
            <a:cxnSpLocks/>
            <a:stCxn id="139" idx="0"/>
            <a:endCxn id="27" idx="1"/>
          </p:cNvCxnSpPr>
          <p:nvPr/>
        </p:nvCxnSpPr>
        <p:spPr>
          <a:xfrm rot="5400000" flipH="1" flipV="1">
            <a:off x="8259401" y="2972161"/>
            <a:ext cx="584512" cy="51926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84A733E-AF04-4C82-9BCA-4D5CE9D58FA1}"/>
              </a:ext>
            </a:extLst>
          </p:cNvPr>
          <p:cNvCxnSpPr>
            <a:cxnSpLocks/>
          </p:cNvCxnSpPr>
          <p:nvPr/>
        </p:nvCxnSpPr>
        <p:spPr>
          <a:xfrm>
            <a:off x="2091026" y="5792872"/>
            <a:ext cx="8049558" cy="788138"/>
          </a:xfrm>
          <a:prstGeom prst="bentConnector3">
            <a:avLst>
              <a:gd name="adj1" fmla="val 18"/>
            </a:avLst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29883C-3257-404B-BB61-8E681DE11DE5}"/>
              </a:ext>
            </a:extLst>
          </p:cNvPr>
          <p:cNvSpPr/>
          <p:nvPr/>
        </p:nvSpPr>
        <p:spPr>
          <a:xfrm>
            <a:off x="1471858" y="5211809"/>
            <a:ext cx="1222744" cy="5635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Exception Filter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B7B60CAC-8AF0-4869-8BFA-FF089C4EF99D}"/>
              </a:ext>
            </a:extLst>
          </p:cNvPr>
          <p:cNvCxnSpPr>
            <a:cxnSpLocks/>
          </p:cNvCxnSpPr>
          <p:nvPr/>
        </p:nvCxnSpPr>
        <p:spPr>
          <a:xfrm flipV="1">
            <a:off x="2091026" y="4613554"/>
            <a:ext cx="3523676" cy="580718"/>
          </a:xfrm>
          <a:prstGeom prst="bentConnector3">
            <a:avLst>
              <a:gd name="adj1" fmla="val -278"/>
            </a:avLst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0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0484"/>
            <a:ext cx="9905999" cy="5443869"/>
          </a:xfrm>
        </p:spPr>
        <p:txBody>
          <a:bodyPr/>
          <a:lstStyle/>
          <a:p>
            <a:r>
              <a:rPr lang="en-US" dirty="0"/>
              <a:t>What is ASP.NET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Advantages of </a:t>
            </a:r>
            <a:r>
              <a:rPr lang="en-US" dirty="0" err="1"/>
              <a:t>WebAPI</a:t>
            </a:r>
            <a:r>
              <a:rPr lang="en-US" dirty="0"/>
              <a:t> and </a:t>
            </a:r>
            <a:r>
              <a:rPr lang="en-US" dirty="0" err="1"/>
              <a:t>WebAPI</a:t>
            </a:r>
            <a:r>
              <a:rPr lang="en-US" dirty="0"/>
              <a:t> 2</a:t>
            </a:r>
          </a:p>
          <a:p>
            <a:r>
              <a:rPr lang="en-US" dirty="0"/>
              <a:t>Simple </a:t>
            </a:r>
            <a:r>
              <a:rPr lang="en-US" dirty="0" err="1"/>
              <a:t>WebAPI</a:t>
            </a:r>
            <a:r>
              <a:rPr lang="en-US" dirty="0"/>
              <a:t> Implementation </a:t>
            </a:r>
          </a:p>
          <a:p>
            <a:r>
              <a:rPr lang="en-US" dirty="0" err="1"/>
              <a:t>WebAPI</a:t>
            </a:r>
            <a:r>
              <a:rPr lang="en-US" dirty="0"/>
              <a:t> message Life Cycle ( Pipeline)</a:t>
            </a:r>
          </a:p>
          <a:p>
            <a:r>
              <a:rPr lang="en-US" dirty="0"/>
              <a:t>Model Binders, Filter, Action Results.</a:t>
            </a:r>
          </a:p>
          <a:p>
            <a:r>
              <a:rPr lang="en-US" dirty="0"/>
              <a:t>Versioning.</a:t>
            </a:r>
          </a:p>
          <a:p>
            <a:r>
              <a:rPr lang="en-US" dirty="0"/>
              <a:t>Secured </a:t>
            </a:r>
            <a:r>
              <a:rPr lang="en-US" dirty="0" err="1"/>
              <a:t>WebAPI</a:t>
            </a:r>
            <a:r>
              <a:rPr lang="en-US" dirty="0"/>
              <a:t> [ Basic and Token Based Security] </a:t>
            </a: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ED-46FE-48A1-A9FC-0B5C65E6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21" y="765544"/>
            <a:ext cx="9905999" cy="5348177"/>
          </a:xfrm>
        </p:spPr>
        <p:txBody>
          <a:bodyPr/>
          <a:lstStyle/>
          <a:p>
            <a:r>
              <a:rPr lang="en-US" dirty="0"/>
              <a:t>What is ASP.NET </a:t>
            </a:r>
            <a:r>
              <a:rPr lang="en-US" dirty="0" err="1"/>
              <a:t>WebAPI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is a framework, Which is used to create HTTP services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746DF1-5831-4B9E-BD09-D0A8608B6316}"/>
              </a:ext>
            </a:extLst>
          </p:cNvPr>
          <p:cNvGrpSpPr/>
          <p:nvPr/>
        </p:nvGrpSpPr>
        <p:grpSpPr>
          <a:xfrm>
            <a:off x="1828804" y="1892595"/>
            <a:ext cx="7905352" cy="3817088"/>
            <a:chOff x="1828804" y="2711295"/>
            <a:chExt cx="7905352" cy="38170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6DAE23-4DF3-4E60-A620-62A9BCEA9C00}"/>
                </a:ext>
              </a:extLst>
            </p:cNvPr>
            <p:cNvGrpSpPr/>
            <p:nvPr/>
          </p:nvGrpSpPr>
          <p:grpSpPr>
            <a:xfrm>
              <a:off x="1828804" y="2711295"/>
              <a:ext cx="7905352" cy="3817088"/>
              <a:chOff x="1839433" y="2115879"/>
              <a:chExt cx="7905352" cy="381708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E778863-11A1-47AA-8A7E-9EEF1AEB8813}"/>
                  </a:ext>
                </a:extLst>
              </p:cNvPr>
              <p:cNvGrpSpPr/>
              <p:nvPr/>
            </p:nvGrpSpPr>
            <p:grpSpPr>
              <a:xfrm>
                <a:off x="1839433" y="2115879"/>
                <a:ext cx="7905352" cy="3817088"/>
                <a:chOff x="1839433" y="2721939"/>
                <a:chExt cx="7905352" cy="381708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82414B9-FD5C-4508-8548-4E6FFE25A2BA}"/>
                    </a:ext>
                  </a:extLst>
                </p:cNvPr>
                <p:cNvSpPr/>
                <p:nvPr/>
              </p:nvSpPr>
              <p:spPr>
                <a:xfrm>
                  <a:off x="1839433" y="2721939"/>
                  <a:ext cx="1531088" cy="925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Web Browser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AC279F1-E761-4556-ABF6-9AAEA7BCED8A}"/>
                    </a:ext>
                  </a:extLst>
                </p:cNvPr>
                <p:cNvSpPr/>
                <p:nvPr/>
              </p:nvSpPr>
              <p:spPr>
                <a:xfrm>
                  <a:off x="1839433" y="5613995"/>
                  <a:ext cx="1531088" cy="925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Desktop Application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4FDD8D9-7BBF-4819-831C-1970950184C1}"/>
                    </a:ext>
                  </a:extLst>
                </p:cNvPr>
                <p:cNvSpPr/>
                <p:nvPr/>
              </p:nvSpPr>
              <p:spPr>
                <a:xfrm>
                  <a:off x="2296633" y="4167967"/>
                  <a:ext cx="457200" cy="925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1109D8-FEDA-40AD-A78B-A52333968C4B}"/>
                    </a:ext>
                  </a:extLst>
                </p:cNvPr>
                <p:cNvSpPr/>
                <p:nvPr/>
              </p:nvSpPr>
              <p:spPr>
                <a:xfrm>
                  <a:off x="8543398" y="2873186"/>
                  <a:ext cx="1201387" cy="33625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Web API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533B5E0-68B6-41EA-BDEB-F0FA679B6798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>
                  <a:off x="3370521" y="3184455"/>
                  <a:ext cx="5172877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76F0A18-79D0-4C83-9BCD-BE1191D5769D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3370521" y="6076511"/>
                  <a:ext cx="5172877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83CE41-2021-4EE9-9E2D-C574680ADCF9}"/>
                    </a:ext>
                  </a:extLst>
                </p:cNvPr>
                <p:cNvSpPr txBox="1"/>
                <p:nvPr/>
              </p:nvSpPr>
              <p:spPr>
                <a:xfrm>
                  <a:off x="5012289" y="2788940"/>
                  <a:ext cx="134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Http Request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2FB7BC-9D90-4A8E-985F-C37D5652F095}"/>
                    </a:ext>
                  </a:extLst>
                </p:cNvPr>
                <p:cNvSpPr txBox="1"/>
                <p:nvPr/>
              </p:nvSpPr>
              <p:spPr>
                <a:xfrm>
                  <a:off x="3674979" y="3193525"/>
                  <a:ext cx="44457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Http Response [ XML / JSON / Other Format ]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0C2D1C-8ECB-4581-9F8A-8B6416D59A38}"/>
                    </a:ext>
                  </a:extLst>
                </p:cNvPr>
                <p:cNvSpPr txBox="1"/>
                <p:nvPr/>
              </p:nvSpPr>
              <p:spPr>
                <a:xfrm>
                  <a:off x="5012288" y="4185128"/>
                  <a:ext cx="134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Http Request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F0BC99-C50C-499B-B1A1-7AF3C55F30D5}"/>
                    </a:ext>
                  </a:extLst>
                </p:cNvPr>
                <p:cNvSpPr txBox="1"/>
                <p:nvPr/>
              </p:nvSpPr>
              <p:spPr>
                <a:xfrm>
                  <a:off x="3652118" y="4581457"/>
                  <a:ext cx="44457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Http Response [ XML / JSON / Other Format ]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60228E-DB79-431A-BDC8-8A6C68F92849}"/>
                    </a:ext>
                  </a:extLst>
                </p:cNvPr>
                <p:cNvSpPr txBox="1"/>
                <p:nvPr/>
              </p:nvSpPr>
              <p:spPr>
                <a:xfrm>
                  <a:off x="5126380" y="5676493"/>
                  <a:ext cx="134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Http Request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B6617BE-DE8B-463E-95B3-E97B026792A9}"/>
                    </a:ext>
                  </a:extLst>
                </p:cNvPr>
                <p:cNvSpPr txBox="1"/>
                <p:nvPr/>
              </p:nvSpPr>
              <p:spPr>
                <a:xfrm>
                  <a:off x="3714952" y="6101339"/>
                  <a:ext cx="44457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Http Response [ XML / JSON / Other Format ]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4FD675-4DFD-48B2-B1FB-F1538BA7145F}"/>
                  </a:ext>
                </a:extLst>
              </p:cNvPr>
              <p:cNvSpPr txBox="1"/>
              <p:nvPr/>
            </p:nvSpPr>
            <p:spPr>
              <a:xfrm>
                <a:off x="1850067" y="3609557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Mobile App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240F5-38B5-48DF-9928-5A4BB938FF3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2743204" y="4543816"/>
              <a:ext cx="5789565" cy="7602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92812A-1036-4B69-8633-5227E083D9B0}"/>
              </a:ext>
            </a:extLst>
          </p:cNvPr>
          <p:cNvSpPr txBox="1"/>
          <p:nvPr/>
        </p:nvSpPr>
        <p:spPr>
          <a:xfrm>
            <a:off x="2147777" y="6113721"/>
            <a:ext cx="712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=  </a:t>
            </a:r>
            <a:r>
              <a:rPr lang="en-US" dirty="0">
                <a:hlinkClick r:id="rId2"/>
              </a:rPr>
              <a:t>http://servername/apiname?id=101</a:t>
            </a:r>
            <a:endParaRPr lang="en-US" dirty="0"/>
          </a:p>
          <a:p>
            <a:r>
              <a:rPr lang="en-US" dirty="0" err="1"/>
              <a:t>httpResponse</a:t>
            </a:r>
            <a:r>
              <a:rPr lang="en-US" dirty="0"/>
              <a:t> = { “Name”: “</a:t>
            </a:r>
            <a:r>
              <a:rPr lang="en-US" dirty="0" err="1"/>
              <a:t>xyz</a:t>
            </a:r>
            <a:r>
              <a:rPr lang="en-US" dirty="0"/>
              <a:t>”, “Age”:”45”}</a:t>
            </a:r>
          </a:p>
        </p:txBody>
      </p:sp>
    </p:spTree>
    <p:extLst>
      <p:ext uri="{BB962C8B-B14F-4D97-AF65-F5344CB8AC3E}">
        <p14:creationId xmlns:p14="http://schemas.microsoft.com/office/powerpoint/2010/main" val="94675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54380"/>
            <a:ext cx="9905999" cy="5423136"/>
          </a:xfrm>
        </p:spPr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err="1"/>
              <a:t>WebAPI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 is an best platform for building HTTP based services.</a:t>
            </a:r>
          </a:p>
          <a:p>
            <a:pPr lvl="1"/>
            <a:r>
              <a:rPr lang="en-US" dirty="0"/>
              <a:t>Content Negotiation </a:t>
            </a:r>
          </a:p>
          <a:p>
            <a:pPr lvl="1"/>
            <a:r>
              <a:rPr lang="en-US" dirty="0"/>
              <a:t>Web API is an light weight framework for API development</a:t>
            </a:r>
          </a:p>
          <a:p>
            <a:pPr lvl="1"/>
            <a:r>
              <a:rPr lang="en-US" dirty="0"/>
              <a:t>ASP.NET Web API supports different formats of response data. Built-in support for standard formats like JSON, XML.</a:t>
            </a:r>
          </a:p>
          <a:p>
            <a:pPr lvl="1"/>
            <a:r>
              <a:rPr lang="en-US" dirty="0" err="1"/>
              <a:t>WebAPI</a:t>
            </a:r>
            <a:r>
              <a:rPr lang="en-US" dirty="0"/>
              <a:t> doesn't have tedious and extensive configuration like WCF REST service.</a:t>
            </a:r>
          </a:p>
          <a:p>
            <a:pPr lvl="1"/>
            <a:r>
              <a:rPr lang="en-US" dirty="0"/>
              <a:t>ASP.NET Web API maps HTTP verbs to method names.</a:t>
            </a:r>
          </a:p>
          <a:p>
            <a:r>
              <a:rPr lang="en-US" dirty="0"/>
              <a:t>Advantages of </a:t>
            </a:r>
            <a:r>
              <a:rPr lang="en-US" dirty="0" err="1"/>
              <a:t>WebAPI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Attribute Based Routing</a:t>
            </a:r>
          </a:p>
          <a:p>
            <a:pPr lvl="1"/>
            <a:r>
              <a:rPr lang="en-US" dirty="0"/>
              <a:t>Cross Domain Communications [CORS]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54380"/>
            <a:ext cx="9905999" cy="5036821"/>
          </a:xfrm>
        </p:spPr>
        <p:txBody>
          <a:bodyPr/>
          <a:lstStyle/>
          <a:p>
            <a:r>
              <a:rPr lang="en-US" dirty="0"/>
              <a:t>Disadvantages of </a:t>
            </a:r>
            <a:r>
              <a:rPr lang="en-US" dirty="0" err="1"/>
              <a:t>WebAPI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Web API supports only HTTP protocol.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160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WEB API 2 Pipeline</a:t>
            </a:r>
          </a:p>
        </p:txBody>
      </p:sp>
    </p:spTree>
    <p:extLst>
      <p:ext uri="{BB962C8B-B14F-4D97-AF65-F5344CB8AC3E}">
        <p14:creationId xmlns:p14="http://schemas.microsoft.com/office/powerpoint/2010/main" val="268748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10632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F67BED0-E12D-4DE2-A801-FA6ADAE8FBB6}"/>
              </a:ext>
            </a:extLst>
          </p:cNvPr>
          <p:cNvCxnSpPr>
            <a:cxnSpLocks/>
          </p:cNvCxnSpPr>
          <p:nvPr/>
        </p:nvCxnSpPr>
        <p:spPr>
          <a:xfrm>
            <a:off x="2509285" y="239499"/>
            <a:ext cx="7634179" cy="6018028"/>
          </a:xfrm>
          <a:prstGeom prst="bentConnector3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</p:cNvCxnSpPr>
          <p:nvPr/>
        </p:nvCxnSpPr>
        <p:spPr>
          <a:xfrm>
            <a:off x="2509285" y="513288"/>
            <a:ext cx="7634179" cy="6018028"/>
          </a:xfrm>
          <a:prstGeom prst="bentConnector3">
            <a:avLst>
              <a:gd name="adj1" fmla="val 44011"/>
            </a:avLst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6480810" y="2766060"/>
            <a:ext cx="94869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4711331" y="3059918"/>
            <a:ext cx="109347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78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F67BED0-E12D-4DE2-A801-FA6ADAE8FB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0822" y="1679944"/>
            <a:ext cx="5317340" cy="35714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501157" y="1763809"/>
            <a:ext cx="5576243" cy="3708371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F787F3F-6101-4D08-ACA1-C809655E42D0}"/>
              </a:ext>
            </a:extLst>
          </p:cNvPr>
          <p:cNvSpPr/>
          <p:nvPr/>
        </p:nvSpPr>
        <p:spPr>
          <a:xfrm>
            <a:off x="1183007" y="1565910"/>
            <a:ext cx="3663313" cy="2846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HttpServer</a:t>
            </a:r>
            <a:r>
              <a:rPr lang="en-US" sz="1600" u="sng" dirty="0"/>
              <a:t> </a:t>
            </a:r>
          </a:p>
          <a:p>
            <a:pPr algn="ctr"/>
            <a:endParaRPr lang="en-US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</a:t>
            </a:r>
            <a:r>
              <a:rPr lang="en-US" sz="1600" dirty="0" err="1"/>
              <a:t>HttpRequestMessage</a:t>
            </a:r>
            <a:r>
              <a:rPr lang="en-US" sz="1600" dirty="0"/>
              <a:t> Object which is used to access raw request  data. [Strongly Types Data]. This message travelled across the WEB API pipeline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Dispatch </a:t>
            </a:r>
            <a:r>
              <a:rPr lang="en-US" sz="1600" dirty="0" err="1"/>
              <a:t>HttpResponseMesssage</a:t>
            </a:r>
            <a:r>
              <a:rPr lang="en-US" sz="1600" dirty="0"/>
              <a:t> Which is created by us</a:t>
            </a:r>
          </a:p>
        </p:txBody>
      </p:sp>
    </p:spTree>
    <p:extLst>
      <p:ext uri="{BB962C8B-B14F-4D97-AF65-F5344CB8AC3E}">
        <p14:creationId xmlns:p14="http://schemas.microsoft.com/office/powerpoint/2010/main" val="142838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01A8D-A008-4245-B492-5CA7071937C7}"/>
              </a:ext>
            </a:extLst>
          </p:cNvPr>
          <p:cNvSpPr/>
          <p:nvPr/>
        </p:nvSpPr>
        <p:spPr>
          <a:xfrm>
            <a:off x="1286541" y="20919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B472-A8C3-4165-B671-9018F964C86A}"/>
              </a:ext>
            </a:extLst>
          </p:cNvPr>
          <p:cNvSpPr/>
          <p:nvPr/>
        </p:nvSpPr>
        <p:spPr>
          <a:xfrm>
            <a:off x="10143464" y="6124354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Controller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F67BED0-E12D-4DE2-A801-FA6ADAE8FBB6}"/>
              </a:ext>
            </a:extLst>
          </p:cNvPr>
          <p:cNvCxnSpPr>
            <a:cxnSpLocks/>
            <a:stCxn id="30" idx="3"/>
            <a:endCxn id="6" idx="0"/>
          </p:cNvCxnSpPr>
          <p:nvPr/>
        </p:nvCxnSpPr>
        <p:spPr>
          <a:xfrm>
            <a:off x="7294645" y="3613908"/>
            <a:ext cx="3460191" cy="2510446"/>
          </a:xfrm>
          <a:prstGeom prst="bentConnector2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A12C6A-5CED-42E2-9F52-1596051E96D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9084" y="3954780"/>
            <a:ext cx="3774380" cy="2451337"/>
          </a:xfrm>
          <a:prstGeom prst="bentConnector3">
            <a:avLst>
              <a:gd name="adj1" fmla="val 33"/>
            </a:avLst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AF26C-0988-4FD1-91D1-F02FF63DEE5C}"/>
              </a:ext>
            </a:extLst>
          </p:cNvPr>
          <p:cNvSpPr txBox="1"/>
          <p:nvPr/>
        </p:nvSpPr>
        <p:spPr>
          <a:xfrm>
            <a:off x="2777490" y="22860"/>
            <a:ext cx="94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4C8-FBA7-4B9E-8F83-B43D5DD032A9}"/>
              </a:ext>
            </a:extLst>
          </p:cNvPr>
          <p:cNvSpPr txBox="1"/>
          <p:nvPr/>
        </p:nvSpPr>
        <p:spPr>
          <a:xfrm>
            <a:off x="2722511" y="625328"/>
            <a:ext cx="9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6B422-461F-43BE-B1BD-3FCD09583532}"/>
              </a:ext>
            </a:extLst>
          </p:cNvPr>
          <p:cNvSpPr/>
          <p:nvPr/>
        </p:nvSpPr>
        <p:spPr>
          <a:xfrm>
            <a:off x="3914642" y="219793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Server / </a:t>
            </a:r>
            <a:r>
              <a:rPr lang="en-US" sz="1400" dirty="0" err="1">
                <a:solidFill>
                  <a:srgbClr val="0070C0"/>
                </a:solidFill>
              </a:rPr>
              <a:t>SelfHost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25EC1-0832-4AF5-923A-9D2DF4BE91E5}"/>
              </a:ext>
            </a:extLst>
          </p:cNvPr>
          <p:cNvSpPr/>
          <p:nvPr/>
        </p:nvSpPr>
        <p:spPr>
          <a:xfrm>
            <a:off x="6064281" y="24348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F6795-6D12-4D65-8364-CD623052F87A}"/>
              </a:ext>
            </a:extLst>
          </p:cNvPr>
          <p:cNvCxnSpPr/>
          <p:nvPr/>
        </p:nvCxnSpPr>
        <p:spPr>
          <a:xfrm>
            <a:off x="2509285" y="330637"/>
            <a:ext cx="1405357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F668-0BE3-44BE-9892-B98E552BC3B6}"/>
              </a:ext>
            </a:extLst>
          </p:cNvPr>
          <p:cNvCxnSpPr/>
          <p:nvPr/>
        </p:nvCxnSpPr>
        <p:spPr>
          <a:xfrm flipH="1">
            <a:off x="2509285" y="671048"/>
            <a:ext cx="140535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FF91B-7C07-44A3-9102-B436119AA36F}"/>
              </a:ext>
            </a:extLst>
          </p:cNvPr>
          <p:cNvCxnSpPr>
            <a:cxnSpLocks/>
          </p:cNvCxnSpPr>
          <p:nvPr/>
        </p:nvCxnSpPr>
        <p:spPr>
          <a:xfrm>
            <a:off x="5137386" y="376357"/>
            <a:ext cx="926895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A471F-5BBA-409A-A3B0-F6ED79D48633}"/>
              </a:ext>
            </a:extLst>
          </p:cNvPr>
          <p:cNvCxnSpPr>
            <a:cxnSpLocks/>
          </p:cNvCxnSpPr>
          <p:nvPr/>
        </p:nvCxnSpPr>
        <p:spPr>
          <a:xfrm flipH="1">
            <a:off x="5137387" y="689390"/>
            <a:ext cx="92689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E5A18-EB0A-40A3-B4C4-7A631AF9BAB1}"/>
              </a:ext>
            </a:extLst>
          </p:cNvPr>
          <p:cNvSpPr/>
          <p:nvPr/>
        </p:nvSpPr>
        <p:spPr>
          <a:xfrm>
            <a:off x="6068091" y="1801776"/>
            <a:ext cx="1222744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Selector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120AC-D4E6-45AD-88F4-52E46AE4A5B0}"/>
              </a:ext>
            </a:extLst>
          </p:cNvPr>
          <p:cNvCxnSpPr>
            <a:cxnSpLocks/>
          </p:cNvCxnSpPr>
          <p:nvPr/>
        </p:nvCxnSpPr>
        <p:spPr>
          <a:xfrm>
            <a:off x="7052310" y="814029"/>
            <a:ext cx="0" cy="98073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AC9-C114-4D2D-8567-8F185AC4A5E2}"/>
              </a:ext>
            </a:extLst>
          </p:cNvPr>
          <p:cNvCxnSpPr>
            <a:cxnSpLocks/>
          </p:cNvCxnSpPr>
          <p:nvPr/>
        </p:nvCxnSpPr>
        <p:spPr>
          <a:xfrm flipV="1">
            <a:off x="6369084" y="814029"/>
            <a:ext cx="0" cy="9877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42198-6E95-4F08-BF55-75BB2F4B601D}"/>
              </a:ext>
            </a:extLst>
          </p:cNvPr>
          <p:cNvSpPr/>
          <p:nvPr/>
        </p:nvSpPr>
        <p:spPr>
          <a:xfrm>
            <a:off x="6071901" y="3273036"/>
            <a:ext cx="1222744" cy="6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Selector and activator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510A3-6F3F-47CB-87FF-1F47DF6D877D}"/>
              </a:ext>
            </a:extLst>
          </p:cNvPr>
          <p:cNvCxnSpPr>
            <a:cxnSpLocks/>
          </p:cNvCxnSpPr>
          <p:nvPr/>
        </p:nvCxnSpPr>
        <p:spPr>
          <a:xfrm flipV="1">
            <a:off x="6369084" y="2365302"/>
            <a:ext cx="0" cy="907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E309FA-BF1A-4338-8EBF-C324AC3AB50C}"/>
              </a:ext>
            </a:extLst>
          </p:cNvPr>
          <p:cNvCxnSpPr>
            <a:cxnSpLocks/>
          </p:cNvCxnSpPr>
          <p:nvPr/>
        </p:nvCxnSpPr>
        <p:spPr>
          <a:xfrm>
            <a:off x="7044690" y="2365302"/>
            <a:ext cx="7620" cy="907734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2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1535</TotalTime>
  <Words>579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ASP.NET Web API 2</vt:lpstr>
      <vt:lpstr>PowerPoint Presentation</vt:lpstr>
      <vt:lpstr>PowerPoint Presentation</vt:lpstr>
      <vt:lpstr>PowerPoint Presentation</vt:lpstr>
      <vt:lpstr>PowerPoint Presentation</vt:lpstr>
      <vt:lpstr>WEB API 2 Pipeline</vt:lpstr>
      <vt:lpstr>PowerPoint Presentation</vt:lpstr>
      <vt:lpstr>PowerPoint Presentation</vt:lpstr>
      <vt:lpstr>PowerPoint Presentation</vt:lpstr>
      <vt:lpstr>PowerPoint Presentation</vt:lpstr>
      <vt:lpstr>CUSTOM Extension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</cp:lastModifiedBy>
  <cp:revision>43</cp:revision>
  <dcterms:created xsi:type="dcterms:W3CDTF">2017-08-16T01:33:03Z</dcterms:created>
  <dcterms:modified xsi:type="dcterms:W3CDTF">2017-09-12T04:06:24Z</dcterms:modified>
</cp:coreProperties>
</file>