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2" r:id="rId7"/>
    <p:sldId id="262" r:id="rId8"/>
    <p:sldId id="276" r:id="rId9"/>
    <p:sldId id="271" r:id="rId10"/>
    <p:sldId id="273" r:id="rId11"/>
    <p:sldId id="279" r:id="rId12"/>
    <p:sldId id="274" r:id="rId13"/>
    <p:sldId id="280" r:id="rId14"/>
    <p:sldId id="287" r:id="rId15"/>
    <p:sldId id="285" r:id="rId16"/>
    <p:sldId id="282" r:id="rId17"/>
    <p:sldId id="281"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90" d="100"/>
          <a:sy n="90" d="100"/>
        </p:scale>
        <p:origin x="43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2/16/2019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2/16/2019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48" name="MSIPCM63e74ab390fcb9da8dee9f04"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817D-0618-4EF3-91B3-7B4E2153726F}"/>
              </a:ext>
            </a:extLst>
          </p:cNvPr>
          <p:cNvSpPr>
            <a:spLocks noGrp="1"/>
          </p:cNvSpPr>
          <p:nvPr>
            <p:ph type="ctrTitle"/>
          </p:nvPr>
        </p:nvSpPr>
        <p:spPr>
          <a:xfrm>
            <a:off x="1876424" y="839968"/>
            <a:ext cx="8791575" cy="1340917"/>
          </a:xfrm>
        </p:spPr>
        <p:txBody>
          <a:bodyPr/>
          <a:lstStyle/>
          <a:p>
            <a:r>
              <a:rPr lang="en-US" dirty="0"/>
              <a:t>ASP.NET Web API 2 Security</a:t>
            </a:r>
          </a:p>
        </p:txBody>
      </p:sp>
      <p:sp>
        <p:nvSpPr>
          <p:cNvPr id="3" name="Subtitle 2">
            <a:extLst>
              <a:ext uri="{FF2B5EF4-FFF2-40B4-BE49-F238E27FC236}">
                <a16:creationId xmlns:a16="http://schemas.microsoft.com/office/drawing/2014/main" id="{092C2CF7-9EE2-4908-8D39-F90ADB176EC5}"/>
              </a:ext>
            </a:extLst>
          </p:cNvPr>
          <p:cNvSpPr>
            <a:spLocks noGrp="1"/>
          </p:cNvSpPr>
          <p:nvPr>
            <p:ph type="subTitle" idx="1"/>
          </p:nvPr>
        </p:nvSpPr>
        <p:spPr>
          <a:xfrm>
            <a:off x="1876424" y="2241061"/>
            <a:ext cx="8791575" cy="1246409"/>
          </a:xfrm>
        </p:spPr>
        <p:txBody>
          <a:bodyPr/>
          <a:lstStyle/>
          <a:p>
            <a:r>
              <a:rPr lang="en-US" dirty="0">
                <a:solidFill>
                  <a:schemeClr val="tx1"/>
                </a:solidFill>
              </a:rPr>
              <a:t>Prakash Rajasekar</a:t>
            </a:r>
          </a:p>
          <a:p>
            <a:r>
              <a:rPr lang="en-US" dirty="0">
                <a:solidFill>
                  <a:schemeClr val="tx1"/>
                </a:solidFill>
              </a:rPr>
              <a:t>Tamil</a:t>
            </a:r>
          </a:p>
        </p:txBody>
      </p:sp>
    </p:spTree>
    <p:extLst>
      <p:ext uri="{BB962C8B-B14F-4D97-AF65-F5344CB8AC3E}">
        <p14:creationId xmlns:p14="http://schemas.microsoft.com/office/powerpoint/2010/main" val="41030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723014"/>
            <a:ext cx="9905999" cy="5869172"/>
          </a:xfrm>
        </p:spPr>
        <p:txBody>
          <a:bodyPr>
            <a:normAutofit/>
          </a:bodyPr>
          <a:lstStyle/>
          <a:p>
            <a:pPr marL="0" indent="0" algn="ctr">
              <a:buNone/>
            </a:pPr>
            <a:endParaRPr lang="en-US" sz="1600" dirty="0"/>
          </a:p>
          <a:p>
            <a:pPr marL="0" indent="0" algn="ctr">
              <a:buNone/>
            </a:pPr>
            <a:r>
              <a:rPr lang="en-US" sz="2800" dirty="0"/>
              <a:t>Basic Authentication - Demo</a:t>
            </a:r>
          </a:p>
          <a:p>
            <a:pPr lvl="1"/>
            <a:endParaRPr lang="en-US" dirty="0"/>
          </a:p>
          <a:p>
            <a:pPr marL="457200" lvl="1" indent="0">
              <a:buNone/>
            </a:pP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grpSp>
        <p:nvGrpSpPr>
          <p:cNvPr id="31" name="Group 30">
            <a:extLst>
              <a:ext uri="{FF2B5EF4-FFF2-40B4-BE49-F238E27FC236}">
                <a16:creationId xmlns:a16="http://schemas.microsoft.com/office/drawing/2014/main" id="{29344BDE-5FEA-4BD2-9665-9A8B62154696}"/>
              </a:ext>
            </a:extLst>
          </p:cNvPr>
          <p:cNvGrpSpPr/>
          <p:nvPr/>
        </p:nvGrpSpPr>
        <p:grpSpPr>
          <a:xfrm>
            <a:off x="1034147" y="2168366"/>
            <a:ext cx="9688286" cy="2411957"/>
            <a:chOff x="1433896" y="649405"/>
            <a:chExt cx="10230019" cy="2411957"/>
          </a:xfrm>
        </p:grpSpPr>
        <p:sp>
          <p:nvSpPr>
            <p:cNvPr id="6" name="TextBox 5">
              <a:extLst>
                <a:ext uri="{FF2B5EF4-FFF2-40B4-BE49-F238E27FC236}">
                  <a16:creationId xmlns:a16="http://schemas.microsoft.com/office/drawing/2014/main" id="{E8CAB577-019C-4E34-AD6D-6CFC0CF467D0}"/>
                </a:ext>
              </a:extLst>
            </p:cNvPr>
            <p:cNvSpPr txBox="1"/>
            <p:nvPr/>
          </p:nvSpPr>
          <p:spPr>
            <a:xfrm>
              <a:off x="2777490" y="1585855"/>
              <a:ext cx="948690" cy="307777"/>
            </a:xfrm>
            <a:prstGeom prst="rect">
              <a:avLst/>
            </a:prstGeom>
            <a:noFill/>
          </p:spPr>
          <p:txBody>
            <a:bodyPr wrap="square" rtlCol="0">
              <a:spAutoFit/>
            </a:bodyPr>
            <a:lstStyle/>
            <a:p>
              <a:r>
                <a:rPr lang="en-US" sz="1400" dirty="0">
                  <a:solidFill>
                    <a:srgbClr val="FF0000"/>
                  </a:solidFill>
                </a:rPr>
                <a:t>Request</a:t>
              </a:r>
            </a:p>
          </p:txBody>
        </p:sp>
        <p:sp>
          <p:nvSpPr>
            <p:cNvPr id="7" name="TextBox 6">
              <a:extLst>
                <a:ext uri="{FF2B5EF4-FFF2-40B4-BE49-F238E27FC236}">
                  <a16:creationId xmlns:a16="http://schemas.microsoft.com/office/drawing/2014/main" id="{56C44B6E-4557-4693-AEC6-15D800E94001}"/>
                </a:ext>
              </a:extLst>
            </p:cNvPr>
            <p:cNvSpPr txBox="1"/>
            <p:nvPr/>
          </p:nvSpPr>
          <p:spPr>
            <a:xfrm>
              <a:off x="2722511" y="2188323"/>
              <a:ext cx="912229" cy="307777"/>
            </a:xfrm>
            <a:prstGeom prst="rect">
              <a:avLst/>
            </a:prstGeom>
            <a:noFill/>
          </p:spPr>
          <p:txBody>
            <a:bodyPr wrap="square" rtlCol="0">
              <a:spAutoFit/>
            </a:bodyPr>
            <a:lstStyle/>
            <a:p>
              <a:r>
                <a:rPr lang="en-US" sz="1400" dirty="0">
                  <a:solidFill>
                    <a:schemeClr val="accent1">
                      <a:lumMod val="50000"/>
                    </a:schemeClr>
                  </a:solidFill>
                </a:rPr>
                <a:t>Response</a:t>
              </a:r>
            </a:p>
          </p:txBody>
        </p:sp>
        <p:sp>
          <p:nvSpPr>
            <p:cNvPr id="8" name="Rectangle 7">
              <a:extLst>
                <a:ext uri="{FF2B5EF4-FFF2-40B4-BE49-F238E27FC236}">
                  <a16:creationId xmlns:a16="http://schemas.microsoft.com/office/drawing/2014/main" id="{3629C87B-8F24-4456-92DA-800AD25DD120}"/>
                </a:ext>
              </a:extLst>
            </p:cNvPr>
            <p:cNvSpPr/>
            <p:nvPr/>
          </p:nvSpPr>
          <p:spPr>
            <a:xfrm>
              <a:off x="3644570" y="1789975"/>
              <a:ext cx="1343873" cy="494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IIS</a:t>
              </a:r>
            </a:p>
          </p:txBody>
        </p:sp>
        <p:sp>
          <p:nvSpPr>
            <p:cNvPr id="9" name="Rectangle 8">
              <a:extLst>
                <a:ext uri="{FF2B5EF4-FFF2-40B4-BE49-F238E27FC236}">
                  <a16:creationId xmlns:a16="http://schemas.microsoft.com/office/drawing/2014/main" id="{CD25EA8C-FEAB-4492-A415-25F837B045C3}"/>
                </a:ext>
              </a:extLst>
            </p:cNvPr>
            <p:cNvSpPr/>
            <p:nvPr/>
          </p:nvSpPr>
          <p:spPr>
            <a:xfrm>
              <a:off x="5813497" y="1413712"/>
              <a:ext cx="2104515" cy="13014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HttpMessageHandler</a:t>
              </a:r>
              <a:r>
                <a:rPr lang="en-US" sz="1400" dirty="0"/>
                <a:t> / Authentication Filter</a:t>
              </a:r>
            </a:p>
            <a:p>
              <a:pPr algn="ctr"/>
              <a:endParaRPr lang="en-US" sz="1400" dirty="0"/>
            </a:p>
            <a:p>
              <a:pPr algn="ctr"/>
              <a:r>
                <a:rPr lang="en-US" sz="1400" dirty="0"/>
                <a:t>Basic Authentication Implementation</a:t>
              </a:r>
            </a:p>
          </p:txBody>
        </p:sp>
        <p:cxnSp>
          <p:nvCxnSpPr>
            <p:cNvPr id="10" name="Straight Arrow Connector 9">
              <a:extLst>
                <a:ext uri="{FF2B5EF4-FFF2-40B4-BE49-F238E27FC236}">
                  <a16:creationId xmlns:a16="http://schemas.microsoft.com/office/drawing/2014/main" id="{0D4B8E8D-40A2-408D-BDE2-D489B1CF5998}"/>
                </a:ext>
              </a:extLst>
            </p:cNvPr>
            <p:cNvCxnSpPr>
              <a:cxnSpLocks/>
            </p:cNvCxnSpPr>
            <p:nvPr/>
          </p:nvCxnSpPr>
          <p:spPr>
            <a:xfrm>
              <a:off x="2222197" y="1872360"/>
              <a:ext cx="1424762" cy="96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F8351B-1931-4A13-8D89-4CD6B52231D7}"/>
                </a:ext>
              </a:extLst>
            </p:cNvPr>
            <p:cNvCxnSpPr/>
            <p:nvPr/>
          </p:nvCxnSpPr>
          <p:spPr>
            <a:xfrm flipH="1">
              <a:off x="2200932" y="2223410"/>
              <a:ext cx="1405357"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DF4FFD-C90C-4F64-B71A-DB2E7907FB1E}"/>
                </a:ext>
              </a:extLst>
            </p:cNvPr>
            <p:cNvCxnSpPr>
              <a:cxnSpLocks/>
            </p:cNvCxnSpPr>
            <p:nvPr/>
          </p:nvCxnSpPr>
          <p:spPr>
            <a:xfrm>
              <a:off x="4988525" y="1907453"/>
              <a:ext cx="824972" cy="641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9DFCB7-2ABB-4D42-800A-4D89CB928E5D}"/>
                </a:ext>
              </a:extLst>
            </p:cNvPr>
            <p:cNvCxnSpPr>
              <a:cxnSpLocks/>
            </p:cNvCxnSpPr>
            <p:nvPr/>
          </p:nvCxnSpPr>
          <p:spPr>
            <a:xfrm flipH="1">
              <a:off x="4988525" y="2209853"/>
              <a:ext cx="824972"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A5467B-D501-43DB-BE53-66088A344513}"/>
                </a:ext>
              </a:extLst>
            </p:cNvPr>
            <p:cNvCxnSpPr>
              <a:cxnSpLocks/>
            </p:cNvCxnSpPr>
            <p:nvPr/>
          </p:nvCxnSpPr>
          <p:spPr>
            <a:xfrm flipH="1">
              <a:off x="7921970" y="2223410"/>
              <a:ext cx="2189593" cy="1726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272ECA-C5CC-4216-8553-7B4B79577570}"/>
                </a:ext>
              </a:extLst>
            </p:cNvPr>
            <p:cNvSpPr/>
            <p:nvPr/>
          </p:nvSpPr>
          <p:spPr>
            <a:xfrm>
              <a:off x="10121907" y="1778685"/>
              <a:ext cx="1222744" cy="563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cxnSp>
          <p:nvCxnSpPr>
            <p:cNvPr id="16" name="Straight Arrow Connector 15">
              <a:extLst>
                <a:ext uri="{FF2B5EF4-FFF2-40B4-BE49-F238E27FC236}">
                  <a16:creationId xmlns:a16="http://schemas.microsoft.com/office/drawing/2014/main" id="{03CAE7B8-1AF0-4BE1-B869-04C76D8A0A45}"/>
                </a:ext>
              </a:extLst>
            </p:cNvPr>
            <p:cNvCxnSpPr>
              <a:cxnSpLocks/>
            </p:cNvCxnSpPr>
            <p:nvPr/>
          </p:nvCxnSpPr>
          <p:spPr>
            <a:xfrm>
              <a:off x="7901129" y="1917571"/>
              <a:ext cx="2210434" cy="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9B4ED1-519B-4B3E-A77F-C46C110ACDB4}"/>
                </a:ext>
              </a:extLst>
            </p:cNvPr>
            <p:cNvPicPr>
              <a:picLocks noChangeAspect="1"/>
            </p:cNvPicPr>
            <p:nvPr/>
          </p:nvPicPr>
          <p:blipFill>
            <a:blip r:embed="rId2"/>
            <a:stretch>
              <a:fillRect/>
            </a:stretch>
          </p:blipFill>
          <p:spPr>
            <a:xfrm>
              <a:off x="1433896" y="1843077"/>
              <a:ext cx="843984" cy="409308"/>
            </a:xfrm>
            <a:prstGeom prst="rect">
              <a:avLst/>
            </a:prstGeom>
          </p:spPr>
        </p:pic>
        <p:sp>
          <p:nvSpPr>
            <p:cNvPr id="23" name="TextBox 22">
              <a:extLst>
                <a:ext uri="{FF2B5EF4-FFF2-40B4-BE49-F238E27FC236}">
                  <a16:creationId xmlns:a16="http://schemas.microsoft.com/office/drawing/2014/main" id="{745ADB15-9AC5-44E8-9480-B5AA055EB98F}"/>
                </a:ext>
              </a:extLst>
            </p:cNvPr>
            <p:cNvSpPr txBox="1"/>
            <p:nvPr/>
          </p:nvSpPr>
          <p:spPr>
            <a:xfrm>
              <a:off x="8123468" y="1581528"/>
              <a:ext cx="1846336" cy="307777"/>
            </a:xfrm>
            <a:prstGeom prst="rect">
              <a:avLst/>
            </a:prstGeom>
            <a:noFill/>
          </p:spPr>
          <p:txBody>
            <a:bodyPr wrap="square" rtlCol="0">
              <a:spAutoFit/>
            </a:bodyPr>
            <a:lstStyle/>
            <a:p>
              <a:r>
                <a:rPr lang="en-US" sz="1400" dirty="0">
                  <a:solidFill>
                    <a:srgbClr val="FF0000"/>
                  </a:solidFill>
                </a:rPr>
                <a:t>Authenticated Request</a:t>
              </a:r>
            </a:p>
          </p:txBody>
        </p:sp>
        <p:sp>
          <p:nvSpPr>
            <p:cNvPr id="28" name="Rectangle 27">
              <a:extLst>
                <a:ext uri="{FF2B5EF4-FFF2-40B4-BE49-F238E27FC236}">
                  <a16:creationId xmlns:a16="http://schemas.microsoft.com/office/drawing/2014/main" id="{C30B1263-A07B-4364-8370-A8BDB436C983}"/>
                </a:ext>
              </a:extLst>
            </p:cNvPr>
            <p:cNvSpPr/>
            <p:nvPr/>
          </p:nvSpPr>
          <p:spPr>
            <a:xfrm>
              <a:off x="5462738" y="1059533"/>
              <a:ext cx="6201177" cy="2001829"/>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4A142F8-37C2-4434-B131-FA0BAF26C846}"/>
                </a:ext>
              </a:extLst>
            </p:cNvPr>
            <p:cNvSpPr txBox="1"/>
            <p:nvPr/>
          </p:nvSpPr>
          <p:spPr>
            <a:xfrm>
              <a:off x="7489059" y="649405"/>
              <a:ext cx="1846336" cy="307777"/>
            </a:xfrm>
            <a:prstGeom prst="rect">
              <a:avLst/>
            </a:prstGeom>
            <a:noFill/>
          </p:spPr>
          <p:txBody>
            <a:bodyPr wrap="square" rtlCol="0">
              <a:spAutoFit/>
            </a:bodyPr>
            <a:lstStyle/>
            <a:p>
              <a:r>
                <a:rPr lang="en-US" sz="1400" dirty="0" err="1">
                  <a:solidFill>
                    <a:srgbClr val="FF0000"/>
                  </a:solidFill>
                </a:rPr>
                <a:t>WebAPI</a:t>
              </a:r>
              <a:r>
                <a:rPr lang="en-US" sz="1400" dirty="0">
                  <a:solidFill>
                    <a:srgbClr val="FF0000"/>
                  </a:solidFill>
                </a:rPr>
                <a:t> Pipeline</a:t>
              </a:r>
            </a:p>
          </p:txBody>
        </p:sp>
      </p:grpSp>
    </p:spTree>
    <p:extLst>
      <p:ext uri="{BB962C8B-B14F-4D97-AF65-F5344CB8AC3E}">
        <p14:creationId xmlns:p14="http://schemas.microsoft.com/office/powerpoint/2010/main" val="33713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97277"/>
            <a:ext cx="9905999" cy="6689463"/>
          </a:xfrm>
        </p:spPr>
        <p:txBody>
          <a:bodyPr>
            <a:normAutofit/>
          </a:bodyPr>
          <a:lstStyle/>
          <a:p>
            <a:pPr marL="0" indent="0" algn="ctr">
              <a:buNone/>
            </a:pPr>
            <a:endParaRPr lang="en-US" sz="1600" dirty="0"/>
          </a:p>
          <a:p>
            <a:pPr marL="0" indent="0" algn="ctr">
              <a:buNone/>
            </a:pPr>
            <a:r>
              <a:rPr lang="en-US" sz="2800" dirty="0"/>
              <a:t>Basic Authentication - Demo</a:t>
            </a:r>
          </a:p>
          <a:p>
            <a:pPr lvl="1"/>
            <a:endParaRPr lang="en-US" dirty="0"/>
          </a:p>
          <a:p>
            <a:pPr marL="457200" lvl="1" indent="0">
              <a:buNone/>
            </a:pP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grpSp>
        <p:nvGrpSpPr>
          <p:cNvPr id="31" name="Group 30">
            <a:extLst>
              <a:ext uri="{FF2B5EF4-FFF2-40B4-BE49-F238E27FC236}">
                <a16:creationId xmlns:a16="http://schemas.microsoft.com/office/drawing/2014/main" id="{29344BDE-5FEA-4BD2-9665-9A8B62154696}"/>
              </a:ext>
            </a:extLst>
          </p:cNvPr>
          <p:cNvGrpSpPr/>
          <p:nvPr/>
        </p:nvGrpSpPr>
        <p:grpSpPr>
          <a:xfrm>
            <a:off x="566313" y="1585694"/>
            <a:ext cx="10780163" cy="3941588"/>
            <a:chOff x="1433896" y="181800"/>
            <a:chExt cx="11382959" cy="3790144"/>
          </a:xfrm>
        </p:grpSpPr>
        <p:sp>
          <p:nvSpPr>
            <p:cNvPr id="6" name="TextBox 5">
              <a:extLst>
                <a:ext uri="{FF2B5EF4-FFF2-40B4-BE49-F238E27FC236}">
                  <a16:creationId xmlns:a16="http://schemas.microsoft.com/office/drawing/2014/main" id="{E8CAB577-019C-4E34-AD6D-6CFC0CF467D0}"/>
                </a:ext>
              </a:extLst>
            </p:cNvPr>
            <p:cNvSpPr txBox="1"/>
            <p:nvPr/>
          </p:nvSpPr>
          <p:spPr>
            <a:xfrm>
              <a:off x="2777490" y="1585855"/>
              <a:ext cx="948690" cy="307777"/>
            </a:xfrm>
            <a:prstGeom prst="rect">
              <a:avLst/>
            </a:prstGeom>
            <a:noFill/>
          </p:spPr>
          <p:txBody>
            <a:bodyPr wrap="square" rtlCol="0">
              <a:spAutoFit/>
            </a:bodyPr>
            <a:lstStyle/>
            <a:p>
              <a:r>
                <a:rPr lang="en-US" sz="1400" dirty="0">
                  <a:solidFill>
                    <a:srgbClr val="FF0000"/>
                  </a:solidFill>
                </a:rPr>
                <a:t>Request</a:t>
              </a:r>
            </a:p>
          </p:txBody>
        </p:sp>
        <p:sp>
          <p:nvSpPr>
            <p:cNvPr id="7" name="TextBox 6">
              <a:extLst>
                <a:ext uri="{FF2B5EF4-FFF2-40B4-BE49-F238E27FC236}">
                  <a16:creationId xmlns:a16="http://schemas.microsoft.com/office/drawing/2014/main" id="{56C44B6E-4557-4693-AEC6-15D800E94001}"/>
                </a:ext>
              </a:extLst>
            </p:cNvPr>
            <p:cNvSpPr txBox="1"/>
            <p:nvPr/>
          </p:nvSpPr>
          <p:spPr>
            <a:xfrm>
              <a:off x="2722511" y="2188323"/>
              <a:ext cx="912229" cy="307777"/>
            </a:xfrm>
            <a:prstGeom prst="rect">
              <a:avLst/>
            </a:prstGeom>
            <a:noFill/>
          </p:spPr>
          <p:txBody>
            <a:bodyPr wrap="square" rtlCol="0">
              <a:spAutoFit/>
            </a:bodyPr>
            <a:lstStyle/>
            <a:p>
              <a:r>
                <a:rPr lang="en-US" sz="1400" dirty="0">
                  <a:solidFill>
                    <a:schemeClr val="accent1">
                      <a:lumMod val="50000"/>
                    </a:schemeClr>
                  </a:solidFill>
                </a:rPr>
                <a:t>Response</a:t>
              </a:r>
            </a:p>
          </p:txBody>
        </p:sp>
        <p:sp>
          <p:nvSpPr>
            <p:cNvPr id="8" name="Rectangle 7">
              <a:extLst>
                <a:ext uri="{FF2B5EF4-FFF2-40B4-BE49-F238E27FC236}">
                  <a16:creationId xmlns:a16="http://schemas.microsoft.com/office/drawing/2014/main" id="{3629C87B-8F24-4456-92DA-800AD25DD120}"/>
                </a:ext>
              </a:extLst>
            </p:cNvPr>
            <p:cNvSpPr/>
            <p:nvPr/>
          </p:nvSpPr>
          <p:spPr>
            <a:xfrm>
              <a:off x="3330204" y="1789975"/>
              <a:ext cx="1343873" cy="494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IIS</a:t>
              </a:r>
            </a:p>
          </p:txBody>
        </p:sp>
        <p:sp>
          <p:nvSpPr>
            <p:cNvPr id="9" name="Rectangle 8">
              <a:extLst>
                <a:ext uri="{FF2B5EF4-FFF2-40B4-BE49-F238E27FC236}">
                  <a16:creationId xmlns:a16="http://schemas.microsoft.com/office/drawing/2014/main" id="{CD25EA8C-FEAB-4492-A415-25F837B045C3}"/>
                </a:ext>
              </a:extLst>
            </p:cNvPr>
            <p:cNvSpPr/>
            <p:nvPr/>
          </p:nvSpPr>
          <p:spPr>
            <a:xfrm>
              <a:off x="5521677" y="746868"/>
              <a:ext cx="4112338" cy="26646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HttpMessageHandler</a:t>
              </a:r>
              <a:r>
                <a:rPr lang="en-US" sz="1400" dirty="0"/>
                <a:t> / Authentication Filter / Authorization filter</a:t>
              </a:r>
            </a:p>
            <a:p>
              <a:endParaRPr lang="en-US" sz="1400" dirty="0"/>
            </a:p>
            <a:p>
              <a:r>
                <a:rPr lang="en-US" sz="1600" dirty="0" err="1"/>
                <a:t>AuthorizationFilterAttribute</a:t>
              </a:r>
              <a:endParaRPr lang="en-US" sz="1600" dirty="0"/>
            </a:p>
            <a:p>
              <a:r>
                <a:rPr lang="en-US" sz="1400" dirty="0"/>
                <a:t>Override method : </a:t>
              </a:r>
              <a:r>
                <a:rPr lang="en-US" sz="1600" dirty="0" err="1"/>
                <a:t>OnAuthorization</a:t>
              </a:r>
              <a:endParaRPr lang="en-US" sz="1600" dirty="0"/>
            </a:p>
            <a:p>
              <a:endParaRPr lang="en-US" sz="1600" dirty="0"/>
            </a:p>
            <a:p>
              <a:r>
                <a:rPr lang="en-US" sz="1400" dirty="0"/>
                <a:t>//Read credentials from Header </a:t>
              </a:r>
            </a:p>
            <a:p>
              <a:endParaRPr lang="en-US" sz="1400" dirty="0"/>
            </a:p>
            <a:p>
              <a:r>
                <a:rPr lang="en-US" sz="1400" dirty="0"/>
                <a:t>//Decode FromBase64  credentials string</a:t>
              </a:r>
            </a:p>
            <a:p>
              <a:endParaRPr lang="en-US" sz="1400" dirty="0"/>
            </a:p>
            <a:p>
              <a:r>
                <a:rPr lang="en-US" sz="1400" dirty="0"/>
                <a:t>//Create Identity and assign to current Context</a:t>
              </a:r>
            </a:p>
          </p:txBody>
        </p:sp>
        <p:cxnSp>
          <p:nvCxnSpPr>
            <p:cNvPr id="10" name="Straight Arrow Connector 9">
              <a:extLst>
                <a:ext uri="{FF2B5EF4-FFF2-40B4-BE49-F238E27FC236}">
                  <a16:creationId xmlns:a16="http://schemas.microsoft.com/office/drawing/2014/main" id="{0D4B8E8D-40A2-408D-BDE2-D489B1CF5998}"/>
                </a:ext>
              </a:extLst>
            </p:cNvPr>
            <p:cNvCxnSpPr>
              <a:cxnSpLocks/>
            </p:cNvCxnSpPr>
            <p:nvPr/>
          </p:nvCxnSpPr>
          <p:spPr>
            <a:xfrm>
              <a:off x="2275852" y="1872360"/>
              <a:ext cx="1070445" cy="96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F8351B-1931-4A13-8D89-4CD6B52231D7}"/>
                </a:ext>
              </a:extLst>
            </p:cNvPr>
            <p:cNvCxnSpPr/>
            <p:nvPr/>
          </p:nvCxnSpPr>
          <p:spPr>
            <a:xfrm flipH="1">
              <a:off x="2240949" y="2223410"/>
              <a:ext cx="1055866"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DF4FFD-C90C-4F64-B71A-DB2E7907FB1E}"/>
                </a:ext>
              </a:extLst>
            </p:cNvPr>
            <p:cNvCxnSpPr>
              <a:cxnSpLocks/>
            </p:cNvCxnSpPr>
            <p:nvPr/>
          </p:nvCxnSpPr>
          <p:spPr>
            <a:xfrm>
              <a:off x="4685392" y="1907453"/>
              <a:ext cx="824972" cy="641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9DFCB7-2ABB-4D42-800A-4D89CB928E5D}"/>
                </a:ext>
              </a:extLst>
            </p:cNvPr>
            <p:cNvCxnSpPr>
              <a:cxnSpLocks/>
            </p:cNvCxnSpPr>
            <p:nvPr/>
          </p:nvCxnSpPr>
          <p:spPr>
            <a:xfrm flipH="1">
              <a:off x="4674157" y="2209853"/>
              <a:ext cx="824972"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A5467B-D501-43DB-BE53-66088A344513}"/>
                </a:ext>
              </a:extLst>
            </p:cNvPr>
            <p:cNvCxnSpPr>
              <a:cxnSpLocks/>
            </p:cNvCxnSpPr>
            <p:nvPr/>
          </p:nvCxnSpPr>
          <p:spPr>
            <a:xfrm flipH="1">
              <a:off x="9627590" y="2223410"/>
              <a:ext cx="844182" cy="1726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272ECA-C5CC-4216-8553-7B4B79577570}"/>
                </a:ext>
              </a:extLst>
            </p:cNvPr>
            <p:cNvSpPr/>
            <p:nvPr/>
          </p:nvSpPr>
          <p:spPr>
            <a:xfrm>
              <a:off x="10492398" y="1110803"/>
              <a:ext cx="2014278" cy="192506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err="1"/>
                <a:t>WebApi</a:t>
              </a:r>
              <a:r>
                <a:rPr lang="en-US" sz="1400" u="sng" dirty="0"/>
                <a:t> Controller</a:t>
              </a:r>
            </a:p>
            <a:p>
              <a:endParaRPr lang="en-US" sz="1400" u="sng" dirty="0"/>
            </a:p>
            <a:p>
              <a:r>
                <a:rPr lang="en-US" sz="1400" dirty="0"/>
                <a:t>[Authorize (Roles=“</a:t>
              </a:r>
              <a:r>
                <a:rPr lang="en-US" sz="1200" dirty="0"/>
                <a:t>xxx</a:t>
              </a:r>
              <a:r>
                <a:rPr lang="en-US" sz="1400" dirty="0"/>
                <a:t>”]</a:t>
              </a:r>
            </a:p>
            <a:p>
              <a:r>
                <a:rPr lang="en-US" sz="1400" dirty="0" err="1"/>
                <a:t>AuthorizedMethod</a:t>
              </a:r>
              <a:r>
                <a:rPr lang="en-US" sz="1400" dirty="0"/>
                <a:t>()</a:t>
              </a:r>
            </a:p>
            <a:p>
              <a:endParaRPr lang="en-US" sz="1400" dirty="0"/>
            </a:p>
            <a:p>
              <a:r>
                <a:rPr lang="en-US" dirty="0"/>
                <a:t>[</a:t>
              </a:r>
              <a:r>
                <a:rPr lang="en-US" sz="1400" dirty="0" err="1"/>
                <a:t>AllowAnonymous</a:t>
              </a:r>
              <a:r>
                <a:rPr lang="en-US" dirty="0"/>
                <a:t>]</a:t>
              </a:r>
            </a:p>
            <a:p>
              <a:r>
                <a:rPr lang="en-US" sz="1400" dirty="0" err="1"/>
                <a:t>AnonymousMethod</a:t>
              </a:r>
              <a:r>
                <a:rPr lang="en-US" sz="1400" dirty="0"/>
                <a:t>()</a:t>
              </a:r>
            </a:p>
          </p:txBody>
        </p:sp>
        <p:cxnSp>
          <p:nvCxnSpPr>
            <p:cNvPr id="16" name="Straight Arrow Connector 15">
              <a:extLst>
                <a:ext uri="{FF2B5EF4-FFF2-40B4-BE49-F238E27FC236}">
                  <a16:creationId xmlns:a16="http://schemas.microsoft.com/office/drawing/2014/main" id="{03CAE7B8-1AF0-4BE1-B869-04C76D8A0A45}"/>
                </a:ext>
              </a:extLst>
            </p:cNvPr>
            <p:cNvCxnSpPr>
              <a:cxnSpLocks/>
            </p:cNvCxnSpPr>
            <p:nvPr/>
          </p:nvCxnSpPr>
          <p:spPr>
            <a:xfrm>
              <a:off x="9644912" y="1917571"/>
              <a:ext cx="852217" cy="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9B4ED1-519B-4B3E-A77F-C46C110ACDB4}"/>
                </a:ext>
              </a:extLst>
            </p:cNvPr>
            <p:cNvPicPr>
              <a:picLocks noChangeAspect="1"/>
            </p:cNvPicPr>
            <p:nvPr/>
          </p:nvPicPr>
          <p:blipFill>
            <a:blip r:embed="rId2"/>
            <a:stretch>
              <a:fillRect/>
            </a:stretch>
          </p:blipFill>
          <p:spPr>
            <a:xfrm>
              <a:off x="1433896" y="1843077"/>
              <a:ext cx="843984" cy="409308"/>
            </a:xfrm>
            <a:prstGeom prst="rect">
              <a:avLst/>
            </a:prstGeom>
          </p:spPr>
        </p:pic>
        <p:sp>
          <p:nvSpPr>
            <p:cNvPr id="28" name="Rectangle 27">
              <a:extLst>
                <a:ext uri="{FF2B5EF4-FFF2-40B4-BE49-F238E27FC236}">
                  <a16:creationId xmlns:a16="http://schemas.microsoft.com/office/drawing/2014/main" id="{C30B1263-A07B-4364-8370-A8BDB436C983}"/>
                </a:ext>
              </a:extLst>
            </p:cNvPr>
            <p:cNvSpPr/>
            <p:nvPr/>
          </p:nvSpPr>
          <p:spPr>
            <a:xfrm>
              <a:off x="5158609" y="181800"/>
              <a:ext cx="7658246" cy="3790144"/>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82006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91386"/>
            <a:ext cx="9905999" cy="6400800"/>
          </a:xfrm>
        </p:spPr>
        <p:txBody>
          <a:bodyPr>
            <a:normAutofit/>
          </a:bodyPr>
          <a:lstStyle/>
          <a:p>
            <a:pPr marL="0" indent="0">
              <a:buNone/>
            </a:pPr>
            <a:endParaRPr lang="en-US" dirty="0"/>
          </a:p>
          <a:p>
            <a:pPr marL="0" indent="0" algn="ctr">
              <a:buNone/>
            </a:pPr>
            <a:r>
              <a:rPr lang="en-US" sz="2800" dirty="0"/>
              <a:t>Token based Authentication - Demo</a:t>
            </a:r>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r>
              <a:rPr lang="en-US" dirty="0"/>
              <a:t>	</a:t>
            </a:r>
          </a:p>
        </p:txBody>
      </p:sp>
      <p:grpSp>
        <p:nvGrpSpPr>
          <p:cNvPr id="2" name="Group 1"/>
          <p:cNvGrpSpPr/>
          <p:nvPr/>
        </p:nvGrpSpPr>
        <p:grpSpPr>
          <a:xfrm>
            <a:off x="1499902" y="2084610"/>
            <a:ext cx="9524527" cy="2897319"/>
            <a:chOff x="1532560" y="1137552"/>
            <a:chExt cx="9524527" cy="2897319"/>
          </a:xfrm>
        </p:grpSpPr>
        <p:grpSp>
          <p:nvGrpSpPr>
            <p:cNvPr id="20" name="Group 19">
              <a:extLst>
                <a:ext uri="{FF2B5EF4-FFF2-40B4-BE49-F238E27FC236}">
                  <a16:creationId xmlns:a16="http://schemas.microsoft.com/office/drawing/2014/main" id="{8176684F-85F8-4094-89E5-2E7049209C4A}"/>
                </a:ext>
              </a:extLst>
            </p:cNvPr>
            <p:cNvGrpSpPr/>
            <p:nvPr/>
          </p:nvGrpSpPr>
          <p:grpSpPr>
            <a:xfrm>
              <a:off x="1532560" y="1137552"/>
              <a:ext cx="9524527" cy="2897319"/>
              <a:chOff x="1427419" y="669637"/>
              <a:chExt cx="9780350" cy="2154237"/>
            </a:xfrm>
          </p:grpSpPr>
          <p:sp>
            <p:nvSpPr>
              <p:cNvPr id="21" name="TextBox 20">
                <a:extLst>
                  <a:ext uri="{FF2B5EF4-FFF2-40B4-BE49-F238E27FC236}">
                    <a16:creationId xmlns:a16="http://schemas.microsoft.com/office/drawing/2014/main" id="{6018464B-1E42-418E-AC87-0E559FA28717}"/>
                  </a:ext>
                </a:extLst>
              </p:cNvPr>
              <p:cNvSpPr txBox="1"/>
              <p:nvPr/>
            </p:nvSpPr>
            <p:spPr>
              <a:xfrm>
                <a:off x="2673057" y="1985983"/>
                <a:ext cx="2642583" cy="228841"/>
              </a:xfrm>
              <a:prstGeom prst="rect">
                <a:avLst/>
              </a:prstGeom>
              <a:noFill/>
            </p:spPr>
            <p:txBody>
              <a:bodyPr wrap="square" rtlCol="0">
                <a:spAutoFit/>
              </a:bodyPr>
              <a:lstStyle/>
              <a:p>
                <a:r>
                  <a:rPr lang="en-US" sz="1400" dirty="0">
                    <a:solidFill>
                      <a:srgbClr val="FF0000"/>
                    </a:solidFill>
                  </a:rPr>
                  <a:t>Request with Authorized Token</a:t>
                </a:r>
              </a:p>
            </p:txBody>
          </p:sp>
          <p:sp>
            <p:nvSpPr>
              <p:cNvPr id="22" name="TextBox 21">
                <a:extLst>
                  <a:ext uri="{FF2B5EF4-FFF2-40B4-BE49-F238E27FC236}">
                    <a16:creationId xmlns:a16="http://schemas.microsoft.com/office/drawing/2014/main" id="{EF9DC87B-4B2E-458C-A0A2-2CDDBA0C05AE}"/>
                  </a:ext>
                </a:extLst>
              </p:cNvPr>
              <p:cNvSpPr txBox="1"/>
              <p:nvPr/>
            </p:nvSpPr>
            <p:spPr>
              <a:xfrm>
                <a:off x="3169084" y="2379019"/>
                <a:ext cx="1433844" cy="228841"/>
              </a:xfrm>
              <a:prstGeom prst="rect">
                <a:avLst/>
              </a:prstGeom>
              <a:noFill/>
            </p:spPr>
            <p:txBody>
              <a:bodyPr wrap="square" rtlCol="0">
                <a:spAutoFit/>
              </a:bodyPr>
              <a:lstStyle/>
              <a:p>
                <a:r>
                  <a:rPr lang="en-US" sz="1400" dirty="0">
                    <a:solidFill>
                      <a:schemeClr val="accent1">
                        <a:lumMod val="50000"/>
                      </a:schemeClr>
                    </a:solidFill>
                  </a:rPr>
                  <a:t>API Response</a:t>
                </a:r>
              </a:p>
            </p:txBody>
          </p:sp>
          <p:sp>
            <p:nvSpPr>
              <p:cNvPr id="23" name="Rectangle 22">
                <a:extLst>
                  <a:ext uri="{FF2B5EF4-FFF2-40B4-BE49-F238E27FC236}">
                    <a16:creationId xmlns:a16="http://schemas.microsoft.com/office/drawing/2014/main" id="{7D2A67D8-014D-4F59-9BE4-DF573F20BF27}"/>
                  </a:ext>
                </a:extLst>
              </p:cNvPr>
              <p:cNvSpPr/>
              <p:nvPr/>
            </p:nvSpPr>
            <p:spPr>
              <a:xfrm>
                <a:off x="4439711" y="669637"/>
                <a:ext cx="1343873" cy="4943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Auth</a:t>
                </a:r>
                <a:r>
                  <a:rPr lang="en-US" sz="1400" dirty="0">
                    <a:solidFill>
                      <a:schemeClr val="tx1"/>
                    </a:solidFill>
                  </a:rPr>
                  <a:t> Server</a:t>
                </a:r>
              </a:p>
            </p:txBody>
          </p:sp>
          <p:sp>
            <p:nvSpPr>
              <p:cNvPr id="24" name="Rectangle 23">
                <a:extLst>
                  <a:ext uri="{FF2B5EF4-FFF2-40B4-BE49-F238E27FC236}">
                    <a16:creationId xmlns:a16="http://schemas.microsoft.com/office/drawing/2014/main" id="{763F9BB4-8760-4039-9D6B-F7B6E9ADB346}"/>
                  </a:ext>
                </a:extLst>
              </p:cNvPr>
              <p:cNvSpPr/>
              <p:nvPr/>
            </p:nvSpPr>
            <p:spPr>
              <a:xfrm>
                <a:off x="5813497" y="2082013"/>
                <a:ext cx="2104515" cy="43549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900" dirty="0"/>
              </a:p>
              <a:p>
                <a:pPr algn="ctr"/>
                <a:r>
                  <a:rPr lang="en-US" sz="1400" dirty="0"/>
                  <a:t>Middleware</a:t>
                </a:r>
              </a:p>
            </p:txBody>
          </p:sp>
          <p:cxnSp>
            <p:nvCxnSpPr>
              <p:cNvPr id="25" name="Straight Arrow Connector 24">
                <a:extLst>
                  <a:ext uri="{FF2B5EF4-FFF2-40B4-BE49-F238E27FC236}">
                    <a16:creationId xmlns:a16="http://schemas.microsoft.com/office/drawing/2014/main" id="{0166E371-3926-4D52-A100-FC178EA9CD42}"/>
                  </a:ext>
                </a:extLst>
              </p:cNvPr>
              <p:cNvCxnSpPr>
                <a:cxnSpLocks/>
              </p:cNvCxnSpPr>
              <p:nvPr/>
            </p:nvCxnSpPr>
            <p:spPr>
              <a:xfrm flipV="1">
                <a:off x="2029335" y="780800"/>
                <a:ext cx="2400439" cy="1133068"/>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7B371-C8AF-441A-8670-2A2893837818}"/>
                  </a:ext>
                </a:extLst>
              </p:cNvPr>
              <p:cNvCxnSpPr/>
              <p:nvPr/>
            </p:nvCxnSpPr>
            <p:spPr>
              <a:xfrm flipH="1">
                <a:off x="2029336" y="1042648"/>
                <a:ext cx="2400438" cy="114567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DE555EF-4D6E-4291-8FD5-A30F16E25BC4}"/>
                  </a:ext>
                </a:extLst>
              </p:cNvPr>
              <p:cNvCxnSpPr>
                <a:cxnSpLocks/>
              </p:cNvCxnSpPr>
              <p:nvPr/>
            </p:nvCxnSpPr>
            <p:spPr>
              <a:xfrm flipV="1">
                <a:off x="2155293" y="2228931"/>
                <a:ext cx="3658204" cy="1764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97E0A4-47B0-49C4-A7C8-5351B07F4CE6}"/>
                  </a:ext>
                </a:extLst>
              </p:cNvPr>
              <p:cNvCxnSpPr>
                <a:cxnSpLocks/>
              </p:cNvCxnSpPr>
              <p:nvPr/>
            </p:nvCxnSpPr>
            <p:spPr>
              <a:xfrm flipH="1">
                <a:off x="2029335" y="2408841"/>
                <a:ext cx="3784164" cy="13558"/>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FA3CBC-9629-4999-A079-A6CD258CFD54}"/>
                  </a:ext>
                </a:extLst>
              </p:cNvPr>
              <p:cNvCxnSpPr>
                <a:cxnSpLocks/>
              </p:cNvCxnSpPr>
              <p:nvPr/>
            </p:nvCxnSpPr>
            <p:spPr>
              <a:xfrm flipH="1" flipV="1">
                <a:off x="7899614" y="2439664"/>
                <a:ext cx="1928377" cy="2773"/>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F2907E-7F13-42C5-8A4C-A7ED4F887B73}"/>
                  </a:ext>
                </a:extLst>
              </p:cNvPr>
              <p:cNvSpPr/>
              <p:nvPr/>
            </p:nvSpPr>
            <p:spPr>
              <a:xfrm>
                <a:off x="9827991" y="2002546"/>
                <a:ext cx="1222744" cy="563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cxnSp>
            <p:nvCxnSpPr>
              <p:cNvPr id="31" name="Straight Arrow Connector 30">
                <a:extLst>
                  <a:ext uri="{FF2B5EF4-FFF2-40B4-BE49-F238E27FC236}">
                    <a16:creationId xmlns:a16="http://schemas.microsoft.com/office/drawing/2014/main" id="{FFA8D2C7-7A67-4BCC-B575-86D0381281E5}"/>
                  </a:ext>
                </a:extLst>
              </p:cNvPr>
              <p:cNvCxnSpPr>
                <a:cxnSpLocks/>
              </p:cNvCxnSpPr>
              <p:nvPr/>
            </p:nvCxnSpPr>
            <p:spPr>
              <a:xfrm flipV="1">
                <a:off x="7901129" y="2220640"/>
                <a:ext cx="1928671" cy="37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00615044-5852-4B9C-A3B7-147A4F286AD0}"/>
                  </a:ext>
                </a:extLst>
              </p:cNvPr>
              <p:cNvPicPr>
                <a:picLocks noChangeAspect="1"/>
              </p:cNvPicPr>
              <p:nvPr/>
            </p:nvPicPr>
            <p:blipFill>
              <a:blip r:embed="rId2"/>
              <a:stretch>
                <a:fillRect/>
              </a:stretch>
            </p:blipFill>
            <p:spPr>
              <a:xfrm>
                <a:off x="1427419" y="1739012"/>
                <a:ext cx="843984" cy="849440"/>
              </a:xfrm>
              <a:prstGeom prst="rect">
                <a:avLst/>
              </a:prstGeom>
            </p:spPr>
          </p:pic>
          <p:sp>
            <p:nvSpPr>
              <p:cNvPr id="33" name="TextBox 32">
                <a:extLst>
                  <a:ext uri="{FF2B5EF4-FFF2-40B4-BE49-F238E27FC236}">
                    <a16:creationId xmlns:a16="http://schemas.microsoft.com/office/drawing/2014/main" id="{1B17D816-B5BD-45B9-8BE1-41DC31092DAF}"/>
                  </a:ext>
                </a:extLst>
              </p:cNvPr>
              <p:cNvSpPr txBox="1"/>
              <p:nvPr/>
            </p:nvSpPr>
            <p:spPr>
              <a:xfrm>
                <a:off x="7949294" y="1985983"/>
                <a:ext cx="1804303" cy="260588"/>
              </a:xfrm>
              <a:prstGeom prst="rect">
                <a:avLst/>
              </a:prstGeom>
              <a:noFill/>
            </p:spPr>
            <p:txBody>
              <a:bodyPr wrap="square" rtlCol="0">
                <a:spAutoFit/>
              </a:bodyPr>
              <a:lstStyle/>
              <a:p>
                <a:r>
                  <a:rPr lang="en-US" sz="1400" dirty="0">
                    <a:solidFill>
                      <a:srgbClr val="FF0000"/>
                    </a:solidFill>
                  </a:rPr>
                  <a:t>Authenticated Request</a:t>
                </a:r>
              </a:p>
            </p:txBody>
          </p:sp>
          <p:sp>
            <p:nvSpPr>
              <p:cNvPr id="34" name="Rectangle 33">
                <a:extLst>
                  <a:ext uri="{FF2B5EF4-FFF2-40B4-BE49-F238E27FC236}">
                    <a16:creationId xmlns:a16="http://schemas.microsoft.com/office/drawing/2014/main" id="{2E807944-7F3A-43EE-AEB5-4CDF1292A283}"/>
                  </a:ext>
                </a:extLst>
              </p:cNvPr>
              <p:cNvSpPr/>
              <p:nvPr/>
            </p:nvSpPr>
            <p:spPr>
              <a:xfrm>
                <a:off x="5500609" y="1762225"/>
                <a:ext cx="5707160" cy="1061649"/>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6A1FAA-6916-46E7-9DD6-A8AAF5F2BE01}"/>
                  </a:ext>
                </a:extLst>
              </p:cNvPr>
              <p:cNvSpPr txBox="1"/>
              <p:nvPr/>
            </p:nvSpPr>
            <p:spPr>
              <a:xfrm>
                <a:off x="7489059" y="1496491"/>
                <a:ext cx="1448982" cy="228840"/>
              </a:xfrm>
              <a:prstGeom prst="rect">
                <a:avLst/>
              </a:prstGeom>
              <a:noFill/>
            </p:spPr>
            <p:txBody>
              <a:bodyPr wrap="square" rtlCol="0">
                <a:spAutoFit/>
              </a:bodyPr>
              <a:lstStyle/>
              <a:p>
                <a:r>
                  <a:rPr lang="en-US" sz="1400" dirty="0">
                    <a:solidFill>
                      <a:srgbClr val="FF0000"/>
                    </a:solidFill>
                  </a:rPr>
                  <a:t>OWIN Pipeline</a:t>
                </a:r>
              </a:p>
            </p:txBody>
          </p:sp>
        </p:grpSp>
        <p:pic>
          <p:nvPicPr>
            <p:cNvPr id="1026" name="Picture 2" descr="Image result for Key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989" y="1518326"/>
              <a:ext cx="287486" cy="28748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018464B-1E42-418E-AC87-0E559FA28717}"/>
                </a:ext>
              </a:extLst>
            </p:cNvPr>
            <p:cNvSpPr txBox="1"/>
            <p:nvPr/>
          </p:nvSpPr>
          <p:spPr>
            <a:xfrm rot="19571587">
              <a:off x="2274263" y="1741568"/>
              <a:ext cx="1952474" cy="307777"/>
            </a:xfrm>
            <a:prstGeom prst="rect">
              <a:avLst/>
            </a:prstGeom>
            <a:noFill/>
          </p:spPr>
          <p:txBody>
            <a:bodyPr wrap="square" rtlCol="0">
              <a:spAutoFit/>
            </a:bodyPr>
            <a:lstStyle/>
            <a:p>
              <a:r>
                <a:rPr lang="en-US" sz="1400" dirty="0">
                  <a:solidFill>
                    <a:srgbClr val="FF0000"/>
                  </a:solidFill>
                </a:rPr>
                <a:t>Request for </a:t>
              </a:r>
              <a:r>
                <a:rPr lang="en-US" sz="1400" dirty="0" err="1">
                  <a:solidFill>
                    <a:srgbClr val="FF0000"/>
                  </a:solidFill>
                </a:rPr>
                <a:t>Auth</a:t>
              </a:r>
              <a:r>
                <a:rPr lang="en-US" sz="1400" dirty="0">
                  <a:solidFill>
                    <a:srgbClr val="FF0000"/>
                  </a:solidFill>
                </a:rPr>
                <a:t> Token</a:t>
              </a:r>
            </a:p>
          </p:txBody>
        </p:sp>
        <p:sp>
          <p:nvSpPr>
            <p:cNvPr id="39" name="TextBox 38">
              <a:extLst>
                <a:ext uri="{FF2B5EF4-FFF2-40B4-BE49-F238E27FC236}">
                  <a16:creationId xmlns:a16="http://schemas.microsoft.com/office/drawing/2014/main" id="{EF9DC87B-4B2E-458C-A0A2-2CDDBA0C05AE}"/>
                </a:ext>
              </a:extLst>
            </p:cNvPr>
            <p:cNvSpPr txBox="1"/>
            <p:nvPr/>
          </p:nvSpPr>
          <p:spPr>
            <a:xfrm rot="19600550">
              <a:off x="2875133" y="2242648"/>
              <a:ext cx="1382461" cy="307777"/>
            </a:xfrm>
            <a:prstGeom prst="rect">
              <a:avLst/>
            </a:prstGeom>
            <a:noFill/>
          </p:spPr>
          <p:txBody>
            <a:bodyPr wrap="square" rtlCol="0">
              <a:spAutoFit/>
            </a:bodyPr>
            <a:lstStyle/>
            <a:p>
              <a:r>
                <a:rPr lang="en-US" sz="1400" dirty="0">
                  <a:solidFill>
                    <a:schemeClr val="accent1">
                      <a:lumMod val="50000"/>
                    </a:schemeClr>
                  </a:solidFill>
                </a:rPr>
                <a:t>Token Response </a:t>
              </a:r>
            </a:p>
          </p:txBody>
        </p:sp>
      </p:grpSp>
    </p:spTree>
    <p:extLst>
      <p:ext uri="{BB962C8B-B14F-4D97-AF65-F5344CB8AC3E}">
        <p14:creationId xmlns:p14="http://schemas.microsoft.com/office/powerpoint/2010/main" val="413142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a:bodyPr>
          <a:lstStyle/>
          <a:p>
            <a:pPr marL="457200" lvl="1" indent="0">
              <a:buNone/>
            </a:pPr>
            <a:endParaRPr lang="en-US" sz="2400" dirty="0"/>
          </a:p>
          <a:p>
            <a:pPr marL="457200" lvl="1" indent="0">
              <a:spcBef>
                <a:spcPts val="1200"/>
              </a:spcBef>
              <a:spcAft>
                <a:spcPts val="600"/>
              </a:spcAft>
              <a:buNone/>
            </a:pPr>
            <a:r>
              <a:rPr lang="en-US" sz="2600" dirty="0"/>
              <a:t>OWIN - Open Web Interface for .NET</a:t>
            </a:r>
          </a:p>
          <a:p>
            <a:pPr marL="457200" lvl="1" indent="0">
              <a:spcBef>
                <a:spcPts val="1200"/>
              </a:spcBef>
              <a:spcAft>
                <a:spcPts val="600"/>
              </a:spcAft>
              <a:buNone/>
            </a:pPr>
            <a:r>
              <a:rPr lang="en-US" dirty="0"/>
              <a:t> 		</a:t>
            </a:r>
            <a:r>
              <a:rPr lang="en-US" sz="2400" dirty="0"/>
              <a:t>OWIN is a specification that defines the standard between Web servers and application communication. This will decouple the dependency with IIS.  We have to define our request process pipeline. Microsoft Implementation of OWIN is called “Katana”  (</a:t>
            </a:r>
            <a:r>
              <a:rPr lang="en-US" dirty="0"/>
              <a:t>light-weight web framework)</a:t>
            </a:r>
            <a:endParaRPr lang="en-US" sz="2400" dirty="0"/>
          </a:p>
          <a:p>
            <a:pPr marL="457200" lvl="1" indent="0">
              <a:buNone/>
            </a:pPr>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89451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3FE6AAB-1A66-485C-8C7A-22BAFCD61646}"/>
              </a:ext>
            </a:extLst>
          </p:cNvPr>
          <p:cNvSpPr/>
          <p:nvPr/>
        </p:nvSpPr>
        <p:spPr>
          <a:xfrm>
            <a:off x="4186998" y="3765884"/>
            <a:ext cx="4284093" cy="22012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a:bodyPr>
          <a:lstStyle/>
          <a:p>
            <a:pPr marL="457200" lvl="1" indent="0">
              <a:buNone/>
            </a:pPr>
            <a:r>
              <a:rPr lang="en-US" sz="2400" dirty="0"/>
              <a:t>OWIN - Open Web Interface for .NET</a:t>
            </a:r>
          </a:p>
          <a:p>
            <a:pPr marL="457200" lvl="1" indent="0">
              <a:buNone/>
            </a:pPr>
            <a:r>
              <a:rPr lang="en-US" dirty="0"/>
              <a:t> 		 OWIN is a specification that defines the standard between Web servers and application communication. This will decouple the dependency with IIS.  We have to define our request process pipeline. Microsoft Implementation of OWIN is called “Katana” </a:t>
            </a:r>
          </a:p>
          <a:p>
            <a:pPr marL="457200" lvl="1" indent="0">
              <a:buNone/>
            </a:pPr>
            <a:endParaRPr lang="en-US" dirty="0"/>
          </a:p>
          <a:p>
            <a:pPr lvl="1"/>
            <a:endParaRPr lang="en-US" dirty="0"/>
          </a:p>
        </p:txBody>
      </p:sp>
      <p:sp>
        <p:nvSpPr>
          <p:cNvPr id="9" name="TextBox 8">
            <a:extLst>
              <a:ext uri="{FF2B5EF4-FFF2-40B4-BE49-F238E27FC236}">
                <a16:creationId xmlns:a16="http://schemas.microsoft.com/office/drawing/2014/main" id="{655307EA-5BF2-4F9E-B750-E825AF9C5C9E}"/>
              </a:ext>
            </a:extLst>
          </p:cNvPr>
          <p:cNvSpPr txBox="1"/>
          <p:nvPr/>
        </p:nvSpPr>
        <p:spPr>
          <a:xfrm>
            <a:off x="3328829" y="4354471"/>
            <a:ext cx="773208" cy="307777"/>
          </a:xfrm>
          <a:prstGeom prst="rect">
            <a:avLst/>
          </a:prstGeom>
          <a:noFill/>
        </p:spPr>
        <p:txBody>
          <a:bodyPr wrap="square" rtlCol="0">
            <a:spAutoFit/>
          </a:bodyPr>
          <a:lstStyle/>
          <a:p>
            <a:r>
              <a:rPr lang="en-US" sz="1400" dirty="0">
                <a:solidFill>
                  <a:srgbClr val="FF0000"/>
                </a:solidFill>
              </a:rPr>
              <a:t>Request</a:t>
            </a:r>
          </a:p>
        </p:txBody>
      </p:sp>
      <p:sp>
        <p:nvSpPr>
          <p:cNvPr id="10" name="TextBox 9">
            <a:extLst>
              <a:ext uri="{FF2B5EF4-FFF2-40B4-BE49-F238E27FC236}">
                <a16:creationId xmlns:a16="http://schemas.microsoft.com/office/drawing/2014/main" id="{F09C5005-57A4-420A-8CD2-353573EC0EB2}"/>
              </a:ext>
            </a:extLst>
          </p:cNvPr>
          <p:cNvSpPr txBox="1"/>
          <p:nvPr/>
        </p:nvSpPr>
        <p:spPr>
          <a:xfrm>
            <a:off x="3249186" y="5189754"/>
            <a:ext cx="985819" cy="307777"/>
          </a:xfrm>
          <a:prstGeom prst="rect">
            <a:avLst/>
          </a:prstGeom>
          <a:noFill/>
        </p:spPr>
        <p:txBody>
          <a:bodyPr wrap="square" rtlCol="0">
            <a:spAutoFit/>
          </a:bodyPr>
          <a:lstStyle/>
          <a:p>
            <a:r>
              <a:rPr lang="en-US" sz="1400" dirty="0">
                <a:solidFill>
                  <a:schemeClr val="accent1">
                    <a:lumMod val="50000"/>
                  </a:schemeClr>
                </a:solidFill>
              </a:rPr>
              <a:t>Response</a:t>
            </a:r>
          </a:p>
        </p:txBody>
      </p:sp>
      <p:cxnSp>
        <p:nvCxnSpPr>
          <p:cNvPr id="15" name="Straight Arrow Connector 14">
            <a:extLst>
              <a:ext uri="{FF2B5EF4-FFF2-40B4-BE49-F238E27FC236}">
                <a16:creationId xmlns:a16="http://schemas.microsoft.com/office/drawing/2014/main" id="{E7C26C2E-FA15-4343-B0E7-ED240D4C035A}"/>
              </a:ext>
            </a:extLst>
          </p:cNvPr>
          <p:cNvCxnSpPr>
            <a:cxnSpLocks/>
          </p:cNvCxnSpPr>
          <p:nvPr/>
        </p:nvCxnSpPr>
        <p:spPr>
          <a:xfrm flipV="1">
            <a:off x="3014604" y="4697111"/>
            <a:ext cx="2725788" cy="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AE8051-83F0-4B26-B9DE-DCA8AC05189E}"/>
              </a:ext>
            </a:extLst>
          </p:cNvPr>
          <p:cNvCxnSpPr>
            <a:cxnSpLocks/>
          </p:cNvCxnSpPr>
          <p:nvPr/>
        </p:nvCxnSpPr>
        <p:spPr>
          <a:xfrm flipH="1">
            <a:off x="3018086" y="5173707"/>
            <a:ext cx="2722306" cy="1"/>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4A1882D-7D78-4220-B84C-256695A8C5B6}"/>
              </a:ext>
            </a:extLst>
          </p:cNvPr>
          <p:cNvPicPr>
            <a:picLocks noChangeAspect="1"/>
          </p:cNvPicPr>
          <p:nvPr/>
        </p:nvPicPr>
        <p:blipFill>
          <a:blip r:embed="rId2"/>
          <a:stretch>
            <a:fillRect/>
          </a:stretch>
        </p:blipFill>
        <p:spPr>
          <a:xfrm>
            <a:off x="2354291" y="4404831"/>
            <a:ext cx="689435" cy="958309"/>
          </a:xfrm>
          <a:prstGeom prst="rect">
            <a:avLst/>
          </a:prstGeom>
        </p:spPr>
      </p:pic>
      <p:sp>
        <p:nvSpPr>
          <p:cNvPr id="24" name="TextBox 23">
            <a:extLst>
              <a:ext uri="{FF2B5EF4-FFF2-40B4-BE49-F238E27FC236}">
                <a16:creationId xmlns:a16="http://schemas.microsoft.com/office/drawing/2014/main" id="{4107026C-5000-44A1-A24B-17FEA76D2355}"/>
              </a:ext>
            </a:extLst>
          </p:cNvPr>
          <p:cNvSpPr txBox="1"/>
          <p:nvPr/>
        </p:nvSpPr>
        <p:spPr>
          <a:xfrm>
            <a:off x="4614982" y="3014390"/>
            <a:ext cx="3422111" cy="400110"/>
          </a:xfrm>
          <a:prstGeom prst="rect">
            <a:avLst/>
          </a:prstGeom>
          <a:noFill/>
        </p:spPr>
        <p:txBody>
          <a:bodyPr wrap="square" rtlCol="0">
            <a:spAutoFit/>
          </a:bodyPr>
          <a:lstStyle/>
          <a:p>
            <a:r>
              <a:rPr lang="en-US" sz="2000" dirty="0"/>
              <a:t>OWIN / Katana Architecture</a:t>
            </a:r>
          </a:p>
        </p:txBody>
      </p:sp>
      <p:sp>
        <p:nvSpPr>
          <p:cNvPr id="29" name="Rectangle: Rounded Corners 28">
            <a:extLst>
              <a:ext uri="{FF2B5EF4-FFF2-40B4-BE49-F238E27FC236}">
                <a16:creationId xmlns:a16="http://schemas.microsoft.com/office/drawing/2014/main" id="{C191853B-75D1-4071-83A6-D35AEAFA16F6}"/>
              </a:ext>
            </a:extLst>
          </p:cNvPr>
          <p:cNvSpPr/>
          <p:nvPr/>
        </p:nvSpPr>
        <p:spPr>
          <a:xfrm>
            <a:off x="5751085" y="4428894"/>
            <a:ext cx="1589851" cy="95830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WebApi</a:t>
            </a:r>
            <a:r>
              <a:rPr lang="en-US" sz="1600" dirty="0"/>
              <a:t> Controller</a:t>
            </a:r>
          </a:p>
        </p:txBody>
      </p:sp>
    </p:spTree>
    <p:extLst>
      <p:ext uri="{BB962C8B-B14F-4D97-AF65-F5344CB8AC3E}">
        <p14:creationId xmlns:p14="http://schemas.microsoft.com/office/powerpoint/2010/main" val="233407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a:bodyPr>
          <a:lstStyle/>
          <a:p>
            <a:pPr marL="457200" lvl="1" indent="0">
              <a:buNone/>
            </a:pPr>
            <a:r>
              <a:rPr lang="en-US" sz="2400" dirty="0"/>
              <a:t>OWIN - Open Web Interface for .NET</a:t>
            </a:r>
          </a:p>
          <a:p>
            <a:pPr marL="457200" lvl="1" indent="0">
              <a:buNone/>
            </a:pPr>
            <a:r>
              <a:rPr lang="en-US" dirty="0"/>
              <a:t> 		OWIN is a specification that defines the interactions between Web servers and application. This will decouple the dependency with IIS.  We have to define our request process pipeline. Microsoft Implementation of OWIN is “Katana”</a:t>
            </a:r>
          </a:p>
          <a:p>
            <a:pPr marL="457200" lvl="1" indent="0">
              <a:buNone/>
            </a:pPr>
            <a:endParaRPr lang="en-US" dirty="0"/>
          </a:p>
          <a:p>
            <a:pPr marL="457200" lvl="1" indent="0">
              <a:buNone/>
            </a:pPr>
            <a:endParaRPr lang="en-US" dirty="0"/>
          </a:p>
          <a:p>
            <a:pPr lvl="1"/>
            <a:endParaRPr lang="en-US" dirty="0"/>
          </a:p>
        </p:txBody>
      </p:sp>
      <p:grpSp>
        <p:nvGrpSpPr>
          <p:cNvPr id="5" name="Group 4">
            <a:extLst>
              <a:ext uri="{FF2B5EF4-FFF2-40B4-BE49-F238E27FC236}">
                <a16:creationId xmlns:a16="http://schemas.microsoft.com/office/drawing/2014/main" id="{8267B379-CFBF-4A3B-866E-8F90445639B7}"/>
              </a:ext>
            </a:extLst>
          </p:cNvPr>
          <p:cNvGrpSpPr/>
          <p:nvPr/>
        </p:nvGrpSpPr>
        <p:grpSpPr>
          <a:xfrm>
            <a:off x="1644405" y="2918135"/>
            <a:ext cx="9268232" cy="3169831"/>
            <a:chOff x="2005357" y="2918135"/>
            <a:chExt cx="9268232" cy="3169831"/>
          </a:xfrm>
        </p:grpSpPr>
        <p:sp>
          <p:nvSpPr>
            <p:cNvPr id="2" name="Rectangle: Rounded Corners 1">
              <a:extLst>
                <a:ext uri="{FF2B5EF4-FFF2-40B4-BE49-F238E27FC236}">
                  <a16:creationId xmlns:a16="http://schemas.microsoft.com/office/drawing/2014/main" id="{43FE6AAB-1A66-485C-8C7A-22BAFCD61646}"/>
                </a:ext>
              </a:extLst>
            </p:cNvPr>
            <p:cNvSpPr/>
            <p:nvPr/>
          </p:nvSpPr>
          <p:spPr>
            <a:xfrm>
              <a:off x="4209864" y="3397101"/>
              <a:ext cx="7063725" cy="26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C69680A3-390F-48F0-9FE0-816F1154BB06}"/>
                </a:ext>
              </a:extLst>
            </p:cNvPr>
            <p:cNvGrpSpPr/>
            <p:nvPr/>
          </p:nvGrpSpPr>
          <p:grpSpPr>
            <a:xfrm>
              <a:off x="2005357" y="2918135"/>
              <a:ext cx="8716459" cy="2699711"/>
              <a:chOff x="2005357" y="2918135"/>
              <a:chExt cx="8716459" cy="2699711"/>
            </a:xfrm>
          </p:grpSpPr>
          <p:sp>
            <p:nvSpPr>
              <p:cNvPr id="9" name="TextBox 8">
                <a:extLst>
                  <a:ext uri="{FF2B5EF4-FFF2-40B4-BE49-F238E27FC236}">
                    <a16:creationId xmlns:a16="http://schemas.microsoft.com/office/drawing/2014/main" id="{655307EA-5BF2-4F9E-B750-E825AF9C5C9E}"/>
                  </a:ext>
                </a:extLst>
              </p:cNvPr>
              <p:cNvSpPr txBox="1"/>
              <p:nvPr/>
            </p:nvSpPr>
            <p:spPr>
              <a:xfrm>
                <a:off x="3148339" y="4631201"/>
                <a:ext cx="934009" cy="307777"/>
              </a:xfrm>
              <a:prstGeom prst="rect">
                <a:avLst/>
              </a:prstGeom>
              <a:noFill/>
            </p:spPr>
            <p:txBody>
              <a:bodyPr wrap="square" rtlCol="0">
                <a:spAutoFit/>
              </a:bodyPr>
              <a:lstStyle/>
              <a:p>
                <a:r>
                  <a:rPr lang="en-US" sz="1400" dirty="0">
                    <a:solidFill>
                      <a:srgbClr val="FF0000"/>
                    </a:solidFill>
                  </a:rPr>
                  <a:t>Request</a:t>
                </a:r>
              </a:p>
            </p:txBody>
          </p:sp>
          <p:sp>
            <p:nvSpPr>
              <p:cNvPr id="10" name="TextBox 9">
                <a:extLst>
                  <a:ext uri="{FF2B5EF4-FFF2-40B4-BE49-F238E27FC236}">
                    <a16:creationId xmlns:a16="http://schemas.microsoft.com/office/drawing/2014/main" id="{F09C5005-57A4-420A-8CD2-353573EC0EB2}"/>
                  </a:ext>
                </a:extLst>
              </p:cNvPr>
              <p:cNvSpPr txBox="1"/>
              <p:nvPr/>
            </p:nvSpPr>
            <p:spPr>
              <a:xfrm>
                <a:off x="3176986" y="5310069"/>
                <a:ext cx="985819" cy="307777"/>
              </a:xfrm>
              <a:prstGeom prst="rect">
                <a:avLst/>
              </a:prstGeom>
              <a:noFill/>
            </p:spPr>
            <p:txBody>
              <a:bodyPr wrap="square" rtlCol="0">
                <a:spAutoFit/>
              </a:bodyPr>
              <a:lstStyle/>
              <a:p>
                <a:r>
                  <a:rPr lang="en-US" sz="1400" dirty="0">
                    <a:solidFill>
                      <a:schemeClr val="accent1">
                        <a:lumMod val="50000"/>
                      </a:schemeClr>
                    </a:solidFill>
                  </a:rPr>
                  <a:t>Response</a:t>
                </a:r>
              </a:p>
            </p:txBody>
          </p:sp>
          <p:cxnSp>
            <p:nvCxnSpPr>
              <p:cNvPr id="15" name="Straight Arrow Connector 14">
                <a:extLst>
                  <a:ext uri="{FF2B5EF4-FFF2-40B4-BE49-F238E27FC236}">
                    <a16:creationId xmlns:a16="http://schemas.microsoft.com/office/drawing/2014/main" id="{E7C26C2E-FA15-4343-B0E7-ED240D4C035A}"/>
                  </a:ext>
                </a:extLst>
              </p:cNvPr>
              <p:cNvCxnSpPr>
                <a:cxnSpLocks/>
              </p:cNvCxnSpPr>
              <p:nvPr/>
            </p:nvCxnSpPr>
            <p:spPr>
              <a:xfrm flipV="1">
                <a:off x="2547923" y="5009935"/>
                <a:ext cx="3092487" cy="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AE8051-83F0-4B26-B9DE-DCA8AC05189E}"/>
                  </a:ext>
                </a:extLst>
              </p:cNvPr>
              <p:cNvCxnSpPr>
                <a:cxnSpLocks/>
              </p:cNvCxnSpPr>
              <p:nvPr/>
            </p:nvCxnSpPr>
            <p:spPr>
              <a:xfrm flipH="1" flipV="1">
                <a:off x="2559807" y="5296222"/>
                <a:ext cx="3080603" cy="21864"/>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4A1882D-7D78-4220-B84C-256695A8C5B6}"/>
                  </a:ext>
                </a:extLst>
              </p:cNvPr>
              <p:cNvPicPr>
                <a:picLocks noChangeAspect="1"/>
              </p:cNvPicPr>
              <p:nvPr/>
            </p:nvPicPr>
            <p:blipFill>
              <a:blip r:embed="rId2"/>
              <a:stretch>
                <a:fillRect/>
              </a:stretch>
            </p:blipFill>
            <p:spPr>
              <a:xfrm>
                <a:off x="2005357" y="4621402"/>
                <a:ext cx="689435" cy="958309"/>
              </a:xfrm>
              <a:prstGeom prst="rect">
                <a:avLst/>
              </a:prstGeom>
            </p:spPr>
          </p:pic>
          <p:sp>
            <p:nvSpPr>
              <p:cNvPr id="24" name="TextBox 23">
                <a:extLst>
                  <a:ext uri="{FF2B5EF4-FFF2-40B4-BE49-F238E27FC236}">
                    <a16:creationId xmlns:a16="http://schemas.microsoft.com/office/drawing/2014/main" id="{4107026C-5000-44A1-A24B-17FEA76D2355}"/>
                  </a:ext>
                </a:extLst>
              </p:cNvPr>
              <p:cNvSpPr txBox="1"/>
              <p:nvPr/>
            </p:nvSpPr>
            <p:spPr>
              <a:xfrm>
                <a:off x="6515975" y="2918135"/>
                <a:ext cx="3139167" cy="400110"/>
              </a:xfrm>
              <a:prstGeom prst="rect">
                <a:avLst/>
              </a:prstGeom>
              <a:noFill/>
            </p:spPr>
            <p:txBody>
              <a:bodyPr wrap="square" rtlCol="0">
                <a:spAutoFit/>
              </a:bodyPr>
              <a:lstStyle/>
              <a:p>
                <a:r>
                  <a:rPr lang="en-US" sz="2000" dirty="0"/>
                  <a:t>OWIN / Katana Architecture</a:t>
                </a:r>
              </a:p>
            </p:txBody>
          </p:sp>
          <p:sp>
            <p:nvSpPr>
              <p:cNvPr id="28" name="Rectangle: Rounded Corners 27">
                <a:extLst>
                  <a:ext uri="{FF2B5EF4-FFF2-40B4-BE49-F238E27FC236}">
                    <a16:creationId xmlns:a16="http://schemas.microsoft.com/office/drawing/2014/main" id="{9D79ED41-17A9-4C05-B363-37E9FE600875}"/>
                  </a:ext>
                </a:extLst>
              </p:cNvPr>
              <p:cNvSpPr/>
              <p:nvPr/>
            </p:nvSpPr>
            <p:spPr>
              <a:xfrm>
                <a:off x="7574128" y="4766624"/>
                <a:ext cx="1344606" cy="81308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Middleware2</a:t>
                </a:r>
              </a:p>
            </p:txBody>
          </p:sp>
          <p:sp>
            <p:nvSpPr>
              <p:cNvPr id="29" name="Rectangle: Rounded Corners 28">
                <a:extLst>
                  <a:ext uri="{FF2B5EF4-FFF2-40B4-BE49-F238E27FC236}">
                    <a16:creationId xmlns:a16="http://schemas.microsoft.com/office/drawing/2014/main" id="{C191853B-75D1-4071-83A6-D35AEAFA16F6}"/>
                  </a:ext>
                </a:extLst>
              </p:cNvPr>
              <p:cNvSpPr/>
              <p:nvPr/>
            </p:nvSpPr>
            <p:spPr>
              <a:xfrm>
                <a:off x="9584556" y="4766623"/>
                <a:ext cx="1137260" cy="81308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sp>
            <p:nvSpPr>
              <p:cNvPr id="30" name="Rectangle: Rounded Corners 29">
                <a:extLst>
                  <a:ext uri="{FF2B5EF4-FFF2-40B4-BE49-F238E27FC236}">
                    <a16:creationId xmlns:a16="http://schemas.microsoft.com/office/drawing/2014/main" id="{DB724A45-BA11-40F3-94C8-F6F5269BB9AF}"/>
                  </a:ext>
                </a:extLst>
              </p:cNvPr>
              <p:cNvSpPr/>
              <p:nvPr/>
            </p:nvSpPr>
            <p:spPr>
              <a:xfrm>
                <a:off x="5644047" y="4753631"/>
                <a:ext cx="1291465" cy="81308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Middleware1</a:t>
                </a:r>
              </a:p>
            </p:txBody>
          </p:sp>
          <p:cxnSp>
            <p:nvCxnSpPr>
              <p:cNvPr id="31" name="Straight Arrow Connector 30">
                <a:extLst>
                  <a:ext uri="{FF2B5EF4-FFF2-40B4-BE49-F238E27FC236}">
                    <a16:creationId xmlns:a16="http://schemas.microsoft.com/office/drawing/2014/main" id="{F5192401-F169-4E65-B521-E468AD1C001A}"/>
                  </a:ext>
                </a:extLst>
              </p:cNvPr>
              <p:cNvCxnSpPr>
                <a:cxnSpLocks/>
              </p:cNvCxnSpPr>
              <p:nvPr/>
            </p:nvCxnSpPr>
            <p:spPr>
              <a:xfrm flipV="1">
                <a:off x="6929107" y="4993887"/>
                <a:ext cx="648682" cy="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D47D77-BDB6-4CD1-B43C-F1338EB8705B}"/>
                  </a:ext>
                </a:extLst>
              </p:cNvPr>
              <p:cNvCxnSpPr>
                <a:cxnSpLocks/>
              </p:cNvCxnSpPr>
              <p:nvPr/>
            </p:nvCxnSpPr>
            <p:spPr>
              <a:xfrm flipV="1">
                <a:off x="8934363" y="5001907"/>
                <a:ext cx="648682" cy="1"/>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799503-E9A5-47E2-8B57-84A79DFEFF2C}"/>
                  </a:ext>
                </a:extLst>
              </p:cNvPr>
              <p:cNvCxnSpPr>
                <a:cxnSpLocks/>
              </p:cNvCxnSpPr>
              <p:nvPr/>
            </p:nvCxnSpPr>
            <p:spPr>
              <a:xfrm flipH="1">
                <a:off x="6939149" y="5310069"/>
                <a:ext cx="650578"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6DA132-66EC-470E-9E3F-438F03943EE5}"/>
                  </a:ext>
                </a:extLst>
              </p:cNvPr>
              <p:cNvCxnSpPr>
                <a:cxnSpLocks/>
              </p:cNvCxnSpPr>
              <p:nvPr/>
            </p:nvCxnSpPr>
            <p:spPr>
              <a:xfrm flipH="1">
                <a:off x="8932372" y="5318086"/>
                <a:ext cx="650578"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0F759271-C37B-4DA2-8373-592A931050E3}"/>
                  </a:ext>
                </a:extLst>
              </p:cNvPr>
              <p:cNvSpPr/>
              <p:nvPr/>
            </p:nvSpPr>
            <p:spPr>
              <a:xfrm>
                <a:off x="4388745" y="3522394"/>
                <a:ext cx="1230115" cy="1122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Startup.cs</a:t>
                </a:r>
                <a:endParaRPr lang="en-US" sz="1600" dirty="0"/>
              </a:p>
              <a:p>
                <a:pPr algn="ctr"/>
                <a:r>
                  <a:rPr lang="en-US" sz="1200" dirty="0"/>
                  <a:t>Middleware1</a:t>
                </a:r>
              </a:p>
              <a:p>
                <a:pPr algn="ctr"/>
                <a:r>
                  <a:rPr lang="en-US" sz="1200" dirty="0"/>
                  <a:t>Middleware 2</a:t>
                </a:r>
              </a:p>
              <a:p>
                <a:pPr algn="ctr"/>
                <a:r>
                  <a:rPr lang="en-US" sz="1200" dirty="0"/>
                  <a:t>. . . </a:t>
                </a:r>
                <a:r>
                  <a:rPr lang="en-US" sz="1200" dirty="0" err="1"/>
                  <a:t>etc</a:t>
                </a:r>
                <a:endParaRPr lang="en-US" sz="1200" dirty="0"/>
              </a:p>
            </p:txBody>
          </p:sp>
          <p:sp>
            <p:nvSpPr>
              <p:cNvPr id="43" name="TextBox 42">
                <a:extLst>
                  <a:ext uri="{FF2B5EF4-FFF2-40B4-BE49-F238E27FC236}">
                    <a16:creationId xmlns:a16="http://schemas.microsoft.com/office/drawing/2014/main" id="{A3716A5F-DB92-4F81-9A53-2AD79D879C7B}"/>
                  </a:ext>
                </a:extLst>
              </p:cNvPr>
              <p:cNvSpPr txBox="1"/>
              <p:nvPr/>
            </p:nvSpPr>
            <p:spPr>
              <a:xfrm>
                <a:off x="7146752" y="3633537"/>
                <a:ext cx="2436198" cy="461665"/>
              </a:xfrm>
              <a:prstGeom prst="rect">
                <a:avLst/>
              </a:prstGeom>
              <a:noFill/>
            </p:spPr>
            <p:txBody>
              <a:bodyPr wrap="square" rtlCol="0">
                <a:spAutoFit/>
              </a:bodyPr>
              <a:lstStyle/>
              <a:p>
                <a:r>
                  <a:rPr lang="en-US" sz="2400" dirty="0" err="1"/>
                  <a:t>Owin</a:t>
                </a:r>
                <a:r>
                  <a:rPr lang="en-US" sz="2400" dirty="0"/>
                  <a:t> Pipeline</a:t>
                </a:r>
              </a:p>
            </p:txBody>
          </p:sp>
        </p:grpSp>
      </p:grpSp>
    </p:spTree>
    <p:extLst>
      <p:ext uri="{BB962C8B-B14F-4D97-AF65-F5344CB8AC3E}">
        <p14:creationId xmlns:p14="http://schemas.microsoft.com/office/powerpoint/2010/main" val="247094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3FE6AAB-1A66-485C-8C7A-22BAFCD61646}"/>
              </a:ext>
            </a:extLst>
          </p:cNvPr>
          <p:cNvSpPr/>
          <p:nvPr/>
        </p:nvSpPr>
        <p:spPr>
          <a:xfrm>
            <a:off x="4209864" y="3397101"/>
            <a:ext cx="7063725" cy="26908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a:bodyPr>
          <a:lstStyle/>
          <a:p>
            <a:pPr marL="457200" lvl="1" indent="0">
              <a:buNone/>
            </a:pPr>
            <a:r>
              <a:rPr lang="en-US" sz="2400" dirty="0"/>
              <a:t>OWIN - Open Web Interface for .NET</a:t>
            </a:r>
          </a:p>
          <a:p>
            <a:pPr marL="457200" lvl="1" indent="0">
              <a:buNone/>
            </a:pPr>
            <a:r>
              <a:rPr lang="en-US" dirty="0"/>
              <a:t> 		OWIN is a specification that defines the interactions between Web servers and application. This will decouple the dependency with IIS.  We have to define our request process pipeline. Microsoft Implementation of OWIN is “Katana”</a:t>
            </a:r>
          </a:p>
          <a:p>
            <a:pPr marL="457200" lvl="1" indent="0">
              <a:buNone/>
            </a:pPr>
            <a:endParaRPr lang="en-US" dirty="0"/>
          </a:p>
          <a:p>
            <a:pPr marL="457200" lvl="1" indent="0">
              <a:buNone/>
            </a:pPr>
            <a:endParaRPr lang="en-US" dirty="0"/>
          </a:p>
          <a:p>
            <a:pPr lvl="1"/>
            <a:endParaRPr lang="en-US" dirty="0"/>
          </a:p>
        </p:txBody>
      </p:sp>
      <p:sp>
        <p:nvSpPr>
          <p:cNvPr id="9" name="TextBox 8">
            <a:extLst>
              <a:ext uri="{FF2B5EF4-FFF2-40B4-BE49-F238E27FC236}">
                <a16:creationId xmlns:a16="http://schemas.microsoft.com/office/drawing/2014/main" id="{655307EA-5BF2-4F9E-B750-E825AF9C5C9E}"/>
              </a:ext>
            </a:extLst>
          </p:cNvPr>
          <p:cNvSpPr txBox="1"/>
          <p:nvPr/>
        </p:nvSpPr>
        <p:spPr>
          <a:xfrm>
            <a:off x="3148339" y="4631201"/>
            <a:ext cx="934009" cy="307777"/>
          </a:xfrm>
          <a:prstGeom prst="rect">
            <a:avLst/>
          </a:prstGeom>
          <a:noFill/>
        </p:spPr>
        <p:txBody>
          <a:bodyPr wrap="square" rtlCol="0">
            <a:spAutoFit/>
          </a:bodyPr>
          <a:lstStyle/>
          <a:p>
            <a:r>
              <a:rPr lang="en-US" sz="1400" dirty="0">
                <a:solidFill>
                  <a:srgbClr val="FF0000"/>
                </a:solidFill>
              </a:rPr>
              <a:t>Request</a:t>
            </a:r>
          </a:p>
        </p:txBody>
      </p:sp>
      <p:sp>
        <p:nvSpPr>
          <p:cNvPr id="10" name="TextBox 9">
            <a:extLst>
              <a:ext uri="{FF2B5EF4-FFF2-40B4-BE49-F238E27FC236}">
                <a16:creationId xmlns:a16="http://schemas.microsoft.com/office/drawing/2014/main" id="{F09C5005-57A4-420A-8CD2-353573EC0EB2}"/>
              </a:ext>
            </a:extLst>
          </p:cNvPr>
          <p:cNvSpPr txBox="1"/>
          <p:nvPr/>
        </p:nvSpPr>
        <p:spPr>
          <a:xfrm>
            <a:off x="3176986" y="5310069"/>
            <a:ext cx="985819" cy="307777"/>
          </a:xfrm>
          <a:prstGeom prst="rect">
            <a:avLst/>
          </a:prstGeom>
          <a:noFill/>
        </p:spPr>
        <p:txBody>
          <a:bodyPr wrap="square" rtlCol="0">
            <a:spAutoFit/>
          </a:bodyPr>
          <a:lstStyle/>
          <a:p>
            <a:r>
              <a:rPr lang="en-US" sz="1400" dirty="0">
                <a:solidFill>
                  <a:schemeClr val="accent1">
                    <a:lumMod val="50000"/>
                  </a:schemeClr>
                </a:solidFill>
              </a:rPr>
              <a:t>Response</a:t>
            </a:r>
          </a:p>
        </p:txBody>
      </p:sp>
      <p:cxnSp>
        <p:nvCxnSpPr>
          <p:cNvPr id="15" name="Straight Arrow Connector 14">
            <a:extLst>
              <a:ext uri="{FF2B5EF4-FFF2-40B4-BE49-F238E27FC236}">
                <a16:creationId xmlns:a16="http://schemas.microsoft.com/office/drawing/2014/main" id="{E7C26C2E-FA15-4343-B0E7-ED240D4C035A}"/>
              </a:ext>
            </a:extLst>
          </p:cNvPr>
          <p:cNvCxnSpPr>
            <a:cxnSpLocks/>
          </p:cNvCxnSpPr>
          <p:nvPr/>
        </p:nvCxnSpPr>
        <p:spPr>
          <a:xfrm flipV="1">
            <a:off x="2541446" y="5001907"/>
            <a:ext cx="4317791" cy="803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0AE8051-83F0-4B26-B9DE-DCA8AC05189E}"/>
              </a:ext>
            </a:extLst>
          </p:cNvPr>
          <p:cNvCxnSpPr>
            <a:cxnSpLocks/>
          </p:cNvCxnSpPr>
          <p:nvPr/>
        </p:nvCxnSpPr>
        <p:spPr>
          <a:xfrm flipH="1">
            <a:off x="2559808" y="5296222"/>
            <a:ext cx="4299429"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4A1882D-7D78-4220-B84C-256695A8C5B6}"/>
              </a:ext>
            </a:extLst>
          </p:cNvPr>
          <p:cNvPicPr>
            <a:picLocks noChangeAspect="1"/>
          </p:cNvPicPr>
          <p:nvPr/>
        </p:nvPicPr>
        <p:blipFill>
          <a:blip r:embed="rId2"/>
          <a:stretch>
            <a:fillRect/>
          </a:stretch>
        </p:blipFill>
        <p:spPr>
          <a:xfrm>
            <a:off x="2005357" y="4621402"/>
            <a:ext cx="689435" cy="958309"/>
          </a:xfrm>
          <a:prstGeom prst="rect">
            <a:avLst/>
          </a:prstGeom>
        </p:spPr>
      </p:pic>
      <p:sp>
        <p:nvSpPr>
          <p:cNvPr id="24" name="TextBox 23">
            <a:extLst>
              <a:ext uri="{FF2B5EF4-FFF2-40B4-BE49-F238E27FC236}">
                <a16:creationId xmlns:a16="http://schemas.microsoft.com/office/drawing/2014/main" id="{4107026C-5000-44A1-A24B-17FEA76D2355}"/>
              </a:ext>
            </a:extLst>
          </p:cNvPr>
          <p:cNvSpPr txBox="1"/>
          <p:nvPr/>
        </p:nvSpPr>
        <p:spPr>
          <a:xfrm>
            <a:off x="6227213" y="2918135"/>
            <a:ext cx="3903383" cy="400110"/>
          </a:xfrm>
          <a:prstGeom prst="rect">
            <a:avLst/>
          </a:prstGeom>
          <a:noFill/>
        </p:spPr>
        <p:txBody>
          <a:bodyPr wrap="square" rtlCol="0">
            <a:spAutoFit/>
          </a:bodyPr>
          <a:lstStyle/>
          <a:p>
            <a:r>
              <a:rPr lang="en-US" sz="2000" dirty="0"/>
              <a:t>OWIN / Katana Architecture</a:t>
            </a:r>
          </a:p>
        </p:txBody>
      </p:sp>
      <p:sp>
        <p:nvSpPr>
          <p:cNvPr id="29" name="Rectangle: Rounded Corners 28">
            <a:extLst>
              <a:ext uri="{FF2B5EF4-FFF2-40B4-BE49-F238E27FC236}">
                <a16:creationId xmlns:a16="http://schemas.microsoft.com/office/drawing/2014/main" id="{C191853B-75D1-4071-83A6-D35AEAFA16F6}"/>
              </a:ext>
            </a:extLst>
          </p:cNvPr>
          <p:cNvSpPr/>
          <p:nvPr/>
        </p:nvSpPr>
        <p:spPr>
          <a:xfrm>
            <a:off x="9584556" y="4766623"/>
            <a:ext cx="1137260" cy="81308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sp>
        <p:nvSpPr>
          <p:cNvPr id="30" name="Rectangle: Rounded Corners 29">
            <a:extLst>
              <a:ext uri="{FF2B5EF4-FFF2-40B4-BE49-F238E27FC236}">
                <a16:creationId xmlns:a16="http://schemas.microsoft.com/office/drawing/2014/main" id="{DB724A45-BA11-40F3-94C8-F6F5269BB9AF}"/>
              </a:ext>
            </a:extLst>
          </p:cNvPr>
          <p:cNvSpPr/>
          <p:nvPr/>
        </p:nvSpPr>
        <p:spPr>
          <a:xfrm>
            <a:off x="6859237" y="4753631"/>
            <a:ext cx="1291465" cy="813087"/>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Authentication</a:t>
            </a:r>
          </a:p>
        </p:txBody>
      </p:sp>
      <p:cxnSp>
        <p:nvCxnSpPr>
          <p:cNvPr id="34" name="Straight Arrow Connector 33">
            <a:extLst>
              <a:ext uri="{FF2B5EF4-FFF2-40B4-BE49-F238E27FC236}">
                <a16:creationId xmlns:a16="http://schemas.microsoft.com/office/drawing/2014/main" id="{E1D47D77-BDB6-4CD1-B43C-F1338EB8705B}"/>
              </a:ext>
            </a:extLst>
          </p:cNvPr>
          <p:cNvCxnSpPr>
            <a:cxnSpLocks/>
          </p:cNvCxnSpPr>
          <p:nvPr/>
        </p:nvCxnSpPr>
        <p:spPr>
          <a:xfrm flipV="1">
            <a:off x="8150702" y="5001908"/>
            <a:ext cx="1432343" cy="8029"/>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6DA132-66EC-470E-9E3F-438F03943EE5}"/>
              </a:ext>
            </a:extLst>
          </p:cNvPr>
          <p:cNvCxnSpPr>
            <a:cxnSpLocks/>
          </p:cNvCxnSpPr>
          <p:nvPr/>
        </p:nvCxnSpPr>
        <p:spPr>
          <a:xfrm flipH="1">
            <a:off x="8150702" y="5294022"/>
            <a:ext cx="1432248"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0F759271-C37B-4DA2-8373-592A931050E3}"/>
              </a:ext>
            </a:extLst>
          </p:cNvPr>
          <p:cNvSpPr/>
          <p:nvPr/>
        </p:nvSpPr>
        <p:spPr>
          <a:xfrm>
            <a:off x="4388745" y="3522394"/>
            <a:ext cx="1525646" cy="112295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Startup.cs</a:t>
            </a:r>
            <a:endParaRPr lang="en-US" sz="1600" dirty="0"/>
          </a:p>
          <a:p>
            <a:pPr algn="ctr"/>
            <a:r>
              <a:rPr lang="en-US" sz="1200" dirty="0"/>
              <a:t>Auth Middleware;</a:t>
            </a:r>
          </a:p>
        </p:txBody>
      </p:sp>
      <p:sp>
        <p:nvSpPr>
          <p:cNvPr id="43" name="TextBox 42">
            <a:extLst>
              <a:ext uri="{FF2B5EF4-FFF2-40B4-BE49-F238E27FC236}">
                <a16:creationId xmlns:a16="http://schemas.microsoft.com/office/drawing/2014/main" id="{A3716A5F-DB92-4F81-9A53-2AD79D879C7B}"/>
              </a:ext>
            </a:extLst>
          </p:cNvPr>
          <p:cNvSpPr txBox="1"/>
          <p:nvPr/>
        </p:nvSpPr>
        <p:spPr>
          <a:xfrm>
            <a:off x="7291139" y="3705727"/>
            <a:ext cx="2273969" cy="461665"/>
          </a:xfrm>
          <a:prstGeom prst="rect">
            <a:avLst/>
          </a:prstGeom>
          <a:noFill/>
        </p:spPr>
        <p:txBody>
          <a:bodyPr wrap="square" rtlCol="0">
            <a:spAutoFit/>
          </a:bodyPr>
          <a:lstStyle/>
          <a:p>
            <a:r>
              <a:rPr lang="en-US" sz="2400" dirty="0" err="1"/>
              <a:t>Owin</a:t>
            </a:r>
            <a:r>
              <a:rPr lang="en-US" sz="2400" dirty="0"/>
              <a:t> Pipeline</a:t>
            </a:r>
          </a:p>
        </p:txBody>
      </p:sp>
    </p:spTree>
    <p:extLst>
      <p:ext uri="{BB962C8B-B14F-4D97-AF65-F5344CB8AC3E}">
        <p14:creationId xmlns:p14="http://schemas.microsoft.com/office/powerpoint/2010/main" val="177087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a:bodyPr>
          <a:lstStyle/>
          <a:p>
            <a:pPr marL="457200" lvl="1" indent="0">
              <a:buNone/>
            </a:pPr>
            <a:endParaRPr lang="en-US" sz="2400" dirty="0"/>
          </a:p>
          <a:p>
            <a:pPr marL="457200" lvl="1" indent="0">
              <a:buNone/>
            </a:pPr>
            <a:r>
              <a:rPr lang="en-US" sz="2400" dirty="0"/>
              <a:t>OAuth</a:t>
            </a:r>
          </a:p>
          <a:p>
            <a:pPr marL="457200" lvl="1" indent="0">
              <a:spcBef>
                <a:spcPts val="1200"/>
              </a:spcBef>
              <a:spcAft>
                <a:spcPts val="600"/>
              </a:spcAft>
              <a:buNone/>
            </a:pPr>
            <a:r>
              <a:rPr lang="en-US" dirty="0"/>
              <a:t>	OAuth is an standard authorization mechanism that defines how services can share credentials between unrelated/related servers without sharing original credentials. </a:t>
            </a:r>
          </a:p>
          <a:p>
            <a:pPr lvl="1"/>
            <a:endParaRPr lang="en-US" dirty="0"/>
          </a:p>
        </p:txBody>
      </p:sp>
    </p:spTree>
    <p:extLst>
      <p:ext uri="{BB962C8B-B14F-4D97-AF65-F5344CB8AC3E}">
        <p14:creationId xmlns:p14="http://schemas.microsoft.com/office/powerpoint/2010/main" val="1924023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391025" y="2564344"/>
            <a:ext cx="8837496" cy="1146417"/>
          </a:xfrm>
        </p:spPr>
        <p:txBody>
          <a:bodyPr>
            <a:noAutofit/>
          </a:bodyPr>
          <a:lstStyle/>
          <a:p>
            <a:pPr marL="0" indent="0" algn="ctr">
              <a:buNone/>
            </a:pPr>
            <a:r>
              <a:rPr lang="en-US" sz="6600" dirty="0"/>
              <a:t>Thank you</a:t>
            </a:r>
            <a:endParaRPr lang="en-US" sz="5400" dirty="0"/>
          </a:p>
        </p:txBody>
      </p:sp>
    </p:spTree>
    <p:extLst>
      <p:ext uri="{BB962C8B-B14F-4D97-AF65-F5344CB8AC3E}">
        <p14:creationId xmlns:p14="http://schemas.microsoft.com/office/powerpoint/2010/main" val="258406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023258"/>
            <a:ext cx="9905999" cy="4713514"/>
          </a:xfrm>
        </p:spPr>
        <p:txBody>
          <a:bodyPr>
            <a:normAutofit fontScale="92500" lnSpcReduction="10000"/>
          </a:bodyPr>
          <a:lstStyle/>
          <a:p>
            <a:r>
              <a:rPr lang="en-US" dirty="0"/>
              <a:t>What is ASP.NET </a:t>
            </a:r>
            <a:r>
              <a:rPr lang="en-US" dirty="0" err="1"/>
              <a:t>WebAPI</a:t>
            </a:r>
            <a:r>
              <a:rPr lang="en-US" dirty="0"/>
              <a:t> Security</a:t>
            </a:r>
          </a:p>
          <a:p>
            <a:pPr lvl="1"/>
            <a:r>
              <a:rPr lang="en-US" dirty="0"/>
              <a:t>Authentication</a:t>
            </a:r>
          </a:p>
          <a:p>
            <a:pPr lvl="1"/>
            <a:r>
              <a:rPr lang="en-US" dirty="0"/>
              <a:t>Authorization </a:t>
            </a:r>
          </a:p>
          <a:p>
            <a:r>
              <a:rPr lang="en-US" dirty="0"/>
              <a:t>Different types of </a:t>
            </a:r>
            <a:r>
              <a:rPr lang="en-US" dirty="0" err="1"/>
              <a:t>WebAPI</a:t>
            </a:r>
            <a:r>
              <a:rPr lang="en-US" dirty="0"/>
              <a:t> Security</a:t>
            </a:r>
          </a:p>
          <a:p>
            <a:pPr lvl="1"/>
            <a:r>
              <a:rPr lang="en-US" dirty="0"/>
              <a:t>Basic Authentication </a:t>
            </a:r>
          </a:p>
          <a:p>
            <a:pPr lvl="1"/>
            <a:r>
              <a:rPr lang="en-US" dirty="0"/>
              <a:t>Token based Authentication </a:t>
            </a:r>
          </a:p>
          <a:p>
            <a:r>
              <a:rPr lang="en-US" dirty="0"/>
              <a:t>Basic Authentication</a:t>
            </a:r>
          </a:p>
          <a:p>
            <a:r>
              <a:rPr lang="en-US" dirty="0"/>
              <a:t>Token Based Authentication </a:t>
            </a:r>
          </a:p>
          <a:p>
            <a:pPr lvl="1"/>
            <a:r>
              <a:rPr lang="en-US" dirty="0"/>
              <a:t>OWIN</a:t>
            </a:r>
          </a:p>
          <a:p>
            <a:pPr lvl="1"/>
            <a:r>
              <a:rPr lang="en-US" dirty="0"/>
              <a:t>OAuth</a:t>
            </a:r>
          </a:p>
          <a:p>
            <a:pPr lvl="1"/>
            <a:r>
              <a:rPr lang="en-US" dirty="0"/>
              <a:t>Demo</a:t>
            </a:r>
          </a:p>
          <a:p>
            <a:pPr lvl="1"/>
            <a:endParaRPr lang="en-US" dirty="0"/>
          </a:p>
        </p:txBody>
      </p:sp>
    </p:spTree>
    <p:extLst>
      <p:ext uri="{BB962C8B-B14F-4D97-AF65-F5344CB8AC3E}">
        <p14:creationId xmlns:p14="http://schemas.microsoft.com/office/powerpoint/2010/main" val="170515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31ED-46FE-48A1-A9FC-0B5C65E6E85A}"/>
              </a:ext>
            </a:extLst>
          </p:cNvPr>
          <p:cNvSpPr>
            <a:spLocks noGrp="1"/>
          </p:cNvSpPr>
          <p:nvPr>
            <p:ph idx="1"/>
          </p:nvPr>
        </p:nvSpPr>
        <p:spPr>
          <a:xfrm>
            <a:off x="1534821" y="2286000"/>
            <a:ext cx="9905999" cy="3827721"/>
          </a:xfrm>
        </p:spPr>
        <p:txBody>
          <a:bodyPr/>
          <a:lstStyle/>
          <a:p>
            <a:r>
              <a:rPr lang="en-US" dirty="0"/>
              <a:t>What is ASP.NET </a:t>
            </a:r>
            <a:r>
              <a:rPr lang="en-US" dirty="0" err="1"/>
              <a:t>WebAPI</a:t>
            </a:r>
            <a:endParaRPr lang="en-US" dirty="0"/>
          </a:p>
          <a:p>
            <a:pPr marL="457200" lvl="1" indent="0">
              <a:buNone/>
            </a:pPr>
            <a:r>
              <a:rPr lang="en-US" dirty="0"/>
              <a:t>ASP.NET </a:t>
            </a:r>
            <a:r>
              <a:rPr lang="en-US" dirty="0" err="1"/>
              <a:t>WebAPI</a:t>
            </a:r>
            <a:r>
              <a:rPr lang="en-US" dirty="0"/>
              <a:t> is a framework, Which is used to create HTTP services</a:t>
            </a:r>
          </a:p>
        </p:txBody>
      </p:sp>
    </p:spTree>
    <p:extLst>
      <p:ext uri="{BB962C8B-B14F-4D97-AF65-F5344CB8AC3E}">
        <p14:creationId xmlns:p14="http://schemas.microsoft.com/office/powerpoint/2010/main" val="94675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2" y="1273629"/>
            <a:ext cx="9905999" cy="4463146"/>
          </a:xfrm>
        </p:spPr>
        <p:txBody>
          <a:bodyPr>
            <a:normAutofit/>
          </a:bodyPr>
          <a:lstStyle/>
          <a:p>
            <a:pPr marL="0" indent="0">
              <a:spcAft>
                <a:spcPts val="600"/>
              </a:spcAft>
              <a:buNone/>
            </a:pPr>
            <a:r>
              <a:rPr lang="en-US" sz="2800" dirty="0"/>
              <a:t>What is ASP.NET </a:t>
            </a:r>
            <a:r>
              <a:rPr lang="en-US" sz="2800" dirty="0" err="1"/>
              <a:t>WebAPI</a:t>
            </a:r>
            <a:r>
              <a:rPr lang="en-US" sz="2800" dirty="0"/>
              <a:t> Security</a:t>
            </a:r>
          </a:p>
          <a:p>
            <a:pPr marL="0" indent="0">
              <a:buNone/>
            </a:pPr>
            <a:r>
              <a:rPr lang="en-US" dirty="0"/>
              <a:t>Authentication</a:t>
            </a:r>
          </a:p>
          <a:p>
            <a:pPr marL="0" indent="0">
              <a:buNone/>
            </a:pPr>
            <a:r>
              <a:rPr lang="en-US" dirty="0"/>
              <a:t>	</a:t>
            </a:r>
            <a:r>
              <a:rPr lang="en-US" sz="2000" dirty="0"/>
              <a:t>Verifying the user credentials for application access </a:t>
            </a:r>
          </a:p>
          <a:p>
            <a:pPr marL="0" indent="0">
              <a:buNone/>
            </a:pPr>
            <a:r>
              <a:rPr lang="en-US" dirty="0"/>
              <a:t>Authorization</a:t>
            </a:r>
          </a:p>
          <a:p>
            <a:pPr marL="457200" lvl="1" indent="0">
              <a:buNone/>
            </a:pPr>
            <a:r>
              <a:rPr lang="en-US" dirty="0"/>
              <a:t>  Authorization</a:t>
            </a:r>
            <a:r>
              <a:rPr lang="en-US" b="1" dirty="0"/>
              <a:t> </a:t>
            </a:r>
            <a:r>
              <a:rPr lang="en-US" dirty="0"/>
              <a:t>is the mechanism of allowing an authenticated user to access the resources.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276601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5092994" y="1469574"/>
            <a:ext cx="5846973" cy="4463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7ECC2D-F7DF-447C-9E1A-9570235A6EB2}"/>
              </a:ext>
            </a:extLst>
          </p:cNvPr>
          <p:cNvSpPr>
            <a:spLocks noGrp="1"/>
          </p:cNvSpPr>
          <p:nvPr>
            <p:ph idx="1"/>
          </p:nvPr>
        </p:nvSpPr>
        <p:spPr>
          <a:xfrm>
            <a:off x="1141412" y="127592"/>
            <a:ext cx="9905999" cy="5663610"/>
          </a:xfrm>
        </p:spPr>
        <p:txBody>
          <a:bodyPr/>
          <a:lstStyle/>
          <a:p>
            <a:pPr marL="0" indent="0">
              <a:buNone/>
            </a:pPr>
            <a:r>
              <a:rPr lang="en-US" sz="4000" dirty="0">
                <a:solidFill>
                  <a:srgbClr val="FF0000"/>
                </a:solidFill>
              </a:rPr>
              <a:t>-</a:t>
            </a:r>
            <a:r>
              <a:rPr lang="en-US" dirty="0"/>
              <a:t> Authentication</a:t>
            </a:r>
          </a:p>
          <a:p>
            <a:pPr marL="0" indent="0">
              <a:buNone/>
            </a:pPr>
            <a:r>
              <a:rPr lang="en-US" sz="4000" dirty="0">
                <a:solidFill>
                  <a:srgbClr val="0070C0"/>
                </a:solidFill>
              </a:rPr>
              <a:t>-</a:t>
            </a:r>
            <a:r>
              <a:rPr lang="en-US" sz="4000" dirty="0"/>
              <a:t> </a:t>
            </a:r>
            <a:r>
              <a:rPr lang="en-US" dirty="0"/>
              <a:t>Authorization </a:t>
            </a:r>
          </a:p>
          <a:p>
            <a:pPr lvl="1"/>
            <a:endParaRPr lang="en-US" dirty="0"/>
          </a:p>
          <a:p>
            <a:pPr lvl="1"/>
            <a:endParaRPr lang="en-US" dirty="0"/>
          </a:p>
        </p:txBody>
      </p:sp>
      <p:pic>
        <p:nvPicPr>
          <p:cNvPr id="13" name="Picture 12">
            <a:extLst>
              <a:ext uri="{FF2B5EF4-FFF2-40B4-BE49-F238E27FC236}">
                <a16:creationId xmlns:a16="http://schemas.microsoft.com/office/drawing/2014/main" id="{A09B448A-060E-41B0-9BEF-42AAED4E5E4F}"/>
              </a:ext>
            </a:extLst>
          </p:cNvPr>
          <p:cNvPicPr>
            <a:picLocks noChangeAspect="1"/>
          </p:cNvPicPr>
          <p:nvPr/>
        </p:nvPicPr>
        <p:blipFill>
          <a:blip r:embed="rId2"/>
          <a:stretch>
            <a:fillRect/>
          </a:stretch>
        </p:blipFill>
        <p:spPr>
          <a:xfrm>
            <a:off x="1712107" y="3556633"/>
            <a:ext cx="634580" cy="307753"/>
          </a:xfrm>
          <a:prstGeom prst="rect">
            <a:avLst/>
          </a:prstGeom>
        </p:spPr>
      </p:pic>
      <p:cxnSp>
        <p:nvCxnSpPr>
          <p:cNvPr id="15" name="Straight Arrow Connector 14">
            <a:extLst>
              <a:ext uri="{FF2B5EF4-FFF2-40B4-BE49-F238E27FC236}">
                <a16:creationId xmlns:a16="http://schemas.microsoft.com/office/drawing/2014/main" id="{29B1F2FF-C442-4729-87F0-73D83BCD51D6}"/>
              </a:ext>
            </a:extLst>
          </p:cNvPr>
          <p:cNvCxnSpPr>
            <a:cxnSpLocks/>
          </p:cNvCxnSpPr>
          <p:nvPr/>
        </p:nvCxnSpPr>
        <p:spPr>
          <a:xfrm>
            <a:off x="2252229" y="3704398"/>
            <a:ext cx="3386916" cy="0"/>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623855" y="3291990"/>
            <a:ext cx="904528" cy="8334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Is Valid User</a:t>
            </a:r>
          </a:p>
        </p:txBody>
      </p:sp>
      <p:sp>
        <p:nvSpPr>
          <p:cNvPr id="19" name="Rounded Rectangle 26">
            <a:extLst>
              <a:ext uri="{FF2B5EF4-FFF2-40B4-BE49-F238E27FC236}">
                <a16:creationId xmlns:a16="http://schemas.microsoft.com/office/drawing/2014/main" id="{C4E80875-CBEC-47D0-B506-7D33706B4FA3}"/>
              </a:ext>
            </a:extLst>
          </p:cNvPr>
          <p:cNvSpPr/>
          <p:nvPr/>
        </p:nvSpPr>
        <p:spPr>
          <a:xfrm>
            <a:off x="8484778" y="1623378"/>
            <a:ext cx="1960193" cy="8334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I</a:t>
            </a:r>
          </a:p>
          <a:p>
            <a:pPr algn="ctr"/>
            <a:r>
              <a:rPr lang="en-US" sz="1400" dirty="0"/>
              <a:t>Everyone have Access for this Service</a:t>
            </a:r>
          </a:p>
        </p:txBody>
      </p:sp>
      <p:sp>
        <p:nvSpPr>
          <p:cNvPr id="20" name="Rounded Rectangle 26">
            <a:extLst>
              <a:ext uri="{FF2B5EF4-FFF2-40B4-BE49-F238E27FC236}">
                <a16:creationId xmlns:a16="http://schemas.microsoft.com/office/drawing/2014/main" id="{6C59A216-B130-4259-B4EF-A0552DC816FC}"/>
              </a:ext>
            </a:extLst>
          </p:cNvPr>
          <p:cNvSpPr/>
          <p:nvPr/>
        </p:nvSpPr>
        <p:spPr>
          <a:xfrm>
            <a:off x="8488316" y="3317495"/>
            <a:ext cx="1960193" cy="8334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2</a:t>
            </a:r>
          </a:p>
          <a:p>
            <a:pPr algn="ctr"/>
            <a:r>
              <a:rPr lang="en-US" sz="1400" dirty="0"/>
              <a:t>Group ‘X only  have Access for this Service</a:t>
            </a:r>
          </a:p>
        </p:txBody>
      </p:sp>
      <p:sp>
        <p:nvSpPr>
          <p:cNvPr id="21" name="Rounded Rectangle 26">
            <a:extLst>
              <a:ext uri="{FF2B5EF4-FFF2-40B4-BE49-F238E27FC236}">
                <a16:creationId xmlns:a16="http://schemas.microsoft.com/office/drawing/2014/main" id="{14477BCF-C9B5-4FDE-8637-E613CAC50839}"/>
              </a:ext>
            </a:extLst>
          </p:cNvPr>
          <p:cNvSpPr/>
          <p:nvPr/>
        </p:nvSpPr>
        <p:spPr>
          <a:xfrm>
            <a:off x="8481231" y="4873408"/>
            <a:ext cx="1960193" cy="8334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3</a:t>
            </a:r>
          </a:p>
          <a:p>
            <a:pPr algn="ctr"/>
            <a:r>
              <a:rPr lang="en-US" sz="1400" dirty="0"/>
              <a:t>Group ‘X &amp; ‘Y’  have Access for this Service</a:t>
            </a:r>
          </a:p>
        </p:txBody>
      </p:sp>
      <p:cxnSp>
        <p:nvCxnSpPr>
          <p:cNvPr id="22" name="Straight Arrow Connector 21">
            <a:extLst>
              <a:ext uri="{FF2B5EF4-FFF2-40B4-BE49-F238E27FC236}">
                <a16:creationId xmlns:a16="http://schemas.microsoft.com/office/drawing/2014/main" id="{CF4A4928-A815-405B-87CE-5DE3FF356010}"/>
              </a:ext>
            </a:extLst>
          </p:cNvPr>
          <p:cNvCxnSpPr>
            <a:cxnSpLocks/>
            <a:stCxn id="27" idx="3"/>
            <a:endCxn id="19" idx="1"/>
          </p:cNvCxnSpPr>
          <p:nvPr/>
        </p:nvCxnSpPr>
        <p:spPr>
          <a:xfrm flipV="1">
            <a:off x="6528383" y="2040102"/>
            <a:ext cx="1956395" cy="1668612"/>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01D04E-BCEC-46AF-A6DE-0CAE415C8596}"/>
              </a:ext>
            </a:extLst>
          </p:cNvPr>
          <p:cNvCxnSpPr>
            <a:cxnSpLocks/>
            <a:stCxn id="27" idx="3"/>
            <a:endCxn id="20" idx="1"/>
          </p:cNvCxnSpPr>
          <p:nvPr/>
        </p:nvCxnSpPr>
        <p:spPr>
          <a:xfrm>
            <a:off x="6528383" y="3708714"/>
            <a:ext cx="1959933" cy="25505"/>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4CD8C6-2609-4E61-868D-AD56ED1AB007}"/>
              </a:ext>
            </a:extLst>
          </p:cNvPr>
          <p:cNvCxnSpPr>
            <a:cxnSpLocks/>
            <a:endCxn id="21" idx="1"/>
          </p:cNvCxnSpPr>
          <p:nvPr/>
        </p:nvCxnSpPr>
        <p:spPr>
          <a:xfrm>
            <a:off x="6554869" y="3734219"/>
            <a:ext cx="1926362" cy="1555913"/>
          </a:xfrm>
          <a:prstGeom prst="straightConnector1">
            <a:avLst/>
          </a:prstGeom>
          <a:ln w="508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F6A0A8-ACCE-4715-A1B0-4F976FB4E2C1}"/>
              </a:ext>
            </a:extLst>
          </p:cNvPr>
          <p:cNvSpPr txBox="1"/>
          <p:nvPr/>
        </p:nvSpPr>
        <p:spPr>
          <a:xfrm rot="19173766">
            <a:off x="6718290" y="2491222"/>
            <a:ext cx="1586765" cy="338554"/>
          </a:xfrm>
          <a:prstGeom prst="rect">
            <a:avLst/>
          </a:prstGeom>
          <a:noFill/>
        </p:spPr>
        <p:txBody>
          <a:bodyPr wrap="square" rtlCol="0">
            <a:spAutoFit/>
          </a:bodyPr>
          <a:lstStyle/>
          <a:p>
            <a:r>
              <a:rPr lang="en-US" sz="1600" dirty="0"/>
              <a:t>Allow anonymous</a:t>
            </a:r>
          </a:p>
        </p:txBody>
      </p:sp>
      <p:sp>
        <p:nvSpPr>
          <p:cNvPr id="38" name="TextBox 37">
            <a:extLst>
              <a:ext uri="{FF2B5EF4-FFF2-40B4-BE49-F238E27FC236}">
                <a16:creationId xmlns:a16="http://schemas.microsoft.com/office/drawing/2014/main" id="{1A33B2BF-F9A6-4C17-97A5-3709A3A38665}"/>
              </a:ext>
            </a:extLst>
          </p:cNvPr>
          <p:cNvSpPr txBox="1"/>
          <p:nvPr/>
        </p:nvSpPr>
        <p:spPr>
          <a:xfrm>
            <a:off x="7083339" y="3387908"/>
            <a:ext cx="1061202" cy="338554"/>
          </a:xfrm>
          <a:prstGeom prst="rect">
            <a:avLst/>
          </a:prstGeom>
          <a:noFill/>
        </p:spPr>
        <p:txBody>
          <a:bodyPr wrap="square" rtlCol="0">
            <a:spAutoFit/>
          </a:bodyPr>
          <a:lstStyle/>
          <a:p>
            <a:r>
              <a:rPr lang="en-US" sz="1600" dirty="0"/>
              <a:t>Group ‘X’</a:t>
            </a:r>
          </a:p>
        </p:txBody>
      </p:sp>
      <p:sp>
        <p:nvSpPr>
          <p:cNvPr id="39" name="TextBox 38">
            <a:extLst>
              <a:ext uri="{FF2B5EF4-FFF2-40B4-BE49-F238E27FC236}">
                <a16:creationId xmlns:a16="http://schemas.microsoft.com/office/drawing/2014/main" id="{ED1919C0-2101-49A7-B66E-D28F88CB3FB0}"/>
              </a:ext>
            </a:extLst>
          </p:cNvPr>
          <p:cNvSpPr txBox="1"/>
          <p:nvPr/>
        </p:nvSpPr>
        <p:spPr>
          <a:xfrm rot="2484249">
            <a:off x="6800224" y="4585259"/>
            <a:ext cx="1609241" cy="338554"/>
          </a:xfrm>
          <a:prstGeom prst="rect">
            <a:avLst/>
          </a:prstGeom>
          <a:noFill/>
        </p:spPr>
        <p:txBody>
          <a:bodyPr wrap="square" rtlCol="0">
            <a:spAutoFit/>
          </a:bodyPr>
          <a:lstStyle/>
          <a:p>
            <a:r>
              <a:rPr lang="en-US" sz="1600" dirty="0"/>
              <a:t>Group ‘X’ &amp; ‘Y’</a:t>
            </a:r>
          </a:p>
        </p:txBody>
      </p:sp>
      <p:sp>
        <p:nvSpPr>
          <p:cNvPr id="40" name="Rectangle 39">
            <a:extLst>
              <a:ext uri="{FF2B5EF4-FFF2-40B4-BE49-F238E27FC236}">
                <a16:creationId xmlns:a16="http://schemas.microsoft.com/office/drawing/2014/main" id="{12295595-3223-4779-81B8-4993513AE7E6}"/>
              </a:ext>
            </a:extLst>
          </p:cNvPr>
          <p:cNvSpPr/>
          <p:nvPr/>
        </p:nvSpPr>
        <p:spPr>
          <a:xfrm>
            <a:off x="1509823" y="2562447"/>
            <a:ext cx="5166488" cy="2137144"/>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E422B0C-4482-42C7-A47E-13CDBC07E1B0}"/>
              </a:ext>
            </a:extLst>
          </p:cNvPr>
          <p:cNvSpPr/>
          <p:nvPr/>
        </p:nvSpPr>
        <p:spPr>
          <a:xfrm>
            <a:off x="6847676" y="1128361"/>
            <a:ext cx="4361928" cy="5176746"/>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69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529697"/>
            <a:ext cx="9905999" cy="2341548"/>
          </a:xfrm>
        </p:spPr>
        <p:txBody>
          <a:bodyPr>
            <a:normAutofit/>
          </a:bodyPr>
          <a:lstStyle/>
          <a:p>
            <a:pPr marL="0" indent="0">
              <a:buNone/>
            </a:pPr>
            <a:r>
              <a:rPr lang="en-US" sz="3200" dirty="0"/>
              <a:t>Different types of </a:t>
            </a:r>
            <a:r>
              <a:rPr lang="en-US" sz="3200" dirty="0" err="1"/>
              <a:t>WebAPI</a:t>
            </a:r>
            <a:r>
              <a:rPr lang="en-US" sz="3200" dirty="0"/>
              <a:t> Security</a:t>
            </a:r>
          </a:p>
          <a:p>
            <a:pPr marL="914400" lvl="1">
              <a:spcBef>
                <a:spcPts val="600"/>
              </a:spcBef>
              <a:spcAft>
                <a:spcPts val="600"/>
              </a:spcAft>
            </a:pPr>
            <a:r>
              <a:rPr lang="en-US" sz="2800" dirty="0"/>
              <a:t>Basic Authentication </a:t>
            </a:r>
          </a:p>
          <a:p>
            <a:pPr marL="914400" lvl="1">
              <a:spcBef>
                <a:spcPts val="600"/>
              </a:spcBef>
              <a:spcAft>
                <a:spcPts val="600"/>
              </a:spcAft>
            </a:pPr>
            <a:r>
              <a:rPr lang="en-US" sz="2800" dirty="0"/>
              <a:t>Token based Authentication </a:t>
            </a:r>
          </a:p>
          <a:p>
            <a:pPr marL="457200" lvl="1" indent="0">
              <a:buNone/>
            </a:pPr>
            <a:endParaRPr lang="en-US" dirty="0"/>
          </a:p>
        </p:txBody>
      </p:sp>
    </p:spTree>
    <p:extLst>
      <p:ext uri="{BB962C8B-B14F-4D97-AF65-F5344CB8AC3E}">
        <p14:creationId xmlns:p14="http://schemas.microsoft.com/office/powerpoint/2010/main" val="4200165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723014"/>
            <a:ext cx="9905999" cy="5869172"/>
          </a:xfrm>
        </p:spPr>
        <p:txBody>
          <a:bodyPr>
            <a:normAutofit/>
          </a:bodyPr>
          <a:lstStyle/>
          <a:p>
            <a:pPr marL="0" indent="0">
              <a:buNone/>
            </a:pPr>
            <a:r>
              <a:rPr lang="en-US" dirty="0"/>
              <a:t>Basic Authentication </a:t>
            </a:r>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grpSp>
        <p:nvGrpSpPr>
          <p:cNvPr id="2" name="Group 1"/>
          <p:cNvGrpSpPr/>
          <p:nvPr/>
        </p:nvGrpSpPr>
        <p:grpSpPr>
          <a:xfrm>
            <a:off x="2394857" y="2495213"/>
            <a:ext cx="6008914" cy="910245"/>
            <a:chOff x="3624943" y="2255729"/>
            <a:chExt cx="6489620" cy="910245"/>
          </a:xfrm>
        </p:grpSpPr>
        <p:sp>
          <p:nvSpPr>
            <p:cNvPr id="6" name="TextBox 5">
              <a:extLst>
                <a:ext uri="{FF2B5EF4-FFF2-40B4-BE49-F238E27FC236}">
                  <a16:creationId xmlns:a16="http://schemas.microsoft.com/office/drawing/2014/main" id="{E8CAB577-019C-4E34-AD6D-6CFC0CF467D0}"/>
                </a:ext>
              </a:extLst>
            </p:cNvPr>
            <p:cNvSpPr txBox="1"/>
            <p:nvPr/>
          </p:nvSpPr>
          <p:spPr>
            <a:xfrm>
              <a:off x="4506685" y="2255729"/>
              <a:ext cx="903770" cy="307777"/>
            </a:xfrm>
            <a:prstGeom prst="rect">
              <a:avLst/>
            </a:prstGeom>
            <a:noFill/>
          </p:spPr>
          <p:txBody>
            <a:bodyPr wrap="square" rtlCol="0">
              <a:spAutoFit/>
            </a:bodyPr>
            <a:lstStyle/>
            <a:p>
              <a:r>
                <a:rPr lang="en-US" sz="1400" dirty="0">
                  <a:solidFill>
                    <a:srgbClr val="FF0000"/>
                  </a:solidFill>
                </a:rPr>
                <a:t>Request</a:t>
              </a:r>
            </a:p>
          </p:txBody>
        </p:sp>
        <p:sp>
          <p:nvSpPr>
            <p:cNvPr id="7" name="TextBox 6">
              <a:extLst>
                <a:ext uri="{FF2B5EF4-FFF2-40B4-BE49-F238E27FC236}">
                  <a16:creationId xmlns:a16="http://schemas.microsoft.com/office/drawing/2014/main" id="{56C44B6E-4557-4693-AEC6-15D800E94001}"/>
                </a:ext>
              </a:extLst>
            </p:cNvPr>
            <p:cNvSpPr txBox="1"/>
            <p:nvPr/>
          </p:nvSpPr>
          <p:spPr>
            <a:xfrm>
              <a:off x="4370945" y="2858197"/>
              <a:ext cx="1027072" cy="307777"/>
            </a:xfrm>
            <a:prstGeom prst="rect">
              <a:avLst/>
            </a:prstGeom>
            <a:noFill/>
          </p:spPr>
          <p:txBody>
            <a:bodyPr wrap="square" rtlCol="0">
              <a:spAutoFit/>
            </a:bodyPr>
            <a:lstStyle/>
            <a:p>
              <a:r>
                <a:rPr lang="en-US" sz="1400" dirty="0">
                  <a:solidFill>
                    <a:schemeClr val="accent1">
                      <a:lumMod val="50000"/>
                    </a:schemeClr>
                  </a:solidFill>
                </a:rPr>
                <a:t>Response</a:t>
              </a:r>
            </a:p>
          </p:txBody>
        </p:sp>
        <p:sp>
          <p:nvSpPr>
            <p:cNvPr id="8" name="Rectangle 7">
              <a:extLst>
                <a:ext uri="{FF2B5EF4-FFF2-40B4-BE49-F238E27FC236}">
                  <a16:creationId xmlns:a16="http://schemas.microsoft.com/office/drawing/2014/main" id="{3629C87B-8F24-4456-92DA-800AD25DD120}"/>
                </a:ext>
              </a:extLst>
            </p:cNvPr>
            <p:cNvSpPr/>
            <p:nvPr/>
          </p:nvSpPr>
          <p:spPr>
            <a:xfrm>
              <a:off x="5346888" y="2459849"/>
              <a:ext cx="1046774" cy="494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IIS</a:t>
              </a:r>
            </a:p>
          </p:txBody>
        </p:sp>
        <p:cxnSp>
          <p:nvCxnSpPr>
            <p:cNvPr id="10" name="Straight Arrow Connector 9">
              <a:extLst>
                <a:ext uri="{FF2B5EF4-FFF2-40B4-BE49-F238E27FC236}">
                  <a16:creationId xmlns:a16="http://schemas.microsoft.com/office/drawing/2014/main" id="{0D4B8E8D-40A2-408D-BDE2-D489B1CF5998}"/>
                </a:ext>
              </a:extLst>
            </p:cNvPr>
            <p:cNvCxnSpPr>
              <a:cxnSpLocks/>
            </p:cNvCxnSpPr>
            <p:nvPr/>
          </p:nvCxnSpPr>
          <p:spPr>
            <a:xfrm>
              <a:off x="4238969" y="2542234"/>
              <a:ext cx="1109780" cy="96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F8351B-1931-4A13-8D89-4CD6B52231D7}"/>
                </a:ext>
              </a:extLst>
            </p:cNvPr>
            <p:cNvCxnSpPr/>
            <p:nvPr/>
          </p:nvCxnSpPr>
          <p:spPr>
            <a:xfrm flipH="1">
              <a:off x="4222405" y="2893284"/>
              <a:ext cx="1094665"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A5467B-D501-43DB-BE53-66088A344513}"/>
                </a:ext>
              </a:extLst>
            </p:cNvPr>
            <p:cNvCxnSpPr>
              <a:cxnSpLocks/>
            </p:cNvCxnSpPr>
            <p:nvPr/>
          </p:nvCxnSpPr>
          <p:spPr>
            <a:xfrm flipH="1" flipV="1">
              <a:off x="6423479" y="2858197"/>
              <a:ext cx="3278388" cy="1331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272ECA-C5CC-4216-8553-7B4B79577570}"/>
                </a:ext>
              </a:extLst>
            </p:cNvPr>
            <p:cNvSpPr/>
            <p:nvPr/>
          </p:nvSpPr>
          <p:spPr>
            <a:xfrm>
              <a:off x="9162140" y="2448559"/>
              <a:ext cx="952423" cy="563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cxnSp>
          <p:nvCxnSpPr>
            <p:cNvPr id="16" name="Straight Arrow Connector 15">
              <a:extLst>
                <a:ext uri="{FF2B5EF4-FFF2-40B4-BE49-F238E27FC236}">
                  <a16:creationId xmlns:a16="http://schemas.microsoft.com/office/drawing/2014/main" id="{03CAE7B8-1AF0-4BE1-B869-04C76D8A0A45}"/>
                </a:ext>
              </a:extLst>
            </p:cNvPr>
            <p:cNvCxnSpPr>
              <a:cxnSpLocks/>
            </p:cNvCxnSpPr>
            <p:nvPr/>
          </p:nvCxnSpPr>
          <p:spPr>
            <a:xfrm>
              <a:off x="6395117" y="2587445"/>
              <a:ext cx="2772909" cy="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9B4ED1-519B-4B3E-A77F-C46C110ACDB4}"/>
                </a:ext>
              </a:extLst>
            </p:cNvPr>
            <p:cNvPicPr>
              <a:picLocks noChangeAspect="1"/>
            </p:cNvPicPr>
            <p:nvPr/>
          </p:nvPicPr>
          <p:blipFill>
            <a:blip r:embed="rId2"/>
            <a:stretch>
              <a:fillRect/>
            </a:stretch>
          </p:blipFill>
          <p:spPr>
            <a:xfrm>
              <a:off x="3624943" y="2512951"/>
              <a:ext cx="657399" cy="409308"/>
            </a:xfrm>
            <a:prstGeom prst="rect">
              <a:avLst/>
            </a:prstGeom>
          </p:spPr>
        </p:pic>
        <p:sp>
          <p:nvSpPr>
            <p:cNvPr id="23" name="TextBox 22">
              <a:extLst>
                <a:ext uri="{FF2B5EF4-FFF2-40B4-BE49-F238E27FC236}">
                  <a16:creationId xmlns:a16="http://schemas.microsoft.com/office/drawing/2014/main" id="{745ADB15-9AC5-44E8-9480-B5AA055EB98F}"/>
                </a:ext>
              </a:extLst>
            </p:cNvPr>
            <p:cNvSpPr txBox="1"/>
            <p:nvPr/>
          </p:nvSpPr>
          <p:spPr>
            <a:xfrm>
              <a:off x="7422937" y="2305832"/>
              <a:ext cx="2186542" cy="307777"/>
            </a:xfrm>
            <a:prstGeom prst="rect">
              <a:avLst/>
            </a:prstGeom>
            <a:noFill/>
          </p:spPr>
          <p:txBody>
            <a:bodyPr wrap="square" rtlCol="0">
              <a:spAutoFit/>
            </a:bodyPr>
            <a:lstStyle/>
            <a:p>
              <a:r>
                <a:rPr lang="en-US" sz="1400" dirty="0">
                  <a:solidFill>
                    <a:srgbClr val="FF0000"/>
                  </a:solidFill>
                </a:rPr>
                <a:t>Request</a:t>
              </a:r>
            </a:p>
          </p:txBody>
        </p:sp>
      </p:grpSp>
      <p:sp>
        <p:nvSpPr>
          <p:cNvPr id="21" name="TextBox 20">
            <a:extLst>
              <a:ext uri="{FF2B5EF4-FFF2-40B4-BE49-F238E27FC236}">
                <a16:creationId xmlns:a16="http://schemas.microsoft.com/office/drawing/2014/main" id="{56C44B6E-4557-4693-AEC6-15D800E94001}"/>
              </a:ext>
            </a:extLst>
          </p:cNvPr>
          <p:cNvSpPr txBox="1"/>
          <p:nvPr/>
        </p:nvSpPr>
        <p:spPr>
          <a:xfrm>
            <a:off x="5850571" y="3075910"/>
            <a:ext cx="950994" cy="307777"/>
          </a:xfrm>
          <a:prstGeom prst="rect">
            <a:avLst/>
          </a:prstGeom>
          <a:noFill/>
        </p:spPr>
        <p:txBody>
          <a:bodyPr wrap="square" rtlCol="0">
            <a:spAutoFit/>
          </a:bodyPr>
          <a:lstStyle/>
          <a:p>
            <a:r>
              <a:rPr lang="en-US" sz="1400" dirty="0">
                <a:solidFill>
                  <a:schemeClr val="accent1">
                    <a:lumMod val="50000"/>
                  </a:schemeClr>
                </a:solidFill>
              </a:rPr>
              <a:t>Response</a:t>
            </a:r>
          </a:p>
        </p:txBody>
      </p:sp>
    </p:spTree>
    <p:extLst>
      <p:ext uri="{BB962C8B-B14F-4D97-AF65-F5344CB8AC3E}">
        <p14:creationId xmlns:p14="http://schemas.microsoft.com/office/powerpoint/2010/main" val="268748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723014"/>
            <a:ext cx="9905999" cy="5869172"/>
          </a:xfrm>
        </p:spPr>
        <p:txBody>
          <a:bodyPr>
            <a:normAutofit/>
          </a:bodyPr>
          <a:lstStyle/>
          <a:p>
            <a:pPr marL="0" indent="0">
              <a:buNone/>
            </a:pPr>
            <a:r>
              <a:rPr lang="en-US" dirty="0"/>
              <a:t>Basic Authentication </a:t>
            </a:r>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2"/>
            <a:r>
              <a:rPr lang="en-US" dirty="0"/>
              <a:t>Advantages</a:t>
            </a:r>
          </a:p>
          <a:p>
            <a:pPr marL="914400" lvl="2" indent="0">
              <a:buNone/>
            </a:pPr>
            <a:r>
              <a:rPr lang="en-US" dirty="0"/>
              <a:t>	Easy implementation</a:t>
            </a:r>
          </a:p>
          <a:p>
            <a:pPr lvl="2"/>
            <a:r>
              <a:rPr lang="en-US" dirty="0"/>
              <a:t>Disadvantages</a:t>
            </a:r>
          </a:p>
          <a:p>
            <a:pPr marL="914400" lvl="2" indent="0">
              <a:buNone/>
            </a:pPr>
            <a:r>
              <a:rPr lang="en-US" dirty="0"/>
              <a:t>	Each time we need to send credentials.</a:t>
            </a:r>
          </a:p>
          <a:p>
            <a:pPr marL="914400" lvl="2" indent="0">
              <a:buNone/>
            </a:pPr>
            <a:r>
              <a:rPr lang="en-US" dirty="0"/>
              <a:t>	Easily decrypt the information from request </a:t>
            </a:r>
          </a:p>
          <a:p>
            <a:pPr marL="457200" lvl="1" indent="0">
              <a:buNone/>
            </a:pPr>
            <a:endParaRPr lang="en-US" dirty="0"/>
          </a:p>
          <a:p>
            <a:pPr marL="457200" lvl="1" indent="0">
              <a:buNone/>
            </a:pPr>
            <a:endParaRPr lang="en-US" dirty="0"/>
          </a:p>
        </p:txBody>
      </p:sp>
      <p:grpSp>
        <p:nvGrpSpPr>
          <p:cNvPr id="31" name="Group 30">
            <a:extLst>
              <a:ext uri="{FF2B5EF4-FFF2-40B4-BE49-F238E27FC236}">
                <a16:creationId xmlns:a16="http://schemas.microsoft.com/office/drawing/2014/main" id="{29344BDE-5FEA-4BD2-9665-9A8B62154696}"/>
              </a:ext>
            </a:extLst>
          </p:cNvPr>
          <p:cNvGrpSpPr/>
          <p:nvPr/>
        </p:nvGrpSpPr>
        <p:grpSpPr>
          <a:xfrm>
            <a:off x="1433896" y="1319279"/>
            <a:ext cx="10230019" cy="2411957"/>
            <a:chOff x="1433896" y="649405"/>
            <a:chExt cx="10230019" cy="2411957"/>
          </a:xfrm>
        </p:grpSpPr>
        <p:sp>
          <p:nvSpPr>
            <p:cNvPr id="6" name="TextBox 5">
              <a:extLst>
                <a:ext uri="{FF2B5EF4-FFF2-40B4-BE49-F238E27FC236}">
                  <a16:creationId xmlns:a16="http://schemas.microsoft.com/office/drawing/2014/main" id="{E8CAB577-019C-4E34-AD6D-6CFC0CF467D0}"/>
                </a:ext>
              </a:extLst>
            </p:cNvPr>
            <p:cNvSpPr txBox="1"/>
            <p:nvPr/>
          </p:nvSpPr>
          <p:spPr>
            <a:xfrm>
              <a:off x="2777490" y="1585855"/>
              <a:ext cx="948690" cy="307777"/>
            </a:xfrm>
            <a:prstGeom prst="rect">
              <a:avLst/>
            </a:prstGeom>
            <a:noFill/>
          </p:spPr>
          <p:txBody>
            <a:bodyPr wrap="square" rtlCol="0">
              <a:spAutoFit/>
            </a:bodyPr>
            <a:lstStyle/>
            <a:p>
              <a:r>
                <a:rPr lang="en-US" sz="1400" dirty="0">
                  <a:solidFill>
                    <a:srgbClr val="FF0000"/>
                  </a:solidFill>
                </a:rPr>
                <a:t>Request</a:t>
              </a:r>
            </a:p>
          </p:txBody>
        </p:sp>
        <p:sp>
          <p:nvSpPr>
            <p:cNvPr id="7" name="TextBox 6">
              <a:extLst>
                <a:ext uri="{FF2B5EF4-FFF2-40B4-BE49-F238E27FC236}">
                  <a16:creationId xmlns:a16="http://schemas.microsoft.com/office/drawing/2014/main" id="{56C44B6E-4557-4693-AEC6-15D800E94001}"/>
                </a:ext>
              </a:extLst>
            </p:cNvPr>
            <p:cNvSpPr txBox="1"/>
            <p:nvPr/>
          </p:nvSpPr>
          <p:spPr>
            <a:xfrm>
              <a:off x="2722511" y="2188323"/>
              <a:ext cx="912229" cy="307777"/>
            </a:xfrm>
            <a:prstGeom prst="rect">
              <a:avLst/>
            </a:prstGeom>
            <a:noFill/>
          </p:spPr>
          <p:txBody>
            <a:bodyPr wrap="square" rtlCol="0">
              <a:spAutoFit/>
            </a:bodyPr>
            <a:lstStyle/>
            <a:p>
              <a:r>
                <a:rPr lang="en-US" sz="1400" dirty="0">
                  <a:solidFill>
                    <a:schemeClr val="accent1">
                      <a:lumMod val="50000"/>
                    </a:schemeClr>
                  </a:solidFill>
                </a:rPr>
                <a:t>Response</a:t>
              </a:r>
            </a:p>
          </p:txBody>
        </p:sp>
        <p:sp>
          <p:nvSpPr>
            <p:cNvPr id="8" name="Rectangle 7">
              <a:extLst>
                <a:ext uri="{FF2B5EF4-FFF2-40B4-BE49-F238E27FC236}">
                  <a16:creationId xmlns:a16="http://schemas.microsoft.com/office/drawing/2014/main" id="{3629C87B-8F24-4456-92DA-800AD25DD120}"/>
                </a:ext>
              </a:extLst>
            </p:cNvPr>
            <p:cNvSpPr/>
            <p:nvPr/>
          </p:nvSpPr>
          <p:spPr>
            <a:xfrm>
              <a:off x="3644570" y="1789975"/>
              <a:ext cx="1343873" cy="494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IIS</a:t>
              </a:r>
            </a:p>
          </p:txBody>
        </p:sp>
        <p:sp>
          <p:nvSpPr>
            <p:cNvPr id="9" name="Rectangle 8">
              <a:extLst>
                <a:ext uri="{FF2B5EF4-FFF2-40B4-BE49-F238E27FC236}">
                  <a16:creationId xmlns:a16="http://schemas.microsoft.com/office/drawing/2014/main" id="{CD25EA8C-FEAB-4492-A415-25F837B045C3}"/>
                </a:ext>
              </a:extLst>
            </p:cNvPr>
            <p:cNvSpPr/>
            <p:nvPr/>
          </p:nvSpPr>
          <p:spPr>
            <a:xfrm>
              <a:off x="5813497" y="1413712"/>
              <a:ext cx="2104515" cy="13014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HttpMessageHandler</a:t>
              </a:r>
              <a:r>
                <a:rPr lang="en-US" sz="1400" dirty="0"/>
                <a:t> / Authentication Filter</a:t>
              </a:r>
            </a:p>
            <a:p>
              <a:pPr algn="ctr"/>
              <a:endParaRPr lang="en-US" sz="1400" dirty="0"/>
            </a:p>
            <a:p>
              <a:pPr algn="ctr"/>
              <a:r>
                <a:rPr lang="en-US" sz="1400" dirty="0"/>
                <a:t>Basic Authentication Implementation</a:t>
              </a:r>
            </a:p>
          </p:txBody>
        </p:sp>
        <p:cxnSp>
          <p:nvCxnSpPr>
            <p:cNvPr id="10" name="Straight Arrow Connector 9">
              <a:extLst>
                <a:ext uri="{FF2B5EF4-FFF2-40B4-BE49-F238E27FC236}">
                  <a16:creationId xmlns:a16="http://schemas.microsoft.com/office/drawing/2014/main" id="{0D4B8E8D-40A2-408D-BDE2-D489B1CF5998}"/>
                </a:ext>
              </a:extLst>
            </p:cNvPr>
            <p:cNvCxnSpPr>
              <a:cxnSpLocks/>
            </p:cNvCxnSpPr>
            <p:nvPr/>
          </p:nvCxnSpPr>
          <p:spPr>
            <a:xfrm>
              <a:off x="2222197" y="1872360"/>
              <a:ext cx="1424762" cy="96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9F8351B-1931-4A13-8D89-4CD6B52231D7}"/>
                </a:ext>
              </a:extLst>
            </p:cNvPr>
            <p:cNvCxnSpPr/>
            <p:nvPr/>
          </p:nvCxnSpPr>
          <p:spPr>
            <a:xfrm flipH="1">
              <a:off x="2200932" y="2223410"/>
              <a:ext cx="1405357"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DF4FFD-C90C-4F64-B71A-DB2E7907FB1E}"/>
                </a:ext>
              </a:extLst>
            </p:cNvPr>
            <p:cNvCxnSpPr>
              <a:cxnSpLocks/>
            </p:cNvCxnSpPr>
            <p:nvPr/>
          </p:nvCxnSpPr>
          <p:spPr>
            <a:xfrm>
              <a:off x="4988525" y="1907453"/>
              <a:ext cx="824972" cy="6415"/>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9DFCB7-2ABB-4D42-800A-4D89CB928E5D}"/>
                </a:ext>
              </a:extLst>
            </p:cNvPr>
            <p:cNvCxnSpPr>
              <a:cxnSpLocks/>
            </p:cNvCxnSpPr>
            <p:nvPr/>
          </p:nvCxnSpPr>
          <p:spPr>
            <a:xfrm flipH="1">
              <a:off x="4988525" y="2209853"/>
              <a:ext cx="824972" cy="0"/>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FA5467B-D501-43DB-BE53-66088A344513}"/>
                </a:ext>
              </a:extLst>
            </p:cNvPr>
            <p:cNvCxnSpPr>
              <a:cxnSpLocks/>
            </p:cNvCxnSpPr>
            <p:nvPr/>
          </p:nvCxnSpPr>
          <p:spPr>
            <a:xfrm flipH="1">
              <a:off x="7921970" y="2223410"/>
              <a:ext cx="2189593" cy="1726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7272ECA-C5CC-4216-8553-7B4B79577570}"/>
                </a:ext>
              </a:extLst>
            </p:cNvPr>
            <p:cNvSpPr/>
            <p:nvPr/>
          </p:nvSpPr>
          <p:spPr>
            <a:xfrm>
              <a:off x="10121907" y="1778685"/>
              <a:ext cx="1222744" cy="563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cxnSp>
          <p:nvCxnSpPr>
            <p:cNvPr id="16" name="Straight Arrow Connector 15">
              <a:extLst>
                <a:ext uri="{FF2B5EF4-FFF2-40B4-BE49-F238E27FC236}">
                  <a16:creationId xmlns:a16="http://schemas.microsoft.com/office/drawing/2014/main" id="{03CAE7B8-1AF0-4BE1-B869-04C76D8A0A45}"/>
                </a:ext>
              </a:extLst>
            </p:cNvPr>
            <p:cNvCxnSpPr>
              <a:cxnSpLocks/>
            </p:cNvCxnSpPr>
            <p:nvPr/>
          </p:nvCxnSpPr>
          <p:spPr>
            <a:xfrm>
              <a:off x="7901129" y="1917571"/>
              <a:ext cx="2210434" cy="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9B4ED1-519B-4B3E-A77F-C46C110ACDB4}"/>
                </a:ext>
              </a:extLst>
            </p:cNvPr>
            <p:cNvPicPr>
              <a:picLocks noChangeAspect="1"/>
            </p:cNvPicPr>
            <p:nvPr/>
          </p:nvPicPr>
          <p:blipFill>
            <a:blip r:embed="rId2"/>
            <a:stretch>
              <a:fillRect/>
            </a:stretch>
          </p:blipFill>
          <p:spPr>
            <a:xfrm>
              <a:off x="1433896" y="1843077"/>
              <a:ext cx="843984" cy="409308"/>
            </a:xfrm>
            <a:prstGeom prst="rect">
              <a:avLst/>
            </a:prstGeom>
          </p:spPr>
        </p:pic>
        <p:sp>
          <p:nvSpPr>
            <p:cNvPr id="23" name="TextBox 22">
              <a:extLst>
                <a:ext uri="{FF2B5EF4-FFF2-40B4-BE49-F238E27FC236}">
                  <a16:creationId xmlns:a16="http://schemas.microsoft.com/office/drawing/2014/main" id="{745ADB15-9AC5-44E8-9480-B5AA055EB98F}"/>
                </a:ext>
              </a:extLst>
            </p:cNvPr>
            <p:cNvSpPr txBox="1"/>
            <p:nvPr/>
          </p:nvSpPr>
          <p:spPr>
            <a:xfrm>
              <a:off x="8123468" y="1581528"/>
              <a:ext cx="1846336" cy="307777"/>
            </a:xfrm>
            <a:prstGeom prst="rect">
              <a:avLst/>
            </a:prstGeom>
            <a:noFill/>
          </p:spPr>
          <p:txBody>
            <a:bodyPr wrap="square" rtlCol="0">
              <a:spAutoFit/>
            </a:bodyPr>
            <a:lstStyle/>
            <a:p>
              <a:r>
                <a:rPr lang="en-US" sz="1400" dirty="0">
                  <a:solidFill>
                    <a:srgbClr val="FF0000"/>
                  </a:solidFill>
                </a:rPr>
                <a:t>Authenticated Request</a:t>
              </a:r>
            </a:p>
          </p:txBody>
        </p:sp>
        <p:sp>
          <p:nvSpPr>
            <p:cNvPr id="28" name="Rectangle 27">
              <a:extLst>
                <a:ext uri="{FF2B5EF4-FFF2-40B4-BE49-F238E27FC236}">
                  <a16:creationId xmlns:a16="http://schemas.microsoft.com/office/drawing/2014/main" id="{C30B1263-A07B-4364-8370-A8BDB436C983}"/>
                </a:ext>
              </a:extLst>
            </p:cNvPr>
            <p:cNvSpPr/>
            <p:nvPr/>
          </p:nvSpPr>
          <p:spPr>
            <a:xfrm>
              <a:off x="5462738" y="1059533"/>
              <a:ext cx="6201177" cy="2001829"/>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4A142F8-37C2-4434-B131-FA0BAF26C846}"/>
                </a:ext>
              </a:extLst>
            </p:cNvPr>
            <p:cNvSpPr txBox="1"/>
            <p:nvPr/>
          </p:nvSpPr>
          <p:spPr>
            <a:xfrm>
              <a:off x="7489059" y="649405"/>
              <a:ext cx="1846336" cy="307777"/>
            </a:xfrm>
            <a:prstGeom prst="rect">
              <a:avLst/>
            </a:prstGeom>
            <a:noFill/>
          </p:spPr>
          <p:txBody>
            <a:bodyPr wrap="square" rtlCol="0">
              <a:spAutoFit/>
            </a:bodyPr>
            <a:lstStyle/>
            <a:p>
              <a:r>
                <a:rPr lang="en-US" sz="1400" dirty="0" err="1">
                  <a:solidFill>
                    <a:srgbClr val="FF0000"/>
                  </a:solidFill>
                </a:rPr>
                <a:t>WebAPI</a:t>
              </a:r>
              <a:r>
                <a:rPr lang="en-US" sz="1400" dirty="0">
                  <a:solidFill>
                    <a:srgbClr val="FF0000"/>
                  </a:solidFill>
                </a:rPr>
                <a:t> Pipeline</a:t>
              </a:r>
            </a:p>
          </p:txBody>
        </p:sp>
      </p:grpSp>
    </p:spTree>
    <p:extLst>
      <p:ext uri="{BB962C8B-B14F-4D97-AF65-F5344CB8AC3E}">
        <p14:creationId xmlns:p14="http://schemas.microsoft.com/office/powerpoint/2010/main" val="144082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C13ECCD-735D-49D5-9F9E-77624AEC1C0B}"/>
              </a:ext>
            </a:extLst>
          </p:cNvPr>
          <p:cNvSpPr>
            <a:spLocks noGrp="1"/>
          </p:cNvSpPr>
          <p:nvPr>
            <p:ph idx="1"/>
          </p:nvPr>
        </p:nvSpPr>
        <p:spPr>
          <a:xfrm>
            <a:off x="1141412" y="191386"/>
            <a:ext cx="9905999" cy="6400800"/>
          </a:xfrm>
        </p:spPr>
        <p:txBody>
          <a:bodyPr>
            <a:normAutofit/>
          </a:bodyPr>
          <a:lstStyle/>
          <a:p>
            <a:pPr marL="0" indent="0">
              <a:buNone/>
            </a:pPr>
            <a:r>
              <a:rPr lang="en-US" dirty="0"/>
              <a:t>Token based Authentication </a:t>
            </a:r>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endParaRPr lang="en-US" dirty="0"/>
          </a:p>
          <a:p>
            <a:pPr marL="914400" lvl="2" indent="0">
              <a:buNone/>
            </a:pPr>
            <a:r>
              <a:rPr lang="en-US" dirty="0"/>
              <a:t>Advantages</a:t>
            </a:r>
          </a:p>
          <a:p>
            <a:pPr marL="914400" lvl="2" indent="0">
              <a:buNone/>
            </a:pPr>
            <a:r>
              <a:rPr lang="en-US" sz="1600" dirty="0"/>
              <a:t>	Suitable for enterprise application</a:t>
            </a:r>
          </a:p>
          <a:p>
            <a:pPr marL="1371600" lvl="3" indent="0">
              <a:buNone/>
            </a:pPr>
            <a:r>
              <a:rPr lang="en-US" dirty="0"/>
              <a:t>	Secured than basic authentication</a:t>
            </a:r>
          </a:p>
          <a:p>
            <a:pPr marL="1371600" lvl="3" indent="0">
              <a:buNone/>
            </a:pPr>
            <a:r>
              <a:rPr lang="en-US" dirty="0"/>
              <a:t>	Life time management support</a:t>
            </a:r>
          </a:p>
          <a:p>
            <a:pPr marL="914400" lvl="2" indent="0">
              <a:buNone/>
            </a:pPr>
            <a:r>
              <a:rPr lang="en-US" dirty="0"/>
              <a:t>Disadvantages</a:t>
            </a:r>
          </a:p>
          <a:p>
            <a:pPr marL="914400" lvl="2" indent="0">
              <a:buNone/>
            </a:pPr>
            <a:r>
              <a:rPr lang="en-US" dirty="0"/>
              <a:t>	</a:t>
            </a:r>
            <a:r>
              <a:rPr lang="en-US" sz="1600" dirty="0"/>
              <a:t>Technically complicated than basic authentication</a:t>
            </a:r>
          </a:p>
          <a:p>
            <a:pPr marL="914400" lvl="2" indent="0">
              <a:buNone/>
            </a:pPr>
            <a:r>
              <a:rPr lang="en-US" dirty="0"/>
              <a:t>	</a:t>
            </a:r>
          </a:p>
        </p:txBody>
      </p:sp>
      <p:grpSp>
        <p:nvGrpSpPr>
          <p:cNvPr id="20" name="Group 19">
            <a:extLst>
              <a:ext uri="{FF2B5EF4-FFF2-40B4-BE49-F238E27FC236}">
                <a16:creationId xmlns:a16="http://schemas.microsoft.com/office/drawing/2014/main" id="{8176684F-85F8-4094-89E5-2E7049209C4A}"/>
              </a:ext>
            </a:extLst>
          </p:cNvPr>
          <p:cNvGrpSpPr/>
          <p:nvPr/>
        </p:nvGrpSpPr>
        <p:grpSpPr>
          <a:xfrm>
            <a:off x="1532560" y="1137552"/>
            <a:ext cx="9524527" cy="2897319"/>
            <a:chOff x="1427419" y="669637"/>
            <a:chExt cx="9780350" cy="2154237"/>
          </a:xfrm>
        </p:grpSpPr>
        <p:sp>
          <p:nvSpPr>
            <p:cNvPr id="21" name="TextBox 20">
              <a:extLst>
                <a:ext uri="{FF2B5EF4-FFF2-40B4-BE49-F238E27FC236}">
                  <a16:creationId xmlns:a16="http://schemas.microsoft.com/office/drawing/2014/main" id="{6018464B-1E42-418E-AC87-0E559FA28717}"/>
                </a:ext>
              </a:extLst>
            </p:cNvPr>
            <p:cNvSpPr txBox="1"/>
            <p:nvPr/>
          </p:nvSpPr>
          <p:spPr>
            <a:xfrm>
              <a:off x="2673057" y="1985983"/>
              <a:ext cx="2642583" cy="228841"/>
            </a:xfrm>
            <a:prstGeom prst="rect">
              <a:avLst/>
            </a:prstGeom>
            <a:noFill/>
          </p:spPr>
          <p:txBody>
            <a:bodyPr wrap="square" rtlCol="0">
              <a:spAutoFit/>
            </a:bodyPr>
            <a:lstStyle/>
            <a:p>
              <a:r>
                <a:rPr lang="en-US" sz="1400" dirty="0">
                  <a:solidFill>
                    <a:srgbClr val="FF0000"/>
                  </a:solidFill>
                </a:rPr>
                <a:t>Request with Authorized Token</a:t>
              </a:r>
            </a:p>
          </p:txBody>
        </p:sp>
        <p:sp>
          <p:nvSpPr>
            <p:cNvPr id="22" name="TextBox 21">
              <a:extLst>
                <a:ext uri="{FF2B5EF4-FFF2-40B4-BE49-F238E27FC236}">
                  <a16:creationId xmlns:a16="http://schemas.microsoft.com/office/drawing/2014/main" id="{EF9DC87B-4B2E-458C-A0A2-2CDDBA0C05AE}"/>
                </a:ext>
              </a:extLst>
            </p:cNvPr>
            <p:cNvSpPr txBox="1"/>
            <p:nvPr/>
          </p:nvSpPr>
          <p:spPr>
            <a:xfrm>
              <a:off x="3169084" y="2379019"/>
              <a:ext cx="1433844" cy="228841"/>
            </a:xfrm>
            <a:prstGeom prst="rect">
              <a:avLst/>
            </a:prstGeom>
            <a:noFill/>
          </p:spPr>
          <p:txBody>
            <a:bodyPr wrap="square" rtlCol="0">
              <a:spAutoFit/>
            </a:bodyPr>
            <a:lstStyle/>
            <a:p>
              <a:r>
                <a:rPr lang="en-US" sz="1400" dirty="0">
                  <a:solidFill>
                    <a:schemeClr val="accent1">
                      <a:lumMod val="50000"/>
                    </a:schemeClr>
                  </a:solidFill>
                </a:rPr>
                <a:t>API Response</a:t>
              </a:r>
            </a:p>
          </p:txBody>
        </p:sp>
        <p:sp>
          <p:nvSpPr>
            <p:cNvPr id="23" name="Rectangle 22">
              <a:extLst>
                <a:ext uri="{FF2B5EF4-FFF2-40B4-BE49-F238E27FC236}">
                  <a16:creationId xmlns:a16="http://schemas.microsoft.com/office/drawing/2014/main" id="{7D2A67D8-014D-4F59-9BE4-DF573F20BF27}"/>
                </a:ext>
              </a:extLst>
            </p:cNvPr>
            <p:cNvSpPr/>
            <p:nvPr/>
          </p:nvSpPr>
          <p:spPr>
            <a:xfrm>
              <a:off x="4439711" y="669637"/>
              <a:ext cx="1343873" cy="4943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Auth</a:t>
              </a:r>
              <a:r>
                <a:rPr lang="en-US" sz="1400" dirty="0">
                  <a:solidFill>
                    <a:schemeClr val="tx1"/>
                  </a:solidFill>
                </a:rPr>
                <a:t> Server</a:t>
              </a:r>
            </a:p>
          </p:txBody>
        </p:sp>
        <p:sp>
          <p:nvSpPr>
            <p:cNvPr id="24" name="Rectangle 23">
              <a:extLst>
                <a:ext uri="{FF2B5EF4-FFF2-40B4-BE49-F238E27FC236}">
                  <a16:creationId xmlns:a16="http://schemas.microsoft.com/office/drawing/2014/main" id="{763F9BB4-8760-4039-9D6B-F7B6E9ADB346}"/>
                </a:ext>
              </a:extLst>
            </p:cNvPr>
            <p:cNvSpPr/>
            <p:nvPr/>
          </p:nvSpPr>
          <p:spPr>
            <a:xfrm>
              <a:off x="5813497" y="2082013"/>
              <a:ext cx="2104515" cy="43549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err="1"/>
                <a:t>HttpMessageHandler</a:t>
              </a:r>
              <a:r>
                <a:rPr lang="en-US" sz="1400" dirty="0"/>
                <a:t> / </a:t>
              </a:r>
              <a:r>
                <a:rPr lang="en-US" sz="1400" dirty="0" err="1"/>
                <a:t>WebAPI’s</a:t>
              </a:r>
              <a:r>
                <a:rPr lang="en-US" sz="1400" dirty="0"/>
                <a:t> Filter</a:t>
              </a:r>
            </a:p>
            <a:p>
              <a:pPr algn="ctr"/>
              <a:endParaRPr lang="en-US" sz="1400" dirty="0"/>
            </a:p>
          </p:txBody>
        </p:sp>
        <p:cxnSp>
          <p:nvCxnSpPr>
            <p:cNvPr id="25" name="Straight Arrow Connector 24">
              <a:extLst>
                <a:ext uri="{FF2B5EF4-FFF2-40B4-BE49-F238E27FC236}">
                  <a16:creationId xmlns:a16="http://schemas.microsoft.com/office/drawing/2014/main" id="{0166E371-3926-4D52-A100-FC178EA9CD42}"/>
                </a:ext>
              </a:extLst>
            </p:cNvPr>
            <p:cNvCxnSpPr>
              <a:cxnSpLocks/>
            </p:cNvCxnSpPr>
            <p:nvPr/>
          </p:nvCxnSpPr>
          <p:spPr>
            <a:xfrm flipV="1">
              <a:off x="2029335" y="780800"/>
              <a:ext cx="2400439" cy="1133068"/>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E7B371-C8AF-441A-8670-2A2893837818}"/>
                </a:ext>
              </a:extLst>
            </p:cNvPr>
            <p:cNvCxnSpPr/>
            <p:nvPr/>
          </p:nvCxnSpPr>
          <p:spPr>
            <a:xfrm flipH="1">
              <a:off x="2029336" y="1042648"/>
              <a:ext cx="2400438" cy="1145675"/>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DE555EF-4D6E-4291-8FD5-A30F16E25BC4}"/>
                </a:ext>
              </a:extLst>
            </p:cNvPr>
            <p:cNvCxnSpPr>
              <a:cxnSpLocks/>
            </p:cNvCxnSpPr>
            <p:nvPr/>
          </p:nvCxnSpPr>
          <p:spPr>
            <a:xfrm flipV="1">
              <a:off x="2155293" y="2228931"/>
              <a:ext cx="3658204" cy="17640"/>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97E0A4-47B0-49C4-A7C8-5351B07F4CE6}"/>
                </a:ext>
              </a:extLst>
            </p:cNvPr>
            <p:cNvCxnSpPr>
              <a:cxnSpLocks/>
            </p:cNvCxnSpPr>
            <p:nvPr/>
          </p:nvCxnSpPr>
          <p:spPr>
            <a:xfrm flipH="1">
              <a:off x="2029335" y="2408841"/>
              <a:ext cx="3784164" cy="13558"/>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8FA3CBC-9629-4999-A079-A6CD258CFD54}"/>
                </a:ext>
              </a:extLst>
            </p:cNvPr>
            <p:cNvCxnSpPr>
              <a:cxnSpLocks/>
            </p:cNvCxnSpPr>
            <p:nvPr/>
          </p:nvCxnSpPr>
          <p:spPr>
            <a:xfrm flipH="1" flipV="1">
              <a:off x="7899614" y="2439664"/>
              <a:ext cx="1928377" cy="2773"/>
            </a:xfrm>
            <a:prstGeom prst="straightConnector1">
              <a:avLst/>
            </a:prstGeom>
            <a:ln>
              <a:solidFill>
                <a:schemeClr val="accent1">
                  <a:lumMod val="5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F2907E-7F13-42C5-8A4C-A7ED4F887B73}"/>
                </a:ext>
              </a:extLst>
            </p:cNvPr>
            <p:cNvSpPr/>
            <p:nvPr/>
          </p:nvSpPr>
          <p:spPr>
            <a:xfrm>
              <a:off x="9827991" y="2002546"/>
              <a:ext cx="1222744" cy="5635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WebApi</a:t>
              </a:r>
              <a:r>
                <a:rPr lang="en-US" sz="1400" dirty="0"/>
                <a:t> Controller</a:t>
              </a:r>
            </a:p>
          </p:txBody>
        </p:sp>
        <p:cxnSp>
          <p:nvCxnSpPr>
            <p:cNvPr id="31" name="Straight Arrow Connector 30">
              <a:extLst>
                <a:ext uri="{FF2B5EF4-FFF2-40B4-BE49-F238E27FC236}">
                  <a16:creationId xmlns:a16="http://schemas.microsoft.com/office/drawing/2014/main" id="{FFA8D2C7-7A67-4BCC-B575-86D0381281E5}"/>
                </a:ext>
              </a:extLst>
            </p:cNvPr>
            <p:cNvCxnSpPr>
              <a:cxnSpLocks/>
            </p:cNvCxnSpPr>
            <p:nvPr/>
          </p:nvCxnSpPr>
          <p:spPr>
            <a:xfrm flipV="1">
              <a:off x="7901129" y="2220640"/>
              <a:ext cx="1928671" cy="3703"/>
            </a:xfrm>
            <a:prstGeom prst="straightConnector1">
              <a:avLst/>
            </a:prstGeom>
            <a:ln>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00615044-5852-4B9C-A3B7-147A4F286AD0}"/>
                </a:ext>
              </a:extLst>
            </p:cNvPr>
            <p:cNvPicPr>
              <a:picLocks noChangeAspect="1"/>
            </p:cNvPicPr>
            <p:nvPr/>
          </p:nvPicPr>
          <p:blipFill>
            <a:blip r:embed="rId2"/>
            <a:stretch>
              <a:fillRect/>
            </a:stretch>
          </p:blipFill>
          <p:spPr>
            <a:xfrm>
              <a:off x="1427419" y="1739012"/>
              <a:ext cx="843984" cy="849440"/>
            </a:xfrm>
            <a:prstGeom prst="rect">
              <a:avLst/>
            </a:prstGeom>
          </p:spPr>
        </p:pic>
        <p:sp>
          <p:nvSpPr>
            <p:cNvPr id="33" name="TextBox 32">
              <a:extLst>
                <a:ext uri="{FF2B5EF4-FFF2-40B4-BE49-F238E27FC236}">
                  <a16:creationId xmlns:a16="http://schemas.microsoft.com/office/drawing/2014/main" id="{1B17D816-B5BD-45B9-8BE1-41DC31092DAF}"/>
                </a:ext>
              </a:extLst>
            </p:cNvPr>
            <p:cNvSpPr txBox="1"/>
            <p:nvPr/>
          </p:nvSpPr>
          <p:spPr>
            <a:xfrm>
              <a:off x="7949294" y="1985983"/>
              <a:ext cx="1804303" cy="260588"/>
            </a:xfrm>
            <a:prstGeom prst="rect">
              <a:avLst/>
            </a:prstGeom>
            <a:noFill/>
          </p:spPr>
          <p:txBody>
            <a:bodyPr wrap="square" rtlCol="0">
              <a:spAutoFit/>
            </a:bodyPr>
            <a:lstStyle/>
            <a:p>
              <a:r>
                <a:rPr lang="en-US" sz="1400" dirty="0">
                  <a:solidFill>
                    <a:srgbClr val="FF0000"/>
                  </a:solidFill>
                </a:rPr>
                <a:t>Authenticated Request</a:t>
              </a:r>
            </a:p>
          </p:txBody>
        </p:sp>
        <p:sp>
          <p:nvSpPr>
            <p:cNvPr id="34" name="Rectangle 33">
              <a:extLst>
                <a:ext uri="{FF2B5EF4-FFF2-40B4-BE49-F238E27FC236}">
                  <a16:creationId xmlns:a16="http://schemas.microsoft.com/office/drawing/2014/main" id="{2E807944-7F3A-43EE-AEB5-4CDF1292A283}"/>
                </a:ext>
              </a:extLst>
            </p:cNvPr>
            <p:cNvSpPr/>
            <p:nvPr/>
          </p:nvSpPr>
          <p:spPr>
            <a:xfrm>
              <a:off x="5500609" y="1762225"/>
              <a:ext cx="5707160" cy="1061649"/>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6A1FAA-6916-46E7-9DD6-A8AAF5F2BE01}"/>
                </a:ext>
              </a:extLst>
            </p:cNvPr>
            <p:cNvSpPr txBox="1"/>
            <p:nvPr/>
          </p:nvSpPr>
          <p:spPr>
            <a:xfrm>
              <a:off x="7489059" y="1496491"/>
              <a:ext cx="1448982" cy="228840"/>
            </a:xfrm>
            <a:prstGeom prst="rect">
              <a:avLst/>
            </a:prstGeom>
            <a:noFill/>
          </p:spPr>
          <p:txBody>
            <a:bodyPr wrap="square" rtlCol="0">
              <a:spAutoFit/>
            </a:bodyPr>
            <a:lstStyle/>
            <a:p>
              <a:r>
                <a:rPr lang="en-US" sz="1400" dirty="0" err="1">
                  <a:solidFill>
                    <a:srgbClr val="FF0000"/>
                  </a:solidFill>
                </a:rPr>
                <a:t>WebAPI</a:t>
              </a:r>
              <a:r>
                <a:rPr lang="en-US" sz="1400" dirty="0">
                  <a:solidFill>
                    <a:srgbClr val="FF0000"/>
                  </a:solidFill>
                </a:rPr>
                <a:t> Pipeline</a:t>
              </a:r>
            </a:p>
          </p:txBody>
        </p:sp>
      </p:grpSp>
      <p:pic>
        <p:nvPicPr>
          <p:cNvPr id="1026" name="Picture 2" descr="Image result for Key Transpar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989" y="1518326"/>
            <a:ext cx="287486" cy="28748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018464B-1E42-418E-AC87-0E559FA28717}"/>
              </a:ext>
            </a:extLst>
          </p:cNvPr>
          <p:cNvSpPr txBox="1"/>
          <p:nvPr/>
        </p:nvSpPr>
        <p:spPr>
          <a:xfrm rot="19571587">
            <a:off x="2274263" y="1741568"/>
            <a:ext cx="1952474" cy="307777"/>
          </a:xfrm>
          <a:prstGeom prst="rect">
            <a:avLst/>
          </a:prstGeom>
          <a:noFill/>
        </p:spPr>
        <p:txBody>
          <a:bodyPr wrap="square" rtlCol="0">
            <a:spAutoFit/>
          </a:bodyPr>
          <a:lstStyle/>
          <a:p>
            <a:r>
              <a:rPr lang="en-US" sz="1400" dirty="0">
                <a:solidFill>
                  <a:srgbClr val="FF0000"/>
                </a:solidFill>
              </a:rPr>
              <a:t>Request for </a:t>
            </a:r>
            <a:r>
              <a:rPr lang="en-US" sz="1400" dirty="0" err="1">
                <a:solidFill>
                  <a:srgbClr val="FF0000"/>
                </a:solidFill>
              </a:rPr>
              <a:t>Auth</a:t>
            </a:r>
            <a:r>
              <a:rPr lang="en-US" sz="1400" dirty="0">
                <a:solidFill>
                  <a:srgbClr val="FF0000"/>
                </a:solidFill>
              </a:rPr>
              <a:t> Token</a:t>
            </a:r>
          </a:p>
        </p:txBody>
      </p:sp>
      <p:sp>
        <p:nvSpPr>
          <p:cNvPr id="39" name="TextBox 38">
            <a:extLst>
              <a:ext uri="{FF2B5EF4-FFF2-40B4-BE49-F238E27FC236}">
                <a16:creationId xmlns:a16="http://schemas.microsoft.com/office/drawing/2014/main" id="{EF9DC87B-4B2E-458C-A0A2-2CDDBA0C05AE}"/>
              </a:ext>
            </a:extLst>
          </p:cNvPr>
          <p:cNvSpPr txBox="1"/>
          <p:nvPr/>
        </p:nvSpPr>
        <p:spPr>
          <a:xfrm rot="19600550">
            <a:off x="2875133" y="2242648"/>
            <a:ext cx="1382461" cy="307777"/>
          </a:xfrm>
          <a:prstGeom prst="rect">
            <a:avLst/>
          </a:prstGeom>
          <a:noFill/>
        </p:spPr>
        <p:txBody>
          <a:bodyPr wrap="square" rtlCol="0">
            <a:spAutoFit/>
          </a:bodyPr>
          <a:lstStyle/>
          <a:p>
            <a:r>
              <a:rPr lang="en-US" sz="1400" dirty="0">
                <a:solidFill>
                  <a:schemeClr val="accent1">
                    <a:lumMod val="50000"/>
                  </a:schemeClr>
                </a:solidFill>
              </a:rPr>
              <a:t>Token Response </a:t>
            </a:r>
          </a:p>
        </p:txBody>
      </p:sp>
    </p:spTree>
    <p:extLst>
      <p:ext uri="{BB962C8B-B14F-4D97-AF65-F5344CB8AC3E}">
        <p14:creationId xmlns:p14="http://schemas.microsoft.com/office/powerpoint/2010/main" val="2240382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3471</TotalTime>
  <Words>371</Words>
  <Application>Microsoft Office PowerPoint</Application>
  <PresentationFormat>Widescreen</PresentationFormat>
  <Paragraphs>198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ASP.NET Web API 2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WebAPI</dc:title>
  <dc:creator>DotNet In Tamil</dc:creator>
  <cp:lastModifiedBy>Prakash</cp:lastModifiedBy>
  <cp:revision>111</cp:revision>
  <dcterms:created xsi:type="dcterms:W3CDTF">2017-08-16T01:33:03Z</dcterms:created>
  <dcterms:modified xsi:type="dcterms:W3CDTF">2019-02-17T06:53:13Z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PR390951@wipro.com</vt:lpwstr>
  </property>
  <property fmtid="{D5CDD505-2E9C-101B-9397-08002B2CF9AE}" pid="6" name="MSIP_Label_b9a70571-31c6-4603-80c1-ef2fb871a62a_SetDate">
    <vt:lpwstr>2019-01-03T13:02:54.3687949-06:00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ies>
</file>