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71" r:id="rId6"/>
    <p:sldId id="269" r:id="rId7"/>
    <p:sldId id="270" r:id="rId8"/>
    <p:sldId id="272" r:id="rId9"/>
    <p:sldId id="265" r:id="rId10"/>
    <p:sldId id="26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42ef48fe8a3c808e2d576f61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100" y="1372636"/>
            <a:ext cx="3662572" cy="140109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gRPC</a:t>
            </a:r>
            <a:endParaRPr lang="en-US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978" y="3004543"/>
            <a:ext cx="8791575" cy="12464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219" y="2760956"/>
            <a:ext cx="2370327" cy="932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D E M O</a:t>
            </a:r>
          </a:p>
        </p:txBody>
      </p:sp>
    </p:spTree>
    <p:extLst>
      <p:ext uri="{BB962C8B-B14F-4D97-AF65-F5344CB8AC3E}">
        <p14:creationId xmlns:p14="http://schemas.microsoft.com/office/powerpoint/2010/main" val="381365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2698818" y="2627805"/>
            <a:ext cx="7253056" cy="2770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buffer (.Proto) file elements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With Repeat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Server streaming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3983-3BF7-41B5-AF93-FE71DDB65380}"/>
              </a:ext>
            </a:extLst>
          </p:cNvPr>
          <p:cNvSpPr txBox="1"/>
          <p:nvPr/>
        </p:nvSpPr>
        <p:spPr>
          <a:xfrm>
            <a:off x="2212761" y="176129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34612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2086252" y="1624615"/>
            <a:ext cx="8815527" cy="3932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buffer (.Proto) file elements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Definition 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Type Declaration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Type attribute</a:t>
            </a:r>
          </a:p>
          <a:p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606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2006354" y="1242875"/>
            <a:ext cx="9374820" cy="4820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Definition</a:t>
            </a:r>
          </a:p>
          <a:p>
            <a:pPr>
              <a:lnSpc>
                <a:spcPts val="22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define service declaration</a:t>
            </a:r>
          </a:p>
          <a:p>
            <a:r>
              <a:rPr lang="en-US" sz="1800" b="1" u="sng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1800" cap="non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service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>
                <a:solidFill>
                  <a:srgbClr val="2B91AF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ServiceName</a:t>
            </a:r>
            <a:r>
              <a:rPr lang="en-US" sz="1800" cap="none" dirty="0">
                <a:solidFill>
                  <a:srgbClr val="2B91AF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	rpc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cap="none" dirty="0" err="1">
                <a:solidFill>
                  <a:srgbClr val="C00000"/>
                </a:solidFill>
                <a:latin typeface="Cascadia Mono" panose="020B0609020000020004" pitchFamily="49" charset="0"/>
              </a:rPr>
              <a:t>InputMessage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returns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cap="none" dirty="0" err="1">
                <a:solidFill>
                  <a:srgbClr val="C00000"/>
                </a:solidFill>
                <a:latin typeface="Cascadia Mono" panose="020B0609020000020004" pitchFamily="49" charset="0"/>
              </a:rPr>
              <a:t>OutputMessage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en-US" sz="1050" cap="none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b="1" u="sng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service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StockServer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rpc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GetValueByName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cap="none" dirty="0" err="1">
                <a:solidFill>
                  <a:srgbClr val="C00000"/>
                </a:solidFill>
                <a:latin typeface="Cascadia Mono" panose="020B0609020000020004" pitchFamily="49" charset="0"/>
              </a:rPr>
              <a:t>ValueByNameRequest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returns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cap="none" dirty="0" err="1">
                <a:solidFill>
                  <a:srgbClr val="C00000"/>
                </a:solidFill>
                <a:latin typeface="Cascadia Mono" panose="020B0609020000020004" pitchFamily="49" charset="0"/>
              </a:rPr>
              <a:t>StockRessult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  <a:cs typeface="Arial" panose="020B0604020202020204" pitchFamily="34" charset="0"/>
              </a:rPr>
              <a:t> }</a:t>
            </a:r>
            <a:endParaRPr lang="en-US" sz="24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4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1935330" y="559298"/>
            <a:ext cx="9623396" cy="6169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Type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“</a:t>
            </a:r>
            <a:r>
              <a:rPr lang="en-US" cap="none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message” </a:t>
            </a:r>
            <a:r>
              <a:rPr lang="en-US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is used define IN/OUT message types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u="sng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1800" cap="non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</a:t>
            </a:r>
            <a:r>
              <a:rPr lang="en-US" sz="1800" cap="none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MessageName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cap="non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fieldType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</a:t>
            </a:r>
            <a:r>
              <a:rPr lang="en-US" sz="1800" cap="none" dirty="0">
                <a:solidFill>
                  <a:srgbClr val="FF0000"/>
                </a:solidFill>
                <a:latin typeface="Cascadia Mono" panose="020B0609020000020004" pitchFamily="49" charset="0"/>
              </a:rPr>
              <a:t>fieldName1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= &lt;&lt;</a:t>
            </a:r>
            <a:r>
              <a:rPr lang="en-US" sz="1800" cap="none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fieldNumber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&gt;&gt;;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cap="non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fieldType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&lt;&lt;</a:t>
            </a:r>
            <a:r>
              <a:rPr lang="en-US" sz="1800" cap="none" dirty="0">
                <a:solidFill>
                  <a:srgbClr val="FF0000"/>
                </a:solidFill>
                <a:latin typeface="Cascadia Mono" panose="020B0609020000020004" pitchFamily="49" charset="0"/>
              </a:rPr>
              <a:t>fieldName2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&gt;&gt;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= &lt;&lt;</a:t>
            </a:r>
            <a:r>
              <a:rPr lang="en-US" sz="1800" cap="none" dirty="0" err="1">
                <a:solidFill>
                  <a:srgbClr val="FF0000"/>
                </a:solidFill>
                <a:latin typeface="Cascadia Mono" panose="020B0609020000020004" pitchFamily="49" charset="0"/>
              </a:rPr>
              <a:t>fieldNumber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&gt;&gt;;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b="1" u="sng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StockResult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 	</a:t>
            </a: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int32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StockValue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	= 1;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 	</a:t>
            </a: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StockName</a:t>
            </a:r>
            <a:r>
              <a:rPr lang="en-US" sz="1800" cap="none" dirty="0">
                <a:solidFill>
                  <a:schemeClr val="tx1"/>
                </a:solidFill>
                <a:latin typeface="Cascadia Mono" panose="020B0609020000020004" pitchFamily="49" charset="0"/>
              </a:rPr>
              <a:t>	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= 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ValueByNameRequest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	string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StockName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	= 1;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8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4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1988598" y="1198485"/>
            <a:ext cx="9916356" cy="5299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Basic .Proto file data types and equivalent C# types</a:t>
            </a:r>
          </a:p>
          <a:p>
            <a:endParaRPr lang="en-US" sz="32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5EFDE2-194C-40CE-B747-96FB280D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92732"/>
              </p:ext>
            </p:extLst>
          </p:nvPr>
        </p:nvGraphicFramePr>
        <p:xfrm>
          <a:off x="3923933" y="2920747"/>
          <a:ext cx="4163627" cy="20063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2231">
                  <a:extLst>
                    <a:ext uri="{9D8B030D-6E8A-4147-A177-3AD203B41FA5}">
                      <a16:colId xmlns:a16="http://schemas.microsoft.com/office/drawing/2014/main" val="72820125"/>
                    </a:ext>
                  </a:extLst>
                </a:gridCol>
                <a:gridCol w="2551396">
                  <a:extLst>
                    <a:ext uri="{9D8B030D-6E8A-4147-A177-3AD203B41FA5}">
                      <a16:colId xmlns:a16="http://schemas.microsoft.com/office/drawing/2014/main" val="2440703058"/>
                    </a:ext>
                  </a:extLst>
                </a:gridCol>
              </a:tblGrid>
              <a:tr h="286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.Proto Type</a:t>
                      </a:r>
                      <a:endParaRPr lang="en-US" sz="1600" b="1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 Type</a:t>
                      </a:r>
                      <a:endParaRPr lang="en-US" sz="1600" b="1" i="0" u="none" strike="noStrike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741657835"/>
                  </a:ext>
                </a:extLst>
              </a:tr>
              <a:tr h="286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2543366988"/>
                  </a:ext>
                </a:extLst>
              </a:tr>
              <a:tr h="286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3346708428"/>
                  </a:ext>
                </a:extLst>
              </a:tr>
              <a:tr h="286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int32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3893286084"/>
                  </a:ext>
                </a:extLst>
              </a:tr>
              <a:tr h="286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390306903"/>
                  </a:ext>
                </a:extLst>
              </a:tr>
              <a:tr h="286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3864554238"/>
                  </a:ext>
                </a:extLst>
              </a:tr>
              <a:tr h="286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9525" marB="9525" anchor="ctr"/>
                </a:tc>
                <a:extLst>
                  <a:ext uri="{0D108BD9-81ED-4DB2-BD59-A6C34878D82A}">
                    <a16:rowId xmlns:a16="http://schemas.microsoft.com/office/drawing/2014/main" val="66084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2059619" y="1473692"/>
            <a:ext cx="9339309" cy="5033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  <a:p>
            <a:r>
              <a:rPr lang="en-US" sz="32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</a:t>
            </a:r>
            <a:r>
              <a:rPr lang="en-US" b="1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Messagetype</a:t>
            </a:r>
            <a:r>
              <a:rPr lang="en-U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other .proto file with import keyword</a:t>
            </a:r>
            <a:endParaRPr lang="en-US" sz="10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r>
              <a:rPr lang="en-US" sz="20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20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cap="none" dirty="0">
                <a:solidFill>
                  <a:srgbClr val="A31515"/>
                </a:solidFill>
                <a:latin typeface="Cascadia Mono" panose="020B0609020000020004" pitchFamily="49" charset="0"/>
              </a:rPr>
              <a:t>“.proto </a:t>
            </a:r>
            <a:r>
              <a:rPr lang="en-US" cap="non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fileName</a:t>
            </a:r>
            <a:r>
              <a:rPr lang="en-US" sz="2000" cap="non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0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import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>
                <a:solidFill>
                  <a:srgbClr val="A31515"/>
                </a:solidFill>
                <a:latin typeface="Cascadia Mono" panose="020B0609020000020004" pitchFamily="49" charset="0"/>
              </a:rPr>
              <a:t>"google/</a:t>
            </a:r>
            <a:r>
              <a:rPr lang="en-US" sz="1800" cap="non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protobuf</a:t>
            </a:r>
            <a:r>
              <a:rPr lang="en-US" sz="1800" cap="none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cap="non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empty.proto</a:t>
            </a:r>
            <a:r>
              <a:rPr lang="en-US" sz="1800" cap="non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38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1953089" y="1864314"/>
            <a:ext cx="7208668" cy="285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Type attribute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epeated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tream</a:t>
            </a:r>
          </a:p>
          <a:p>
            <a:pPr lvl="1" algn="just"/>
            <a:r>
              <a:rPr lang="en-U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8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2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2086252" y="790113"/>
            <a:ext cx="9587884" cy="5513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</a:t>
            </a:r>
          </a:p>
          <a:p>
            <a:endParaRPr lang="en-US" sz="800" b="1" u="sng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Used to repeat the same message type like Array, List </a:t>
            </a:r>
          </a:p>
          <a:p>
            <a:r>
              <a:rPr lang="en-US" sz="1800" b="1" u="sng" cap="none" dirty="0">
                <a:solidFill>
                  <a:schemeClr val="tx1"/>
                </a:solidFill>
                <a:latin typeface="Cascadia Mono" panose="020B0609020000020004" pitchFamily="49" charset="0"/>
              </a:rPr>
              <a:t>Syntax</a:t>
            </a: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 &lt;&lt;</a:t>
            </a:r>
            <a:r>
              <a:rPr lang="en-US" sz="1800" cap="none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messageName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&gt;&gt; {</a:t>
            </a: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repeated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 &lt;&lt;</a:t>
            </a:r>
            <a:r>
              <a:rPr lang="en-US" sz="1800" cap="none" dirty="0">
                <a:solidFill>
                  <a:srgbClr val="FF0000"/>
                </a:solidFill>
                <a:latin typeface="Cascadia Mono" panose="020B0609020000020004" pitchFamily="49" charset="0"/>
              </a:rPr>
              <a:t>Datatype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&gt;&gt; &lt;&lt;</a:t>
            </a:r>
            <a:r>
              <a:rPr lang="en-US" sz="1800" cap="none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propertyName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&gt;&gt; = &lt;&lt;</a:t>
            </a:r>
            <a:r>
              <a:rPr lang="en-US" sz="1800" cap="none" dirty="0">
                <a:solidFill>
                  <a:srgbClr val="FF0000"/>
                </a:solidFill>
                <a:latin typeface="Cascadia Mono" panose="020B0609020000020004" pitchFamily="49" charset="0"/>
              </a:rPr>
              <a:t>Sequence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>
                <a:solidFill>
                  <a:srgbClr val="FF0000"/>
                </a:solidFill>
                <a:latin typeface="Cascadia Mono" panose="020B0609020000020004" pitchFamily="49" charset="0"/>
              </a:rPr>
              <a:t>Number</a:t>
            </a:r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&gt;&gt;;</a:t>
            </a:r>
          </a:p>
          <a:p>
            <a:r>
              <a:rPr lang="en-US" sz="1800" cap="none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endParaRPr lang="en-US" sz="1600" b="1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" cap="non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b="1" u="sng" cap="none" dirty="0">
                <a:solidFill>
                  <a:schemeClr val="tx1"/>
                </a:solidFill>
                <a:latin typeface="Cascadia Mono" panose="020B0609020000020004" pitchFamily="49" charset="0"/>
              </a:rPr>
              <a:t>Example</a:t>
            </a:r>
            <a:endParaRPr lang="en-US" sz="1800" cap="non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message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chemeClr val="tx1"/>
                </a:solidFill>
                <a:latin typeface="Cascadia Mono" panose="020B0609020000020004" pitchFamily="49" charset="0"/>
              </a:rPr>
              <a:t>StockResponses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800" cap="none" dirty="0">
                <a:solidFill>
                  <a:srgbClr val="0000FF"/>
                </a:solidFill>
                <a:latin typeface="Cascadia Mono" panose="020B0609020000020004" pitchFamily="49" charset="0"/>
              </a:rPr>
              <a:t>repeated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cap="non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StockResult</a:t>
            </a:r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=1;</a:t>
            </a:r>
          </a:p>
          <a:p>
            <a:r>
              <a:rPr lang="en-US" sz="1800" cap="none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1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2086252" y="1331649"/>
            <a:ext cx="9587884" cy="4971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u="sng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tream</a:t>
            </a:r>
          </a:p>
          <a:p>
            <a:pPr lvl="1"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split the large response in to multiple small pieces  and will send to  client </a:t>
            </a:r>
          </a:p>
          <a:p>
            <a:pPr lvl="1" algn="just"/>
            <a:endParaRPr lang="en-US" sz="1100" b="1" u="sng" cap="none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lvl="1" algn="just"/>
            <a:r>
              <a:rPr lang="en-US" sz="2000" b="1" u="sng" cap="none" dirty="0">
                <a:solidFill>
                  <a:schemeClr val="tx1"/>
                </a:solidFill>
                <a:latin typeface="Cascadia Mono" panose="020B0609020000020004" pitchFamily="49" charset="0"/>
              </a:rPr>
              <a:t>Syntax </a:t>
            </a:r>
          </a:p>
          <a:p>
            <a:pPr lvl="1" algn="just"/>
            <a:endParaRPr lang="en-US" sz="900" b="1" u="sng" cap="none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0" lvl="1" algn="just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rpc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MethodName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latin typeface="Cascadia Mono" panose="020B0609020000020004" pitchFamily="49" charset="0"/>
              </a:rPr>
              <a:t>Msg.Type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latin typeface="Cascadia Mono" panose="020B0609020000020004" pitchFamily="49" charset="0"/>
              </a:rPr>
              <a:t>Msg.Type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b="1" u="sng" dirty="0">
              <a:latin typeface="Cascadia Mono" panose="020B0609020000020004" pitchFamily="49" charset="0"/>
            </a:endParaRPr>
          </a:p>
          <a:p>
            <a:pPr lvl="1" algn="just"/>
            <a:endParaRPr lang="en-US" sz="900" b="1" u="sng" cap="none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lvl="1" algn="just"/>
            <a:r>
              <a:rPr lang="en-US" sz="2000" b="1" u="sng" cap="none" dirty="0">
                <a:solidFill>
                  <a:schemeClr val="tx1"/>
                </a:solidFill>
                <a:latin typeface="Cascadia Mono" panose="020B0609020000020004" pitchFamily="49" charset="0"/>
              </a:rPr>
              <a:t>Example</a:t>
            </a:r>
            <a:endParaRPr lang="en-US" b="1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/>
            <a:endParaRPr lang="en-US" sz="9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lvl="1" algn="just"/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rpc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latin typeface="Cascadia Mono" panose="020B0609020000020004" pitchFamily="49" charset="0"/>
              </a:rPr>
              <a:t>GetStockValue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latin typeface="Cascadia Mono" panose="020B0609020000020004" pitchFamily="49" charset="0"/>
              </a:rPr>
              <a:t>ValueByNameRequest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latin typeface="Cascadia Mono" panose="020B0609020000020004" pitchFamily="49" charset="0"/>
              </a:rPr>
              <a:t>StockResult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b="1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5344" y="1740023"/>
            <a:ext cx="9216850" cy="4793942"/>
          </a:xfrm>
        </p:spPr>
        <p:txBody>
          <a:bodyPr anchor="t">
            <a:normAutofit/>
          </a:bodyPr>
          <a:lstStyle/>
          <a:p>
            <a:pPr>
              <a:lnSpc>
                <a:spcPts val="216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u="sng" dirty="0">
                <a:latin typeface="Roboto" panose="02000000000000000000" pitchFamily="2" charset="0"/>
              </a:rPr>
              <a:t>Part – 1</a:t>
            </a:r>
            <a:br>
              <a:rPr lang="en-US" sz="2400" b="1" u="sng" dirty="0">
                <a:latin typeface="Roboto" panose="02000000000000000000" pitchFamily="2" charset="0"/>
              </a:rPr>
            </a:br>
            <a:br>
              <a:rPr lang="en-US" sz="2400" b="1" dirty="0">
                <a:latin typeface="Roboto" panose="02000000000000000000" pitchFamily="2" charset="0"/>
              </a:rPr>
            </a:br>
            <a:r>
              <a:rPr lang="en-US" sz="2400" b="1" dirty="0">
                <a:latin typeface="Roboto" panose="02000000000000000000" pitchFamily="2" charset="0"/>
              </a:rPr>
              <a:t>	</a:t>
            </a:r>
            <a:r>
              <a:rPr lang="en-US" sz="1800" b="1" dirty="0">
                <a:latin typeface="Roboto" panose="02000000000000000000" pitchFamily="2" charset="0"/>
              </a:rPr>
              <a:t>1) Introduction</a:t>
            </a:r>
            <a:br>
              <a:rPr lang="en-US" sz="1800" b="1" dirty="0">
                <a:latin typeface="Roboto" panose="02000000000000000000" pitchFamily="2" charset="0"/>
              </a:rPr>
            </a:br>
            <a:r>
              <a:rPr lang="en-US" sz="1800" b="1" dirty="0">
                <a:latin typeface="Roboto" panose="02000000000000000000" pitchFamily="2" charset="0"/>
              </a:rPr>
              <a:t>	2) Architecture</a:t>
            </a:r>
            <a:br>
              <a:rPr lang="en-US" sz="1800" b="1" dirty="0">
                <a:latin typeface="Roboto" panose="02000000000000000000" pitchFamily="2" charset="0"/>
              </a:rPr>
            </a:br>
            <a:r>
              <a:rPr lang="en-US" sz="1800" b="1" dirty="0">
                <a:latin typeface="Roboto" panose="02000000000000000000" pitchFamily="2" charset="0"/>
              </a:rPr>
              <a:t>	3) Basic Building Block</a:t>
            </a:r>
            <a:br>
              <a:rPr lang="en-US" sz="1800" b="1" dirty="0">
                <a:latin typeface="Roboto" panose="02000000000000000000" pitchFamily="2" charset="0"/>
              </a:rPr>
            </a:br>
            <a:r>
              <a:rPr lang="en-US" sz="1800" b="1" dirty="0">
                <a:latin typeface="Roboto" panose="02000000000000000000" pitchFamily="2" charset="0"/>
              </a:rPr>
              <a:t>	4) Demo</a:t>
            </a:r>
            <a:br>
              <a:rPr lang="en-US" sz="1800" b="1" dirty="0">
                <a:latin typeface="Roboto" panose="02000000000000000000" pitchFamily="2" charset="0"/>
              </a:rPr>
            </a:br>
            <a:br>
              <a:rPr lang="en-US" sz="1600" b="1" dirty="0">
                <a:latin typeface="Roboto" panose="02000000000000000000" pitchFamily="2" charset="0"/>
              </a:rPr>
            </a:br>
            <a:br>
              <a:rPr lang="en-US" sz="2400" b="1" dirty="0">
                <a:latin typeface="Roboto" panose="02000000000000000000" pitchFamily="2" charset="0"/>
              </a:rPr>
            </a:br>
            <a:r>
              <a:rPr lang="en-US" sz="2400" b="1" u="sng" dirty="0">
                <a:latin typeface="Roboto" panose="02000000000000000000" pitchFamily="2" charset="0"/>
              </a:rPr>
              <a:t>Part – 2</a:t>
            </a:r>
            <a:br>
              <a:rPr lang="en-US" sz="2400" b="1" u="sng" dirty="0">
                <a:latin typeface="Roboto" panose="02000000000000000000" pitchFamily="2" charset="0"/>
              </a:rPr>
            </a:br>
            <a:br>
              <a:rPr lang="en-US" sz="2400" b="1" dirty="0">
                <a:latin typeface="Roboto" panose="02000000000000000000" pitchFamily="2" charset="0"/>
              </a:rPr>
            </a:br>
            <a:r>
              <a:rPr lang="en-US" sz="2400" b="1" dirty="0">
                <a:latin typeface="Roboto" panose="02000000000000000000" pitchFamily="2" charset="0"/>
              </a:rPr>
              <a:t>	</a:t>
            </a:r>
            <a:r>
              <a:rPr lang="en-US" sz="1800" b="1" dirty="0">
                <a:latin typeface="Roboto" panose="02000000000000000000" pitchFamily="2" charset="0"/>
              </a:rPr>
              <a:t>1) Prototype buffer file structure</a:t>
            </a:r>
            <a:br>
              <a:rPr lang="en-US" sz="1800" b="1" dirty="0">
                <a:latin typeface="Roboto" panose="02000000000000000000" pitchFamily="2" charset="0"/>
              </a:rPr>
            </a:br>
            <a:r>
              <a:rPr lang="en-US" sz="1800" b="1" dirty="0">
                <a:latin typeface="Roboto" panose="02000000000000000000" pitchFamily="2" charset="0"/>
              </a:rPr>
              <a:t>	2) DEMO With Repeat</a:t>
            </a:r>
            <a:br>
              <a:rPr lang="en-US" sz="1800" b="1" dirty="0">
                <a:latin typeface="Roboto" panose="02000000000000000000" pitchFamily="2" charset="0"/>
              </a:rPr>
            </a:br>
            <a:r>
              <a:rPr lang="en-US" sz="1800" b="1" dirty="0">
                <a:latin typeface="Roboto" panose="02000000000000000000" pitchFamily="2" charset="0"/>
              </a:rPr>
              <a:t>	3) Server streaming</a:t>
            </a:r>
            <a:br>
              <a:rPr lang="en-US" sz="1800" b="1" dirty="0">
                <a:latin typeface="Roboto" panose="02000000000000000000" pitchFamily="2" charset="0"/>
              </a:rPr>
            </a:br>
            <a:r>
              <a:rPr lang="en-US" sz="1800" b="1" dirty="0">
                <a:latin typeface="Roboto" panose="02000000000000000000" pitchFamily="2" charset="0"/>
              </a:rPr>
              <a:t>	4)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7AF99-9C4D-4B72-A6F7-9A1C944581BC}"/>
              </a:ext>
            </a:extLst>
          </p:cNvPr>
          <p:cNvSpPr txBox="1"/>
          <p:nvPr/>
        </p:nvSpPr>
        <p:spPr>
          <a:xfrm>
            <a:off x="2150615" y="669329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/>
              <a:t>gRPC </a:t>
            </a:r>
            <a:r>
              <a:rPr lang="en-US" sz="3200" b="1" i="0" u="sng" dirty="0">
                <a:effectLst/>
                <a:latin typeface="Roboto" panose="02000000000000000000" pitchFamily="2" charset="0"/>
              </a:rPr>
              <a:t>(G</a:t>
            </a:r>
            <a:r>
              <a:rPr lang="en-US" sz="1800" b="1" i="0" u="sng" dirty="0">
                <a:effectLst/>
                <a:latin typeface="Roboto" panose="02000000000000000000" pitchFamily="2" charset="0"/>
              </a:rPr>
              <a:t>oogle</a:t>
            </a:r>
            <a:r>
              <a:rPr lang="en-US" sz="2400" b="1" i="0" u="sng" dirty="0">
                <a:effectLst/>
                <a:latin typeface="Roboto" panose="02000000000000000000" pitchFamily="2" charset="0"/>
              </a:rPr>
              <a:t> </a:t>
            </a:r>
            <a:r>
              <a:rPr lang="en-US" sz="3200" b="1" i="0" u="sng" dirty="0">
                <a:effectLst/>
                <a:latin typeface="Roboto" panose="02000000000000000000" pitchFamily="2" charset="0"/>
              </a:rPr>
              <a:t>R</a:t>
            </a:r>
            <a:r>
              <a:rPr lang="en-US" sz="1800" b="1" i="0" u="sng" dirty="0">
                <a:effectLst/>
                <a:latin typeface="Roboto" panose="02000000000000000000" pitchFamily="2" charset="0"/>
              </a:rPr>
              <a:t>emote</a:t>
            </a:r>
            <a:r>
              <a:rPr lang="en-US" sz="2400" b="1" i="0" u="sng" dirty="0">
                <a:effectLst/>
                <a:latin typeface="Roboto" panose="02000000000000000000" pitchFamily="2" charset="0"/>
              </a:rPr>
              <a:t> </a:t>
            </a:r>
            <a:r>
              <a:rPr lang="en-US" sz="3200" b="1" i="0" u="sng" dirty="0">
                <a:effectLst/>
                <a:latin typeface="Roboto" panose="02000000000000000000" pitchFamily="2" charset="0"/>
              </a:rPr>
              <a:t>P</a:t>
            </a:r>
            <a:r>
              <a:rPr lang="en-US" sz="1800" b="1" i="0" u="sng" dirty="0">
                <a:effectLst/>
                <a:latin typeface="Roboto" panose="02000000000000000000" pitchFamily="2" charset="0"/>
              </a:rPr>
              <a:t>rocedure</a:t>
            </a:r>
            <a:r>
              <a:rPr lang="en-US" sz="2400" b="1" i="0" u="sng" dirty="0">
                <a:effectLst/>
                <a:latin typeface="Roboto" panose="02000000000000000000" pitchFamily="2" charset="0"/>
              </a:rPr>
              <a:t> </a:t>
            </a:r>
            <a:r>
              <a:rPr lang="en-US" sz="3200" b="1" i="0" u="sng" dirty="0">
                <a:effectLst/>
                <a:latin typeface="Roboto" panose="02000000000000000000" pitchFamily="2" charset="0"/>
              </a:rPr>
              <a:t>C</a:t>
            </a:r>
            <a:r>
              <a:rPr lang="en-US" sz="1800" b="1" i="0" u="sng" dirty="0">
                <a:effectLst/>
                <a:latin typeface="Roboto" panose="02000000000000000000" pitchFamily="2" charset="0"/>
              </a:rPr>
              <a:t>all</a:t>
            </a:r>
            <a:r>
              <a:rPr lang="en-US" sz="3200" b="1" u="sng" dirty="0">
                <a:latin typeface="Roboto" panose="02000000000000000000" pitchFamily="2" charset="0"/>
              </a:rPr>
              <a:t>)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226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219" y="2760956"/>
            <a:ext cx="2370327" cy="932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D E M O</a:t>
            </a:r>
          </a:p>
        </p:txBody>
      </p:sp>
    </p:spTree>
    <p:extLst>
      <p:ext uri="{BB962C8B-B14F-4D97-AF65-F5344CB8AC3E}">
        <p14:creationId xmlns:p14="http://schemas.microsoft.com/office/powerpoint/2010/main" val="17294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8" y="2565646"/>
            <a:ext cx="2938510" cy="112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254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32FEEB-9418-43DE-A304-0C51C78BCCB0}"/>
              </a:ext>
            </a:extLst>
          </p:cNvPr>
          <p:cNvSpPr txBox="1">
            <a:spLocks/>
          </p:cNvSpPr>
          <p:nvPr/>
        </p:nvSpPr>
        <p:spPr>
          <a:xfrm>
            <a:off x="2698818" y="2361468"/>
            <a:ext cx="7253056" cy="3648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building block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63983-3BF7-41B5-AF93-FE71DDB65380}"/>
              </a:ext>
            </a:extLst>
          </p:cNvPr>
          <p:cNvSpPr txBox="1"/>
          <p:nvPr/>
        </p:nvSpPr>
        <p:spPr>
          <a:xfrm>
            <a:off x="2212761" y="149496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24263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385" y="594805"/>
            <a:ext cx="10413506" cy="6045694"/>
          </a:xfrm>
        </p:spPr>
        <p:txBody>
          <a:bodyPr>
            <a:noAutofit/>
          </a:bodyPr>
          <a:lstStyle/>
          <a:p>
            <a:pPr marL="0" indent="0" algn="l">
              <a:lnSpc>
                <a:spcPts val="3360"/>
              </a:lnSpc>
              <a:spcBef>
                <a:spcPts val="300"/>
              </a:spcBef>
              <a:buNone/>
            </a:pPr>
            <a:r>
              <a:rPr lang="en-US" sz="2800" b="1" i="0" dirty="0">
                <a:effectLst/>
                <a:latin typeface="fakt-web"/>
              </a:rPr>
              <a:t>gRPC</a:t>
            </a:r>
            <a:r>
              <a:rPr lang="en-US" sz="2800" b="1" dirty="0">
                <a:latin typeface="fakt-web"/>
              </a:rPr>
              <a:t> Introduction</a:t>
            </a:r>
          </a:p>
          <a:p>
            <a:pPr marL="0" indent="0" algn="l">
              <a:lnSpc>
                <a:spcPts val="3360"/>
              </a:lnSpc>
              <a:spcBef>
                <a:spcPts val="300"/>
              </a:spcBef>
              <a:buNone/>
            </a:pPr>
            <a:r>
              <a:rPr lang="en-US" b="1" dirty="0">
                <a:latin typeface="fakt-web"/>
              </a:rPr>
              <a:t>      </a:t>
            </a:r>
            <a:r>
              <a:rPr lang="en-US" b="1" u="sng" dirty="0">
                <a:latin typeface="fakt-web"/>
              </a:rPr>
              <a:t>WHAT</a:t>
            </a:r>
            <a:r>
              <a:rPr lang="en-US" dirty="0">
                <a:latin typeface="fakt-web"/>
              </a:rPr>
              <a:t>  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dirty="0">
                <a:latin typeface="fakt-web"/>
              </a:rPr>
              <a:t>	gRPC</a:t>
            </a:r>
            <a:r>
              <a:rPr lang="en-US" b="0" i="0" dirty="0">
                <a:effectLst/>
                <a:latin typeface="fakt-web"/>
              </a:rPr>
              <a:t> is a new framework to build distributed systems (like REST , Web Services…. </a:t>
            </a:r>
            <a:r>
              <a:rPr lang="en-US" b="0" i="0" dirty="0" err="1">
                <a:effectLst/>
                <a:latin typeface="fakt-web"/>
              </a:rPr>
              <a:t>Etc</a:t>
            </a:r>
            <a:r>
              <a:rPr lang="en-US" b="0" i="0" dirty="0">
                <a:effectLst/>
                <a:latin typeface="fakt-web"/>
              </a:rPr>
              <a:t>).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b="1" u="sng" dirty="0">
                <a:latin typeface="fakt-web"/>
              </a:rPr>
              <a:t>WHO </a:t>
            </a:r>
            <a:endParaRPr lang="en-US" dirty="0">
              <a:latin typeface="fakt-web"/>
            </a:endParaRP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dirty="0">
                <a:latin typeface="fakt-web"/>
              </a:rPr>
              <a:t>	Initially developed  by Google. Now its open-source project.  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b="1" u="sng" dirty="0">
                <a:latin typeface="fakt-web"/>
              </a:rPr>
              <a:t>WHERE  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b="1" dirty="0">
                <a:latin typeface="fakt-web"/>
              </a:rPr>
              <a:t>	</a:t>
            </a:r>
            <a:r>
              <a:rPr lang="en-US" dirty="0">
                <a:latin typeface="fakt-web"/>
              </a:rPr>
              <a:t>gRPC is suitable for services intercommunication (like microservices).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b="1" u="sng" dirty="0">
                <a:latin typeface="fakt-web"/>
              </a:rPr>
              <a:t>WHY (Advantages) 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b="1" dirty="0">
                <a:latin typeface="fakt-web"/>
              </a:rPr>
              <a:t>	</a:t>
            </a:r>
            <a:r>
              <a:rPr lang="en-US" dirty="0">
                <a:latin typeface="fakt-web"/>
              </a:rPr>
              <a:t>Performance  : 	Uses HTTP/2 protocol to transport binary messages. So we can utilize all        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dirty="0">
                <a:latin typeface="fakt-web"/>
              </a:rPr>
              <a:t>			the http2 features (like Single TCP connection used multiple times )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dirty="0">
                <a:latin typeface="fakt-web"/>
              </a:rPr>
              <a:t>	Portability       : 	</a:t>
            </a:r>
            <a:r>
              <a:rPr lang="en-US" dirty="0" err="1">
                <a:latin typeface="fakt-web"/>
              </a:rPr>
              <a:t>gRPC</a:t>
            </a:r>
            <a:r>
              <a:rPr lang="en-US" dirty="0">
                <a:latin typeface="fakt-web"/>
              </a:rPr>
              <a:t>  is independent from the programming language.</a:t>
            </a:r>
          </a:p>
          <a:p>
            <a:pPr marL="457200" lvl="1" indent="0">
              <a:lnSpc>
                <a:spcPts val="3360"/>
              </a:lnSpc>
              <a:spcBef>
                <a:spcPts val="300"/>
              </a:spcBef>
              <a:buNone/>
            </a:pPr>
            <a:r>
              <a:rPr lang="en-US" dirty="0">
                <a:latin typeface="fakt-web"/>
              </a:rPr>
              <a:t>	Communication : 	Supports multiple types of communication. (Bidirectional )</a:t>
            </a:r>
          </a:p>
          <a:p>
            <a:pPr marL="0" indent="0" algn="l">
              <a:lnSpc>
                <a:spcPts val="3360"/>
              </a:lnSpc>
              <a:spcBef>
                <a:spcPts val="600"/>
              </a:spcBef>
              <a:buNone/>
            </a:pPr>
            <a:endParaRPr lang="en-US" sz="1600" b="0" i="0" dirty="0">
              <a:effectLst/>
              <a:latin typeface="fakt-web"/>
            </a:endParaRPr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763" y="790114"/>
            <a:ext cx="9746320" cy="5797117"/>
          </a:xfrm>
        </p:spPr>
        <p:txBody>
          <a:bodyPr>
            <a:noAutofit/>
          </a:bodyPr>
          <a:lstStyle/>
          <a:p>
            <a:pPr marL="0" indent="0" algn="l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types of gRPC Communication</a:t>
            </a:r>
          </a:p>
          <a:p>
            <a:pPr lvl="1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Unary RPC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simplest form of RPC. Client sends a request message to the server and receives a response.</a:t>
            </a:r>
          </a:p>
          <a:p>
            <a:pPr lvl="1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Server streaming RPC </a:t>
            </a:r>
          </a:p>
          <a:p>
            <a:pPr marL="457200" lvl="1" indent="0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 sends a request message to the server and receives a sequence of responses.</a:t>
            </a:r>
          </a:p>
          <a:p>
            <a:pPr lvl="1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Client streaming RPC </a:t>
            </a:r>
          </a:p>
          <a:p>
            <a:pPr marL="457200" lvl="1" indent="0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 will sends a sequence of messages and receives a single response from the server.</a:t>
            </a:r>
          </a:p>
          <a:p>
            <a:pPr lvl="1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Bidirectional streaming RPC </a:t>
            </a:r>
          </a:p>
          <a:p>
            <a:pPr marL="457200" lvl="1" indent="0">
              <a:lnSpc>
                <a:spcPts val="288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 and the server exchange messages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281447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83647-5038-47ED-8C6B-879635897C70}"/>
              </a:ext>
            </a:extLst>
          </p:cNvPr>
          <p:cNvSpPr txBox="1"/>
          <p:nvPr/>
        </p:nvSpPr>
        <p:spPr>
          <a:xfrm>
            <a:off x="1839438" y="898407"/>
            <a:ext cx="6365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9BA3F6-8146-4309-9B7E-0669DFD5C76D}"/>
              </a:ext>
            </a:extLst>
          </p:cNvPr>
          <p:cNvGrpSpPr/>
          <p:nvPr/>
        </p:nvGrpSpPr>
        <p:grpSpPr>
          <a:xfrm>
            <a:off x="1731146" y="1892595"/>
            <a:ext cx="8332711" cy="3817088"/>
            <a:chOff x="1731146" y="2711295"/>
            <a:chExt cx="8332711" cy="38170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DB7D84-7331-43F4-9B22-EABC94A4B8DA}"/>
                </a:ext>
              </a:extLst>
            </p:cNvPr>
            <p:cNvGrpSpPr/>
            <p:nvPr/>
          </p:nvGrpSpPr>
          <p:grpSpPr>
            <a:xfrm>
              <a:off x="1731146" y="2711295"/>
              <a:ext cx="8332711" cy="3817088"/>
              <a:chOff x="1741775" y="2115879"/>
              <a:chExt cx="8332711" cy="38170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B665DF9-8F6E-4CBB-949A-823EF4755BDD}"/>
                  </a:ext>
                </a:extLst>
              </p:cNvPr>
              <p:cNvGrpSpPr/>
              <p:nvPr/>
            </p:nvGrpSpPr>
            <p:grpSpPr>
              <a:xfrm>
                <a:off x="1741775" y="2115879"/>
                <a:ext cx="8332711" cy="3817088"/>
                <a:chOff x="1741775" y="2721939"/>
                <a:chExt cx="8332711" cy="3817088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48407E3-554C-4457-9A1C-FE6D01A79141}"/>
                    </a:ext>
                  </a:extLst>
                </p:cNvPr>
                <p:cNvSpPr/>
                <p:nvPr/>
              </p:nvSpPr>
              <p:spPr>
                <a:xfrm>
                  <a:off x="1741775" y="2721939"/>
                  <a:ext cx="1628746" cy="925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Web / Desktop</a:t>
                  </a:r>
                </a:p>
                <a:p>
                  <a:pPr algn="ctr"/>
                  <a:r>
                    <a:rPr lang="en-US" dirty="0"/>
                    <a:t>Application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8E49780-0853-47C1-AB92-1173C047949B}"/>
                    </a:ext>
                  </a:extLst>
                </p:cNvPr>
                <p:cNvSpPr/>
                <p:nvPr/>
              </p:nvSpPr>
              <p:spPr>
                <a:xfrm>
                  <a:off x="1839433" y="5613995"/>
                  <a:ext cx="1531088" cy="925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Service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51196AF-3F20-4265-A2A8-B5F1D990D799}"/>
                    </a:ext>
                  </a:extLst>
                </p:cNvPr>
                <p:cNvSpPr/>
                <p:nvPr/>
              </p:nvSpPr>
              <p:spPr>
                <a:xfrm>
                  <a:off x="2296633" y="4167967"/>
                  <a:ext cx="457200" cy="925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53FFC14-E55A-4382-9470-D8BCFC78F96D}"/>
                    </a:ext>
                  </a:extLst>
                </p:cNvPr>
                <p:cNvSpPr/>
                <p:nvPr/>
              </p:nvSpPr>
              <p:spPr>
                <a:xfrm>
                  <a:off x="8543398" y="2873186"/>
                  <a:ext cx="1531088" cy="33625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gRPC Service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267E238-4BD3-4B6A-B9DA-74AEBA450AEC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>
                  <a:off x="3370521" y="3184455"/>
                  <a:ext cx="5172877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3CF7C41-27F0-41D5-99BB-9E0E88602294}"/>
                    </a:ext>
                  </a:extLst>
                </p:cNvPr>
                <p:cNvCxnSpPr>
                  <a:cxnSpLocks/>
                  <a:stCxn id="11" idx="3"/>
                </p:cNvCxnSpPr>
                <p:nvPr/>
              </p:nvCxnSpPr>
              <p:spPr>
                <a:xfrm>
                  <a:off x="3370521" y="6076511"/>
                  <a:ext cx="5172877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848F063-9150-418F-A652-8C00BABF82E5}"/>
                    </a:ext>
                  </a:extLst>
                </p:cNvPr>
                <p:cNvSpPr txBox="1"/>
                <p:nvPr/>
              </p:nvSpPr>
              <p:spPr>
                <a:xfrm>
                  <a:off x="5012289" y="2788940"/>
                  <a:ext cx="19711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Request / Response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7F6C9C-0151-45EB-9ABC-A60DE0B0BD0A}"/>
                  </a:ext>
                </a:extLst>
              </p:cNvPr>
              <p:cNvSpPr txBox="1"/>
              <p:nvPr/>
            </p:nvSpPr>
            <p:spPr>
              <a:xfrm>
                <a:off x="1850067" y="3609557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Mobile App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A5254D-2CDD-41EE-89D7-FC297983A133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 flipV="1">
              <a:off x="2743204" y="4543816"/>
              <a:ext cx="5789565" cy="7602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6B6387-298F-4737-9F50-69C2E138BB1C}"/>
              </a:ext>
            </a:extLst>
          </p:cNvPr>
          <p:cNvSpPr txBox="1"/>
          <p:nvPr/>
        </p:nvSpPr>
        <p:spPr>
          <a:xfrm>
            <a:off x="5127426" y="3354872"/>
            <a:ext cx="19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/ Response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08F9-8DF3-42B0-A185-8BEEDE067EE1}"/>
              </a:ext>
            </a:extLst>
          </p:cNvPr>
          <p:cNvSpPr txBox="1"/>
          <p:nvPr/>
        </p:nvSpPr>
        <p:spPr>
          <a:xfrm>
            <a:off x="5110441" y="4831243"/>
            <a:ext cx="19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/ Response</a:t>
            </a:r>
          </a:p>
        </p:txBody>
      </p:sp>
    </p:spTree>
    <p:extLst>
      <p:ext uri="{BB962C8B-B14F-4D97-AF65-F5344CB8AC3E}">
        <p14:creationId xmlns:p14="http://schemas.microsoft.com/office/powerpoint/2010/main" val="40246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83647-5038-47ED-8C6B-879635897C70}"/>
              </a:ext>
            </a:extLst>
          </p:cNvPr>
          <p:cNvSpPr txBox="1"/>
          <p:nvPr/>
        </p:nvSpPr>
        <p:spPr>
          <a:xfrm>
            <a:off x="1839438" y="898407"/>
            <a:ext cx="6365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665DF9-8F6E-4CBB-949A-823EF4755BDD}"/>
              </a:ext>
            </a:extLst>
          </p:cNvPr>
          <p:cNvGrpSpPr/>
          <p:nvPr/>
        </p:nvGrpSpPr>
        <p:grpSpPr>
          <a:xfrm>
            <a:off x="1839438" y="2097108"/>
            <a:ext cx="8332711" cy="3362547"/>
            <a:chOff x="1741775" y="2873186"/>
            <a:chExt cx="8332711" cy="33625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407E3-554C-4457-9A1C-FE6D01A79141}"/>
                </a:ext>
              </a:extLst>
            </p:cNvPr>
            <p:cNvSpPr/>
            <p:nvPr/>
          </p:nvSpPr>
          <p:spPr>
            <a:xfrm>
              <a:off x="1741775" y="3581422"/>
              <a:ext cx="1628746" cy="1873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3FFC14-E55A-4382-9470-D8BCFC78F96D}"/>
                </a:ext>
              </a:extLst>
            </p:cNvPr>
            <p:cNvSpPr/>
            <p:nvPr/>
          </p:nvSpPr>
          <p:spPr>
            <a:xfrm>
              <a:off x="8543398" y="2873186"/>
              <a:ext cx="1531088" cy="3362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gRPC Service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7E238-4BD3-4B6A-B9DA-74AEBA450AE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70521" y="4507228"/>
              <a:ext cx="5172877" cy="107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48F063-9150-418F-A652-8C00BABF82E5}"/>
                </a:ext>
              </a:extLst>
            </p:cNvPr>
            <p:cNvSpPr txBox="1"/>
            <p:nvPr/>
          </p:nvSpPr>
          <p:spPr>
            <a:xfrm>
              <a:off x="5402908" y="406480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797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83647-5038-47ED-8C6B-879635897C70}"/>
              </a:ext>
            </a:extLst>
          </p:cNvPr>
          <p:cNvSpPr txBox="1"/>
          <p:nvPr/>
        </p:nvSpPr>
        <p:spPr>
          <a:xfrm>
            <a:off x="1839438" y="898407"/>
            <a:ext cx="6365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665DF9-8F6E-4CBB-949A-823EF4755BDD}"/>
              </a:ext>
            </a:extLst>
          </p:cNvPr>
          <p:cNvGrpSpPr/>
          <p:nvPr/>
        </p:nvGrpSpPr>
        <p:grpSpPr>
          <a:xfrm>
            <a:off x="1839438" y="2097108"/>
            <a:ext cx="9515102" cy="3362547"/>
            <a:chOff x="1741775" y="2873186"/>
            <a:chExt cx="9087300" cy="33625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407E3-554C-4457-9A1C-FE6D01A79141}"/>
                </a:ext>
              </a:extLst>
            </p:cNvPr>
            <p:cNvSpPr/>
            <p:nvPr/>
          </p:nvSpPr>
          <p:spPr>
            <a:xfrm>
              <a:off x="1741775" y="3581422"/>
              <a:ext cx="1628746" cy="18731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3FFC14-E55A-4382-9470-D8BCFC78F96D}"/>
                </a:ext>
              </a:extLst>
            </p:cNvPr>
            <p:cNvSpPr/>
            <p:nvPr/>
          </p:nvSpPr>
          <p:spPr>
            <a:xfrm>
              <a:off x="8543398" y="2873186"/>
              <a:ext cx="2285677" cy="33625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gRPC Service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267E238-4BD3-4B6A-B9DA-74AEBA450AE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370521" y="4507228"/>
              <a:ext cx="5172877" cy="107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48F063-9150-418F-A652-8C00BABF82E5}"/>
                </a:ext>
              </a:extLst>
            </p:cNvPr>
            <p:cNvSpPr txBox="1"/>
            <p:nvPr/>
          </p:nvSpPr>
          <p:spPr>
            <a:xfrm>
              <a:off x="5402908" y="4064802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Http2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4C193D-2355-4DAE-BEED-C607EC9EA8A9}"/>
              </a:ext>
            </a:extLst>
          </p:cNvPr>
          <p:cNvSpPr/>
          <p:nvPr/>
        </p:nvSpPr>
        <p:spPr>
          <a:xfrm>
            <a:off x="1935332" y="4039340"/>
            <a:ext cx="1500326" cy="5326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gRPC stub</a:t>
            </a:r>
          </a:p>
          <a:p>
            <a:pPr algn="ctr"/>
            <a:r>
              <a:rPr lang="en-US" dirty="0"/>
              <a:t>.proto 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E592AB-7BA3-455B-9787-7EF8DD7D4EB9}"/>
              </a:ext>
            </a:extLst>
          </p:cNvPr>
          <p:cNvSpPr/>
          <p:nvPr/>
        </p:nvSpPr>
        <p:spPr>
          <a:xfrm>
            <a:off x="9407737" y="4678532"/>
            <a:ext cx="1500326" cy="5326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gRPC Service</a:t>
            </a:r>
          </a:p>
          <a:p>
            <a:pPr algn="ctr"/>
            <a:r>
              <a:rPr lang="en-US" dirty="0"/>
              <a:t>.proto file</a:t>
            </a:r>
          </a:p>
        </p:txBody>
      </p:sp>
    </p:spTree>
    <p:extLst>
      <p:ext uri="{BB962C8B-B14F-4D97-AF65-F5344CB8AC3E}">
        <p14:creationId xmlns:p14="http://schemas.microsoft.com/office/powerpoint/2010/main" val="238740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64" y="1074198"/>
            <a:ext cx="10164932" cy="556630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Building Block 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.Proto file (Prototype Buffer)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This file used to define the service structure and message type. This message type is used to serialize the data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This compiler used to convert .proto file into .cs file.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 Implementation</a:t>
            </a:r>
          </a:p>
          <a:p>
            <a:pPr marL="457200" lvl="1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Business logic implementation. Need to extend from service reference file</a:t>
            </a:r>
          </a:p>
        </p:txBody>
      </p:sp>
    </p:spTree>
    <p:extLst>
      <p:ext uri="{BB962C8B-B14F-4D97-AF65-F5344CB8AC3E}">
        <p14:creationId xmlns:p14="http://schemas.microsoft.com/office/powerpoint/2010/main" val="2378480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15629</TotalTime>
  <Words>690</Words>
  <Application>Microsoft Office PowerPoint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Cascadia Mono</vt:lpstr>
      <vt:lpstr>fakt-web</vt:lpstr>
      <vt:lpstr>Roboto</vt:lpstr>
      <vt:lpstr>Tw Cen MT</vt:lpstr>
      <vt:lpstr>Circuit</vt:lpstr>
      <vt:lpstr>gRPC</vt:lpstr>
      <vt:lpstr>Part – 1   1) Introduction  2) Architecture  3) Basic Building Block  4) Demo   Part – 2   1) Prototype buffer file structure  2) DEMO With Repeat  3) Server streaming  4)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</dc:title>
  <dc:creator>DotNet In Tamil</dc:creator>
  <cp:keywords>Learn From Tamil</cp:keywords>
  <cp:lastModifiedBy>Prakash Rajasekar</cp:lastModifiedBy>
  <cp:revision>228</cp:revision>
  <dcterms:created xsi:type="dcterms:W3CDTF">2017-08-16T01:33:03Z</dcterms:created>
  <dcterms:modified xsi:type="dcterms:W3CDTF">2022-01-17T19:14:48Z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PR390951@wipro.com</vt:lpwstr>
  </property>
  <property fmtid="{D5CDD505-2E9C-101B-9397-08002B2CF9AE}" pid="6" name="MSIP_Label_b9a70571-31c6-4603-80c1-ef2fb871a62a_SetDate">
    <vt:lpwstr>2019-08-19T09:01:40.4333863-05:00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