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 id="2147483997" r:id="rId5"/>
    <p:sldMasterId id="2147484024" r:id="rId6"/>
  </p:sldMasterIdLst>
  <p:notesMasterIdLst>
    <p:notesMasterId r:id="rId25"/>
  </p:notesMasterIdLst>
  <p:handoutMasterIdLst>
    <p:handoutMasterId r:id="rId26"/>
  </p:handoutMasterIdLst>
  <p:sldIdLst>
    <p:sldId id="465" r:id="rId7"/>
    <p:sldId id="473" r:id="rId8"/>
    <p:sldId id="466" r:id="rId9"/>
    <p:sldId id="467" r:id="rId10"/>
    <p:sldId id="468" r:id="rId11"/>
    <p:sldId id="469" r:id="rId12"/>
    <p:sldId id="470" r:id="rId13"/>
    <p:sldId id="471" r:id="rId14"/>
    <p:sldId id="472" r:id="rId15"/>
    <p:sldId id="476" r:id="rId16"/>
    <p:sldId id="477" r:id="rId17"/>
    <p:sldId id="478" r:id="rId18"/>
    <p:sldId id="474" r:id="rId19"/>
    <p:sldId id="475" r:id="rId20"/>
    <p:sldId id="479" r:id="rId21"/>
    <p:sldId id="480" r:id="rId22"/>
    <p:sldId id="481" r:id="rId23"/>
    <p:sldId id="307" r:id="rId2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A21EA7FC-9AF5-4C3D-895A-B97F327AED6F}">
          <p14:sldIdLst>
            <p14:sldId id="465"/>
          </p14:sldIdLst>
        </p14:section>
        <p14:section name="labbuildr" id="{19F5A346-422B-41C3-B8C9-1E1DD0FFEE3F}">
          <p14:sldIdLst>
            <p14:sldId id="473"/>
            <p14:sldId id="466"/>
            <p14:sldId id="467"/>
            <p14:sldId id="468"/>
            <p14:sldId id="469"/>
            <p14:sldId id="470"/>
            <p14:sldId id="471"/>
            <p14:sldId id="472"/>
            <p14:sldId id="476"/>
            <p14:sldId id="477"/>
            <p14:sldId id="478"/>
            <p14:sldId id="474"/>
            <p14:sldId id="475"/>
            <p14:sldId id="479"/>
            <p14:sldId id="480"/>
            <p14:sldId id="481"/>
            <p14:sldId id="307"/>
          </p14:sldIdLst>
        </p14:section>
      </p14:sectionLst>
    </p:ext>
    <p:ext uri="{EFAFB233-063F-42B5-8137-9DF3F51BA10A}">
      <p15:sldGuideLst xmlns:p15="http://schemas.microsoft.com/office/powerpoint/2012/main">
        <p15:guide id="1" orient="horz" pos="429">
          <p15:clr>
            <a:srgbClr val="A4A3A4"/>
          </p15:clr>
        </p15:guide>
        <p15:guide id="2" orient="horz" pos="632">
          <p15:clr>
            <a:srgbClr val="A4A3A4"/>
          </p15:clr>
        </p15:guide>
        <p15:guide id="3" orient="horz" pos="158">
          <p15:clr>
            <a:srgbClr val="A4A3A4"/>
          </p15:clr>
        </p15:guide>
        <p15:guide id="4" pos="33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W"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C425"/>
    <a:srgbClr val="339933"/>
    <a:srgbClr val="BA3030"/>
    <a:srgbClr val="8E908F"/>
    <a:srgbClr val="9D9FA2"/>
    <a:srgbClr val="828381"/>
    <a:srgbClr val="A5A6A5"/>
    <a:srgbClr val="717074"/>
    <a:srgbClr val="2C9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1" autoAdjust="0"/>
    <p:restoredTop sz="80335" autoAdjust="0"/>
  </p:normalViewPr>
  <p:slideViewPr>
    <p:cSldViewPr>
      <p:cViewPr varScale="1">
        <p:scale>
          <a:sx n="68" d="100"/>
          <a:sy n="68" d="100"/>
        </p:scale>
        <p:origin x="936" y="48"/>
      </p:cViewPr>
      <p:guideLst>
        <p:guide orient="horz" pos="429"/>
        <p:guide orient="horz" pos="632"/>
        <p:guide orient="horz" pos="158"/>
        <p:guide pos="3311"/>
      </p:guideLst>
    </p:cSldViewPr>
  </p:slideViewPr>
  <p:notesTextViewPr>
    <p:cViewPr>
      <p:scale>
        <a:sx n="100" d="100"/>
        <a:sy n="100" d="100"/>
      </p:scale>
      <p:origin x="0" y="0"/>
    </p:cViewPr>
  </p:notesTextViewPr>
  <p:sorterViewPr>
    <p:cViewPr>
      <p:scale>
        <a:sx n="90" d="100"/>
        <a:sy n="90" d="100"/>
      </p:scale>
      <p:origin x="0" y="3816"/>
    </p:cViewPr>
  </p:sorterViewPr>
  <p:notesViewPr>
    <p:cSldViewPr>
      <p:cViewPr>
        <p:scale>
          <a:sx n="60" d="100"/>
          <a:sy n="60" d="100"/>
        </p:scale>
        <p:origin x="-274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0713" y="8915400"/>
            <a:ext cx="534987" cy="228600"/>
          </a:xfrm>
          <a:prstGeom prst="rect">
            <a:avLst/>
          </a:prstGeom>
        </p:spPr>
        <p:txBody>
          <a:bodyPr vert="horz" lIns="91440" tIns="45720" rIns="91440" bIns="45720" rtlCol="0" anchor="b"/>
          <a:lstStyle>
            <a:lvl1pPr algn="ctr" fontAlgn="auto">
              <a:spcBef>
                <a:spcPts val="0"/>
              </a:spcBef>
              <a:spcAft>
                <a:spcPts val="0"/>
              </a:spcAft>
              <a:defRPr sz="800" smtClean="0">
                <a:latin typeface="Verdana"/>
                <a:cs typeface="+mn-cs"/>
              </a:defRPr>
            </a:lvl1pPr>
          </a:lstStyle>
          <a:p>
            <a:pPr>
              <a:defRPr/>
            </a:pPr>
            <a:fld id="{911FC5E6-3AD7-40BF-87F6-55E8E446BE14}" type="slidenum">
              <a:rPr lang="en-US"/>
              <a:pPr>
                <a:defRPr/>
              </a:pPr>
              <a:t>‹#›</a:t>
            </a:fld>
            <a:endParaRPr lang="en-US" dirty="0"/>
          </a:p>
        </p:txBody>
      </p:sp>
      <p:sp>
        <p:nvSpPr>
          <p:cNvPr id="4" name="Title 1"/>
          <p:cNvSpPr txBox="1">
            <a:spLocks/>
          </p:cNvSpPr>
          <p:nvPr/>
        </p:nvSpPr>
        <p:spPr bwMode="gray">
          <a:xfrm>
            <a:off x="457200" y="228600"/>
            <a:ext cx="5943600" cy="460375"/>
          </a:xfrm>
          <a:prstGeom prst="rect">
            <a:avLst/>
          </a:prstGeom>
          <a:noFill/>
        </p:spPr>
        <p:txBody>
          <a:bodyPr lIns="0" tIns="0" rIns="0" bIns="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fontAlgn="auto">
              <a:lnSpc>
                <a:spcPct val="90000"/>
              </a:lnSpc>
              <a:spcAft>
                <a:spcPts val="0"/>
              </a:spcAft>
              <a:defRPr/>
            </a:pPr>
            <a:r>
              <a:rPr sz="1400" smtClean="0">
                <a:solidFill>
                  <a:srgbClr val="000000"/>
                </a:solidFill>
              </a:rPr>
              <a:t>TITLE</a:t>
            </a:r>
            <a:endParaRPr sz="1400">
              <a:solidFill>
                <a:srgbClr val="000000"/>
              </a:solidFill>
            </a:endParaRPr>
          </a:p>
        </p:txBody>
      </p:sp>
    </p:spTree>
    <p:extLst>
      <p:ext uri="{BB962C8B-B14F-4D97-AF65-F5344CB8AC3E}">
        <p14:creationId xmlns:p14="http://schemas.microsoft.com/office/powerpoint/2010/main" val="1305776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863" y="685800"/>
            <a:ext cx="4740275" cy="2667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57200" y="3581400"/>
            <a:ext cx="5943600" cy="5265738"/>
          </a:xfrm>
          <a:prstGeom prst="rect">
            <a:avLst/>
          </a:prstGeom>
        </p:spPr>
        <p:txBody>
          <a:bodyPr vert="horz" lIns="0" tIns="0" rIns="0" bIns="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 name="TextBox 2"/>
          <p:cNvSpPr txBox="1"/>
          <p:nvPr/>
        </p:nvSpPr>
        <p:spPr>
          <a:xfrm>
            <a:off x="3248025" y="8953500"/>
            <a:ext cx="361950" cy="215900"/>
          </a:xfrm>
          <a:prstGeom prst="rect">
            <a:avLst/>
          </a:prstGeom>
          <a:noFill/>
        </p:spPr>
        <p:txBody>
          <a:bodyPr wrap="none">
            <a:spAutoFit/>
          </a:bodyPr>
          <a:lstStyle/>
          <a:p>
            <a:pPr algn="ctr" fontAlgn="auto">
              <a:spcBef>
                <a:spcPts val="0"/>
              </a:spcBef>
              <a:spcAft>
                <a:spcPts val="0"/>
              </a:spcAft>
              <a:defRPr/>
            </a:pPr>
            <a:fld id="{DA5534E5-F77C-4304-B165-F082959DB4D9}" type="slidenum">
              <a:rPr lang="en-US" sz="800">
                <a:latin typeface="+mn-lt"/>
                <a:cs typeface="+mn-cs"/>
              </a:rPr>
              <a:pPr algn="ctr" fontAlgn="auto">
                <a:spcBef>
                  <a:spcPts val="0"/>
                </a:spcBef>
                <a:spcAft>
                  <a:spcPts val="0"/>
                </a:spcAft>
                <a:defRPr/>
              </a:pPr>
              <a:t>‹#›</a:t>
            </a:fld>
            <a:endParaRPr lang="en-US" sz="800" dirty="0">
              <a:latin typeface="+mn-lt"/>
              <a:cs typeface="+mn-cs"/>
            </a:endParaRPr>
          </a:p>
        </p:txBody>
      </p:sp>
      <p:sp>
        <p:nvSpPr>
          <p:cNvPr id="10" name="Title 1"/>
          <p:cNvSpPr txBox="1">
            <a:spLocks/>
          </p:cNvSpPr>
          <p:nvPr/>
        </p:nvSpPr>
        <p:spPr bwMode="gray">
          <a:xfrm>
            <a:off x="457200" y="228600"/>
            <a:ext cx="5943600" cy="460375"/>
          </a:xfrm>
          <a:prstGeom prst="rect">
            <a:avLst/>
          </a:prstGeom>
          <a:noFill/>
        </p:spPr>
        <p:txBody>
          <a:bodyPr lIns="0" tIns="0" rIns="0" bIns="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fontAlgn="auto">
              <a:lnSpc>
                <a:spcPct val="90000"/>
              </a:lnSpc>
              <a:spcAft>
                <a:spcPts val="0"/>
              </a:spcAft>
              <a:defRPr/>
            </a:pPr>
            <a:r>
              <a:rPr sz="1400" smtClean="0">
                <a:solidFill>
                  <a:srgbClr val="000000"/>
                </a:solidFill>
              </a:rPr>
              <a:t>TITLE</a:t>
            </a:r>
            <a:endParaRPr sz="1400">
              <a:solidFill>
                <a:srgbClr val="000000"/>
              </a:solidFill>
            </a:endParaRPr>
          </a:p>
        </p:txBody>
      </p:sp>
    </p:spTree>
    <p:extLst>
      <p:ext uri="{BB962C8B-B14F-4D97-AF65-F5344CB8AC3E}">
        <p14:creationId xmlns:p14="http://schemas.microsoft.com/office/powerpoint/2010/main" val="3353889472"/>
      </p:ext>
    </p:extLst>
  </p:cSld>
  <p:clrMap bg1="lt1" tx1="dk1" bg2="lt2" tx2="dk2" accent1="accent1" accent2="accent2" accent3="accent3" accent4="accent4" accent5="accent5" accent6="accent6" hlink="hlink" folHlink="folHlink"/>
  <p:notesStyle>
    <a:lvl1pPr algn="l" defTabSz="457200" rtl="0" fontAlgn="base">
      <a:spcBef>
        <a:spcPts val="1200"/>
      </a:spcBef>
      <a:spcAft>
        <a:spcPct val="0"/>
      </a:spcAft>
      <a:defRPr sz="1200" kern="1200">
        <a:solidFill>
          <a:schemeClr val="tx1"/>
        </a:solidFill>
        <a:latin typeface="Verdana"/>
        <a:ea typeface="+mn-ea"/>
        <a:cs typeface="+mn-cs"/>
      </a:defRPr>
    </a:lvl1pPr>
    <a:lvl2pPr marL="344488" indent="-117475" algn="l" defTabSz="457200" rtl="0" fontAlgn="base">
      <a:spcBef>
        <a:spcPts val="600"/>
      </a:spcBef>
      <a:spcAft>
        <a:spcPct val="0"/>
      </a:spcAft>
      <a:buFont typeface="Arial" pitchFamily="34" charset="0"/>
      <a:buChar char="•"/>
      <a:defRPr sz="1200" kern="1200">
        <a:solidFill>
          <a:schemeClr val="tx1"/>
        </a:solidFill>
        <a:latin typeface="Verdana"/>
        <a:ea typeface="+mn-ea"/>
        <a:cs typeface="+mn-cs"/>
      </a:defRPr>
    </a:lvl2pPr>
    <a:lvl3pPr marL="628650" indent="-174625" algn="l" defTabSz="457200" rtl="0" fontAlgn="base">
      <a:spcBef>
        <a:spcPts val="600"/>
      </a:spcBef>
      <a:spcAft>
        <a:spcPct val="0"/>
      </a:spcAft>
      <a:buFont typeface="Lucida Grande"/>
      <a:buChar char="–"/>
      <a:defRPr sz="1200" kern="1200">
        <a:solidFill>
          <a:schemeClr val="tx1"/>
        </a:solidFill>
        <a:latin typeface="Verdana"/>
        <a:ea typeface="+mn-ea"/>
        <a:cs typeface="+mn-cs"/>
      </a:defRPr>
    </a:lvl3pPr>
    <a:lvl4pPr marL="973138" indent="-174625" algn="l" defTabSz="457200" rtl="0" fontAlgn="base">
      <a:spcBef>
        <a:spcPts val="600"/>
      </a:spcBef>
      <a:spcAft>
        <a:spcPct val="0"/>
      </a:spcAft>
      <a:buFont typeface="Wingdings" pitchFamily="2" charset="2"/>
      <a:buChar char="§"/>
      <a:defRPr sz="1200" kern="1200">
        <a:solidFill>
          <a:schemeClr val="tx1"/>
        </a:solidFill>
        <a:latin typeface="Verdana"/>
        <a:ea typeface="+mn-ea"/>
        <a:cs typeface="+mn-cs"/>
      </a:defRPr>
    </a:lvl4pPr>
    <a:lvl5pPr marL="1258888" indent="-117475" algn="l" defTabSz="457200" rtl="0" fontAlgn="base">
      <a:spcBef>
        <a:spcPts val="600"/>
      </a:spcBef>
      <a:spcAft>
        <a:spcPct val="0"/>
      </a:spcAft>
      <a:buFont typeface="Lucida Grande"/>
      <a:buChar char="–"/>
      <a:defRPr sz="1200" kern="1200">
        <a:solidFill>
          <a:schemeClr val="tx1"/>
        </a:solidFill>
        <a:latin typeface="Verdan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ts val="1200"/>
              </a:spcBef>
              <a:spcAft>
                <a:spcPct val="0"/>
              </a:spcAft>
              <a:buClrTx/>
              <a:buSzTx/>
              <a:buFontTx/>
              <a:buNone/>
              <a:tabLst/>
              <a:defRPr/>
            </a:pPr>
            <a:r>
              <a:rPr lang="en-US" dirty="0" smtClean="0"/>
              <a:t>Welcome.</a:t>
            </a:r>
            <a:r>
              <a:rPr lang="en-US" baseline="0" dirty="0" smtClean="0"/>
              <a:t> We’ll be discussing a solution that empowers your business to use technology strategically.</a:t>
            </a:r>
          </a:p>
        </p:txBody>
      </p:sp>
    </p:spTree>
    <p:extLst>
      <p:ext uri="{BB962C8B-B14F-4D97-AF65-F5344CB8AC3E}">
        <p14:creationId xmlns:p14="http://schemas.microsoft.com/office/powerpoint/2010/main" val="155196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6503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latin typeface="Architects Daughter" pitchFamily="2" charset="0"/>
              </a:defRPr>
            </a:lvl1pPr>
            <a:lvl2pPr>
              <a:spcBef>
                <a:spcPts val="300"/>
              </a:spcBef>
              <a:buClr>
                <a:schemeClr val="tx2"/>
              </a:buClr>
              <a:defRPr sz="2000">
                <a:solidFill>
                  <a:srgbClr val="717074"/>
                </a:solidFill>
                <a:latin typeface="Architects Daughter" pitchFamily="2" charset="0"/>
              </a:defRPr>
            </a:lvl2pPr>
            <a:lvl3pPr marL="1084263" indent="-169863">
              <a:spcBef>
                <a:spcPts val="300"/>
              </a:spcBef>
              <a:buClr>
                <a:schemeClr val="tx2"/>
              </a:buClr>
              <a:defRPr sz="1600">
                <a:solidFill>
                  <a:srgbClr val="717074"/>
                </a:solidFill>
                <a:latin typeface="Architects Daughter" pitchFamily="2" charset="0"/>
              </a:defRPr>
            </a:lvl3pPr>
            <a:lvl4pPr marL="1430338" indent="-168275">
              <a:spcBef>
                <a:spcPts val="300"/>
              </a:spcBef>
              <a:buClr>
                <a:schemeClr val="tx2"/>
              </a:buClr>
              <a:defRPr sz="1200">
                <a:solidFill>
                  <a:srgbClr val="717074"/>
                </a:solidFill>
                <a:latin typeface="Architects Daughter" pitchFamily="2" charset="0"/>
              </a:defRPr>
            </a:lvl4pPr>
            <a:lvl5pPr marL="1770063" indent="-169863">
              <a:spcBef>
                <a:spcPts val="300"/>
              </a:spcBef>
              <a:buClr>
                <a:schemeClr val="tx2"/>
              </a:buClr>
              <a:buFont typeface="Arial"/>
              <a:buChar char="•"/>
              <a:defRPr sz="1100">
                <a:solidFill>
                  <a:srgbClr val="717074"/>
                </a:solidFill>
                <a:latin typeface="Architects Daughter"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4"/>
          <p:cNvSpPr>
            <a:spLocks noGrp="1"/>
          </p:cNvSpPr>
          <p:nvPr>
            <p:ph sz="quarter" idx="1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2" name="Group 10"/>
          <p:cNvGrpSpPr>
            <a:grpSpLocks/>
          </p:cNvGrpSpPr>
          <p:nvPr/>
        </p:nvGrpSpPr>
        <p:grpSpPr bwMode="auto">
          <a:xfrm>
            <a:off x="7859713" y="4629150"/>
            <a:ext cx="592137" cy="514350"/>
            <a:chOff x="7859395" y="4489938"/>
            <a:chExt cx="593222" cy="514350"/>
          </a:xfrm>
        </p:grpSpPr>
        <p:sp>
          <p:nvSpPr>
            <p:cNvPr id="3" name="Rectangle 2"/>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grpSp>
        <p:nvGrpSpPr>
          <p:cNvPr id="3" name="Group 8"/>
          <p:cNvGrpSpPr>
            <a:grpSpLocks/>
          </p:cNvGrpSpPr>
          <p:nvPr/>
        </p:nvGrpSpPr>
        <p:grpSpPr bwMode="auto">
          <a:xfrm>
            <a:off x="7859713" y="4629150"/>
            <a:ext cx="592137" cy="514350"/>
            <a:chOff x="7859395" y="4489938"/>
            <a:chExt cx="593222" cy="514350"/>
          </a:xfrm>
        </p:grpSpPr>
        <p:sp>
          <p:nvSpPr>
            <p:cNvPr id="4" name="Rectangle 3"/>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grpSp>
        <p:nvGrpSpPr>
          <p:cNvPr id="4" name="Group 9"/>
          <p:cNvGrpSpPr>
            <a:grpSpLocks/>
          </p:cNvGrpSpPr>
          <p:nvPr/>
        </p:nvGrpSpPr>
        <p:grpSpPr bwMode="auto">
          <a:xfrm>
            <a:off x="7859713" y="4629150"/>
            <a:ext cx="592137" cy="514350"/>
            <a:chOff x="7859395" y="4489938"/>
            <a:chExt cx="593222" cy="514350"/>
          </a:xfrm>
        </p:grpSpPr>
        <p:sp>
          <p:nvSpPr>
            <p:cNvPr id="5" name="Rectangle 4"/>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grpSp>
        <p:nvGrpSpPr>
          <p:cNvPr id="4" name="Group 10"/>
          <p:cNvGrpSpPr>
            <a:grpSpLocks/>
          </p:cNvGrpSpPr>
          <p:nvPr/>
        </p:nvGrpSpPr>
        <p:grpSpPr bwMode="auto">
          <a:xfrm>
            <a:off x="7859713" y="4629150"/>
            <a:ext cx="592137" cy="514350"/>
            <a:chOff x="7859395" y="4489938"/>
            <a:chExt cx="593222" cy="514350"/>
          </a:xfrm>
        </p:grpSpPr>
        <p:sp>
          <p:nvSpPr>
            <p:cNvPr id="5" name="Rectangle 4"/>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grpSp>
        <p:nvGrpSpPr>
          <p:cNvPr id="5" name="Group 7"/>
          <p:cNvGrpSpPr>
            <a:grpSpLocks/>
          </p:cNvGrpSpPr>
          <p:nvPr/>
        </p:nvGrpSpPr>
        <p:grpSpPr bwMode="auto">
          <a:xfrm>
            <a:off x="7859713" y="4629150"/>
            <a:ext cx="592137" cy="514350"/>
            <a:chOff x="7859395" y="4489938"/>
            <a:chExt cx="593222" cy="514350"/>
          </a:xfrm>
        </p:grpSpPr>
        <p:sp>
          <p:nvSpPr>
            <p:cNvPr id="8" name="Rectangle 7"/>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gray">
            <a:xfrm>
              <a:off x="7984189" y="4586514"/>
              <a:ext cx="332840" cy="155812"/>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grpSp>
        <p:nvGrpSpPr>
          <p:cNvPr id="5" name="Group 10"/>
          <p:cNvGrpSpPr>
            <a:grpSpLocks/>
          </p:cNvGrpSpPr>
          <p:nvPr/>
        </p:nvGrpSpPr>
        <p:grpSpPr bwMode="auto">
          <a:xfrm>
            <a:off x="7859713" y="4629150"/>
            <a:ext cx="592137" cy="514350"/>
            <a:chOff x="7859395" y="4489938"/>
            <a:chExt cx="593222" cy="514350"/>
          </a:xfrm>
        </p:grpSpPr>
        <p:sp>
          <p:nvSpPr>
            <p:cNvPr id="6" name="Rectangle 5"/>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Pivotal 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26313" y="4605679"/>
              <a:ext cx="452587" cy="119715"/>
            </a:xfrm>
            <a:prstGeom prst="rect">
              <a:avLst/>
            </a:prstGeom>
            <a:noFill/>
            <a:ln w="9525">
              <a:noFill/>
              <a:miter lim="800000"/>
              <a:headEnd/>
              <a:tailEnd/>
            </a:ln>
          </p:spPr>
        </p:pic>
      </p:grpSp>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grpSp>
        <p:nvGrpSpPr>
          <p:cNvPr id="5" name="Group 10"/>
          <p:cNvGrpSpPr>
            <a:grpSpLocks/>
          </p:cNvGrpSpPr>
          <p:nvPr/>
        </p:nvGrpSpPr>
        <p:grpSpPr bwMode="auto">
          <a:xfrm>
            <a:off x="7848600" y="4629150"/>
            <a:ext cx="608013" cy="514350"/>
            <a:chOff x="7618413" y="4114800"/>
            <a:chExt cx="762000" cy="644616"/>
          </a:xfrm>
        </p:grpSpPr>
        <p:sp>
          <p:nvSpPr>
            <p:cNvPr id="6" name="Rectangle 5"/>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Destination Federation Logo.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15719" y="4199890"/>
              <a:ext cx="367389" cy="367898"/>
            </a:xfrm>
            <a:prstGeom prst="rect">
              <a:avLst/>
            </a:prstGeom>
            <a:noFill/>
            <a:ln w="9525">
              <a:noFill/>
              <a:miter lim="800000"/>
              <a:headEnd/>
              <a:tailEnd/>
            </a:ln>
          </p:spPr>
        </p:pic>
      </p:grpSp>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grpSp>
        <p:nvGrpSpPr>
          <p:cNvPr id="5" name="Group 7"/>
          <p:cNvGrpSpPr>
            <a:grpSpLocks/>
          </p:cNvGrpSpPr>
          <p:nvPr/>
        </p:nvGrpSpPr>
        <p:grpSpPr bwMode="auto">
          <a:xfrm>
            <a:off x="7848600" y="4629150"/>
            <a:ext cx="608013" cy="514350"/>
            <a:chOff x="7848600" y="4486637"/>
            <a:chExt cx="608013" cy="514350"/>
          </a:xfrm>
        </p:grpSpPr>
        <p:sp>
          <p:nvSpPr>
            <p:cNvPr id="6" name="Rectangle 5"/>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2" descr="VMware logo 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905055" y="4629148"/>
              <a:ext cx="502918" cy="76081"/>
            </a:xfrm>
            <a:prstGeom prst="rect">
              <a:avLst/>
            </a:prstGeom>
            <a:noFill/>
            <a:ln w="9525">
              <a:noFill/>
              <a:miter lim="800000"/>
              <a:headEnd/>
              <a:tailEnd/>
            </a:ln>
          </p:spPr>
        </p:pic>
      </p:grpSp>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grpSp>
        <p:nvGrpSpPr>
          <p:cNvPr id="5" name="Group 9"/>
          <p:cNvGrpSpPr>
            <a:grpSpLocks/>
          </p:cNvGrpSpPr>
          <p:nvPr/>
        </p:nvGrpSpPr>
        <p:grpSpPr bwMode="auto">
          <a:xfrm>
            <a:off x="7859713" y="4629150"/>
            <a:ext cx="592137" cy="514350"/>
            <a:chOff x="7859395" y="4489938"/>
            <a:chExt cx="593222" cy="514350"/>
          </a:xfrm>
        </p:grpSpPr>
        <p:sp>
          <p:nvSpPr>
            <p:cNvPr id="6" name="Rectangle 5"/>
            <p:cNvSpPr/>
            <p:nvPr/>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2" descr="VC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008863" y="4574497"/>
              <a:ext cx="294287" cy="294287"/>
            </a:xfrm>
            <a:prstGeom prst="rect">
              <a:avLst/>
            </a:prstGeom>
            <a:noFill/>
            <a:ln w="9525">
              <a:noFill/>
              <a:miter lim="800000"/>
              <a:headEnd/>
              <a:tailEnd/>
            </a:ln>
          </p:spPr>
        </p:pic>
      </p:gr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2" name="Picture 7" descr="EMC logo white_300dpi.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103438" y="1657350"/>
            <a:ext cx="4899025" cy="1581150"/>
          </a:xfrm>
          <a:prstGeom prst="rect">
            <a:avLst/>
          </a:prstGeom>
          <a:noFill/>
          <a:ln w="9525">
            <a:noFill/>
            <a:miter lim="800000"/>
            <a:headEnd/>
            <a:tailEnd/>
          </a:ln>
        </p:spPr>
      </p:pic>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cloud bkgd">
    <p:spTree>
      <p:nvGrpSpPr>
        <p:cNvPr id="1" name=""/>
        <p:cNvGrpSpPr/>
        <p:nvPr/>
      </p:nvGrpSpPr>
      <p:grpSpPr>
        <a:xfrm>
          <a:off x="0" y="0"/>
          <a:ext cx="0" cy="0"/>
          <a:chOff x="0" y="0"/>
          <a:chExt cx="0" cy="0"/>
        </a:xfrm>
      </p:grpSpPr>
      <p:pic>
        <p:nvPicPr>
          <p:cNvPr id="6" name="Picture 5" descr="new crop.jpg"/>
          <p:cNvPicPr>
            <a:picLocks noChangeAspect="1"/>
          </p:cNvPicPr>
          <p:nvPr userDrawn="1"/>
        </p:nvPicPr>
        <p:blipFill>
          <a:blip r:embed="rId2" cstate="screen">
            <a:alphaModFix amt="75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bg1"/>
                </a:solidFill>
                <a:latin typeface="Architects Daughter"/>
                <a:cs typeface="Architects Daughter"/>
              </a:defRPr>
            </a:lvl1pPr>
          </a:lstStyle>
          <a:p>
            <a:r>
              <a:rPr lang="en-US" dirty="0" smtClean="0"/>
              <a:t>CLICK TO EDIT MASTER TITLE STYLE</a:t>
            </a:r>
            <a:endParaRPr lang="en-US" dirty="0"/>
          </a:p>
        </p:txBody>
      </p:sp>
      <p:pic>
        <p:nvPicPr>
          <p:cNvPr id="5" name="Picture 4" descr="EMC-Ta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54315" y="4626579"/>
            <a:ext cx="594360" cy="516921"/>
          </a:xfrm>
          <a:prstGeom prst="rect">
            <a:avLst/>
          </a:prstGeom>
        </p:spPr>
      </p:pic>
      <p:sp>
        <p:nvSpPr>
          <p:cNvPr id="7" name="TextBox 6"/>
          <p:cNvSpPr txBox="1"/>
          <p:nvPr userDrawn="1"/>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8" name="TextBox 7"/>
          <p:cNvSpPr txBox="1"/>
          <p:nvPr userDrawn="1"/>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userDrawn="1"/>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Tree>
    <p:extLst>
      <p:ext uri="{BB962C8B-B14F-4D97-AF65-F5344CB8AC3E}">
        <p14:creationId xmlns:p14="http://schemas.microsoft.com/office/powerpoint/2010/main" val="12343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 name="Title 1"/>
          <p:cNvSpPr>
            <a:spLocks noGrp="1"/>
          </p:cNvSpPr>
          <p:nvPr>
            <p:ph type="ctrTitle"/>
          </p:nvPr>
        </p:nvSpPr>
        <p:spPr>
          <a:xfrm>
            <a:off x="523874" y="4114800"/>
            <a:ext cx="6738850"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23874" y="4535865"/>
            <a:ext cx="6738850"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 name="Group 3"/>
          <p:cNvGrpSpPr/>
          <p:nvPr userDrawn="1"/>
        </p:nvGrpSpPr>
        <p:grpSpPr>
          <a:xfrm>
            <a:off x="7505596" y="4095749"/>
            <a:ext cx="951017" cy="1047751"/>
            <a:chOff x="7618413" y="4303992"/>
            <a:chExt cx="762000" cy="839508"/>
          </a:xfrm>
        </p:grpSpPr>
        <p:sp>
          <p:nvSpPr>
            <p:cNvPr id="8" name="Rectangle 7"/>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2829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7505596" y="4095749"/>
            <a:ext cx="951017" cy="1047751"/>
            <a:chOff x="7618413" y="4303992"/>
            <a:chExt cx="762000" cy="839508"/>
          </a:xfrm>
        </p:grpSpPr>
        <p:sp>
          <p:nvSpPr>
            <p:cNvPr id="7" name="Rectangle 6"/>
            <p:cNvSpPr/>
            <p:nvPr userDrawn="1"/>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8" name="Picture 7"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265879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53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47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45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9453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249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398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9110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43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85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72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2" name="Picture 1"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434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2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2784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7849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06541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11662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76756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3" name="Picture 12" descr="Pivotal whit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58316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5" name="Picture 14" descr="Destination Federation 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7760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3" name="Picture 2" descr="VMware logo 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352317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19050"/>
            <a:ext cx="9144000" cy="5143500"/>
          </a:xfrm>
          <a:prstGeom prst="rect">
            <a:avLst/>
          </a:prstGeom>
        </p:spPr>
      </p:pic>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VC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05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18169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379413" y="3886200"/>
            <a:ext cx="8383588" cy="413989"/>
          </a:xfrm>
          <a:prstGeom prst="rect">
            <a:avLst/>
          </a:prstGeom>
        </p:spPr>
        <p:txBody>
          <a:bodyPr lIns="0" tIns="0" rIns="0" bIns="0" anchor="b" anchorCtr="0"/>
          <a:lstStyle>
            <a:lvl1pPr algn="l">
              <a:lnSpc>
                <a:spcPct val="100000"/>
              </a:lnSpc>
              <a:defRPr sz="3200">
                <a:solidFill>
                  <a:schemeClr val="tx2"/>
                </a:solidFill>
                <a:latin typeface="Architects Daughter"/>
                <a:cs typeface="Architects Daughter"/>
              </a:defRPr>
            </a:lvl1pPr>
          </a:lstStyle>
          <a:p>
            <a:r>
              <a:rPr lang="en-US" dirty="0" smtClean="0"/>
              <a:t>CLICK TO EDIT MASTER TITLE STYLE</a:t>
            </a:r>
            <a:endParaRPr lang="en-US" dirty="0"/>
          </a:p>
        </p:txBody>
      </p:sp>
      <p:sp>
        <p:nvSpPr>
          <p:cNvPr id="9" name="Subtitle 2"/>
          <p:cNvSpPr>
            <a:spLocks noGrp="1"/>
          </p:cNvSpPr>
          <p:nvPr>
            <p:ph type="subTitle" idx="1" hasCustomPrompt="1"/>
          </p:nvPr>
        </p:nvSpPr>
        <p:spPr>
          <a:xfrm>
            <a:off x="379412" y="4343400"/>
            <a:ext cx="8383587" cy="269994"/>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113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3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892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295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488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1937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SA co-branded">
    <p:spTree>
      <p:nvGrpSpPr>
        <p:cNvPr id="1" name=""/>
        <p:cNvGrpSpPr/>
        <p:nvPr/>
      </p:nvGrpSpPr>
      <p:grpSpPr>
        <a:xfrm>
          <a:off x="0" y="0"/>
          <a:ext cx="0" cy="0"/>
          <a:chOff x="0" y="0"/>
          <a:chExt cx="0" cy="0"/>
        </a:xfrm>
      </p:grpSpPr>
      <p:pic>
        <p:nvPicPr>
          <p:cNvPr id="16" name="Picture 15" descr="RSA.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5" y="4629149"/>
            <a:ext cx="609600" cy="284608"/>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659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votal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1" name="Picture 20" descr="Pivotal green.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7" y="4629151"/>
            <a:ext cx="787466" cy="180528"/>
          </a:xfrm>
          <a:prstGeom prst="rect">
            <a:avLst/>
          </a:prstGeom>
        </p:spPr>
      </p:pic>
    </p:spTree>
    <p:extLst>
      <p:ext uri="{BB962C8B-B14F-4D97-AF65-F5344CB8AC3E}">
        <p14:creationId xmlns:p14="http://schemas.microsoft.com/office/powerpoint/2010/main" val="376528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ederation co-branded">
    <p:spTree>
      <p:nvGrpSpPr>
        <p:cNvPr id="1" name=""/>
        <p:cNvGrpSpPr/>
        <p:nvPr/>
      </p:nvGrpSpPr>
      <p:grpSpPr>
        <a:xfrm>
          <a:off x="0" y="0"/>
          <a:ext cx="0" cy="0"/>
          <a:chOff x="0" y="0"/>
          <a:chExt cx="0" cy="0"/>
        </a:xfrm>
      </p:grpSpPr>
      <p:sp>
        <p:nvSpPr>
          <p:cNvPr id="18"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0"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descr="All Federation logos gra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4839" y="4578720"/>
            <a:ext cx="2539998" cy="432173"/>
          </a:xfrm>
          <a:prstGeom prst="rect">
            <a:avLst/>
          </a:prstGeom>
        </p:spPr>
      </p:pic>
    </p:spTree>
    <p:extLst>
      <p:ext uri="{BB962C8B-B14F-4D97-AF65-F5344CB8AC3E}">
        <p14:creationId xmlns:p14="http://schemas.microsoft.com/office/powerpoint/2010/main" val="2432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Mware co-branded">
    <p:spTree>
      <p:nvGrpSpPr>
        <p:cNvPr id="1" name=""/>
        <p:cNvGrpSpPr/>
        <p:nvPr/>
      </p:nvGrpSpPr>
      <p:grpSpPr>
        <a:xfrm>
          <a:off x="0" y="0"/>
          <a:ext cx="0" cy="0"/>
          <a:chOff x="0" y="0"/>
          <a:chExt cx="0" cy="0"/>
        </a:xfrm>
      </p:grpSpPr>
      <p:pic>
        <p:nvPicPr>
          <p:cNvPr id="2" name="Picture 1" descr="VMware logo Gra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8" y="4629149"/>
            <a:ext cx="1045441" cy="158968"/>
          </a:xfrm>
          <a:prstGeom prst="rect">
            <a:avLst/>
          </a:prstGeom>
        </p:spPr>
      </p:pic>
      <p:sp>
        <p:nvSpPr>
          <p:cNvPr id="16"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18"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8061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CE co-branded">
    <p:spTree>
      <p:nvGrpSpPr>
        <p:cNvPr id="1" name=""/>
        <p:cNvGrpSpPr/>
        <p:nvPr/>
      </p:nvGrpSpPr>
      <p:grpSpPr>
        <a:xfrm>
          <a:off x="0" y="0"/>
          <a:ext cx="0" cy="0"/>
          <a:chOff x="0" y="0"/>
          <a:chExt cx="0" cy="0"/>
        </a:xfrm>
      </p:grpSpPr>
      <p:pic>
        <p:nvPicPr>
          <p:cNvPr id="2" name="Picture 1" descr="VC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6425" y="4622799"/>
            <a:ext cx="375707" cy="375707"/>
          </a:xfrm>
          <a:prstGeom prst="rect">
            <a:avLst/>
          </a:prstGeom>
        </p:spPr>
      </p:pic>
      <p:sp>
        <p:nvSpPr>
          <p:cNvPr id="19" name="Content Placeholder 4"/>
          <p:cNvSpPr>
            <a:spLocks noGrp="1"/>
          </p:cNvSpPr>
          <p:nvPr>
            <p:ph sz="quarter" idx="10"/>
          </p:nvPr>
        </p:nvSpPr>
        <p:spPr>
          <a:xfrm>
            <a:off x="379413" y="1295399"/>
            <a:ext cx="8458200" cy="3235325"/>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tx2"/>
                </a:solidFill>
                <a:latin typeface="Architects Daughter"/>
                <a:cs typeface="Architects Daughter"/>
              </a:defRPr>
            </a:lvl1pPr>
          </a:lstStyle>
          <a:p>
            <a:r>
              <a:rPr lang="en-US" dirty="0" smtClean="0"/>
              <a:t>CLICK TO EDIT MASTER TITLE STYLE</a:t>
            </a:r>
            <a:endParaRPr lang="en-US" dirty="0"/>
          </a:p>
        </p:txBody>
      </p:sp>
      <p:sp>
        <p:nvSpPr>
          <p:cNvPr id="21"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lnSpc>
                <a:spcPct val="100000"/>
              </a:lnSpc>
              <a:buNone/>
              <a:defRPr sz="1600">
                <a:solidFill>
                  <a:schemeClr val="bg2"/>
                </a:solidFill>
                <a:latin typeface="Architects Daughter"/>
                <a:cs typeface="Architects Daughte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500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33718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grpSp>
        <p:nvGrpSpPr>
          <p:cNvPr id="4" name="Group 7"/>
          <p:cNvGrpSpPr>
            <a:grpSpLocks/>
          </p:cNvGrpSpPr>
          <p:nvPr userDrawn="1"/>
        </p:nvGrpSpPr>
        <p:grpSpPr bwMode="auto">
          <a:xfrm>
            <a:off x="7859713" y="4629150"/>
            <a:ext cx="592137" cy="514350"/>
            <a:chOff x="7618413" y="4303993"/>
            <a:chExt cx="762000" cy="660688"/>
          </a:xfrm>
        </p:grpSpPr>
        <p:sp>
          <p:nvSpPr>
            <p:cNvPr id="5" name="Rectangle 4"/>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6"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Tree>
    <p:extLst>
      <p:ext uri="{BB962C8B-B14F-4D97-AF65-F5344CB8AC3E}">
        <p14:creationId xmlns:p14="http://schemas.microsoft.com/office/powerpoint/2010/main" val="1645786271"/>
      </p:ext>
    </p:extLst>
  </p:cSld>
  <p:clrMapOvr>
    <a:masterClrMapping/>
  </p:clrMapOvr>
  <p:transition spd="med">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only cloud bkgd">
    <p:spTree>
      <p:nvGrpSpPr>
        <p:cNvPr id="1" name=""/>
        <p:cNvGrpSpPr/>
        <p:nvPr/>
      </p:nvGrpSpPr>
      <p:grpSpPr>
        <a:xfrm>
          <a:off x="0" y="0"/>
          <a:ext cx="0" cy="0"/>
          <a:chOff x="0" y="0"/>
          <a:chExt cx="0" cy="0"/>
        </a:xfrm>
      </p:grpSpPr>
      <p:pic>
        <p:nvPicPr>
          <p:cNvPr id="6" name="Picture 5" descr="new crop.jpg"/>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100000"/>
              </a:lnSpc>
              <a:defRPr sz="2800">
                <a:solidFill>
                  <a:schemeClr val="bg1"/>
                </a:solidFill>
                <a:latin typeface="Architects Daughter"/>
                <a:cs typeface="Architects Daughter"/>
              </a:defRPr>
            </a:lvl1pPr>
          </a:lstStyle>
          <a:p>
            <a:r>
              <a:rPr lang="en-US" dirty="0" smtClean="0"/>
              <a:t>CLICK TO EDIT MASTER TITLE STYLE</a:t>
            </a:r>
            <a:endParaRPr lang="en-US" dirty="0"/>
          </a:p>
        </p:txBody>
      </p:sp>
      <p:pic>
        <p:nvPicPr>
          <p:cNvPr id="5" name="Picture 4" descr="EMC-Ta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54315" y="4626579"/>
            <a:ext cx="594360" cy="516921"/>
          </a:xfrm>
          <a:prstGeom prst="rect">
            <a:avLst/>
          </a:prstGeom>
        </p:spPr>
      </p:pic>
      <p:sp>
        <p:nvSpPr>
          <p:cNvPr id="7" name="TextBox 6"/>
          <p:cNvSpPr txBox="1"/>
          <p:nvPr userDrawn="1"/>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8" name="TextBox 7"/>
          <p:cNvSpPr txBox="1"/>
          <p:nvPr userDrawn="1"/>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9" name="TextBox 8"/>
          <p:cNvSpPr txBox="1"/>
          <p:nvPr userDrawn="1"/>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cs typeface="+mn-cs"/>
              </a:rPr>
              <a:pPr algn="r"/>
              <a:t>‹#›</a:t>
            </a:fld>
            <a:endParaRPr lang="en-US" dirty="0" smtClean="0">
              <a:solidFill>
                <a:srgbClr val="717074"/>
              </a:solidFill>
              <a:latin typeface="Verdana"/>
              <a:cs typeface="+mn-cs"/>
            </a:endParaRPr>
          </a:p>
        </p:txBody>
      </p:sp>
    </p:spTree>
    <p:extLst>
      <p:ext uri="{BB962C8B-B14F-4D97-AF65-F5344CB8AC3E}">
        <p14:creationId xmlns:p14="http://schemas.microsoft.com/office/powerpoint/2010/main" val="350452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2"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grpSp>
        <p:nvGrpSpPr>
          <p:cNvPr id="4" name="Group 7"/>
          <p:cNvGrpSpPr>
            <a:grpSpLocks/>
          </p:cNvGrpSpPr>
          <p:nvPr userDrawn="1"/>
        </p:nvGrpSpPr>
        <p:grpSpPr bwMode="auto">
          <a:xfrm>
            <a:off x="7859713" y="4629150"/>
            <a:ext cx="592137" cy="514350"/>
            <a:chOff x="7618413" y="4303993"/>
            <a:chExt cx="762000" cy="660688"/>
          </a:xfrm>
        </p:grpSpPr>
        <p:sp>
          <p:nvSpPr>
            <p:cNvPr id="5" name="Rectangle 4"/>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Tree>
    <p:extLst>
      <p:ext uri="{BB962C8B-B14F-4D97-AF65-F5344CB8AC3E}">
        <p14:creationId xmlns:p14="http://schemas.microsoft.com/office/powerpoint/2010/main" val="288078411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subtitle only">
    <p:spTree>
      <p:nvGrpSpPr>
        <p:cNvPr id="1" name=""/>
        <p:cNvGrpSpPr/>
        <p:nvPr/>
      </p:nvGrpSpPr>
      <p:grpSpPr>
        <a:xfrm>
          <a:off x="0" y="0"/>
          <a:ext cx="0" cy="0"/>
          <a:chOff x="0" y="0"/>
          <a:chExt cx="0" cy="0"/>
        </a:xfrm>
      </p:grpSpPr>
      <p:pic>
        <p:nvPicPr>
          <p:cNvPr id="4" name="Picture 3" descr="Hybridcloud ppt size 30percent.png"/>
          <p:cNvPicPr>
            <a:picLocks noChangeAspect="1"/>
          </p:cNvPicPr>
          <p:nvPr userDrawn="1"/>
        </p:nvPicPr>
        <p:blipFill>
          <a:blip r:embed="rId2" cstate="screen">
            <a:alphaModFix amt="70000"/>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5" name="Group 7"/>
          <p:cNvGrpSpPr>
            <a:grpSpLocks/>
          </p:cNvGrpSpPr>
          <p:nvPr userDrawn="1"/>
        </p:nvGrpSpPr>
        <p:grpSpPr bwMode="auto">
          <a:xfrm>
            <a:off x="7859713" y="4629150"/>
            <a:ext cx="592137" cy="514350"/>
            <a:chOff x="7618413" y="4303993"/>
            <a:chExt cx="762000" cy="660688"/>
          </a:xfrm>
        </p:grpSpPr>
        <p:sp>
          <p:nvSpPr>
            <p:cNvPr id="6" name="Rectangle 5"/>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1" descr="EMC logo white_300dpi.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Architects Daughter" pitchFamily="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Architects Daughter"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557149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image" Target="../media/image1.png"/><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3.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66713" y="4629150"/>
            <a:ext cx="8720137" cy="514350"/>
            <a:chOff x="366713" y="4629150"/>
            <a:chExt cx="8720137" cy="514350"/>
          </a:xfrm>
        </p:grpSpPr>
        <p:sp>
          <p:nvSpPr>
            <p:cNvPr id="10" name="TextBox 9"/>
            <p:cNvSpPr txBox="1"/>
            <p:nvPr/>
          </p:nvSpPr>
          <p:spPr>
            <a:xfrm>
              <a:off x="8801100" y="5032375"/>
              <a:ext cx="285750" cy="93663"/>
            </a:xfrm>
            <a:prstGeom prst="rect">
              <a:avLst/>
            </a:prstGeom>
            <a:noFill/>
          </p:spPr>
          <p:txBody>
            <a:bodyPr lIns="0" tIns="0" rIns="0" bIns="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defRPr/>
              </a:pPr>
              <a:fld id="{1C547878-BF41-4820-A484-CB9286739AE2}" type="slidenum">
                <a:rPr lang="en-US" smtClean="0">
                  <a:latin typeface="+mn-lt"/>
                  <a:cs typeface="+mn-cs"/>
                </a:rPr>
                <a:pPr algn="r">
                  <a:defRPr/>
                </a:pPr>
                <a:t>‹#›</a:t>
              </a:fld>
              <a:endParaRPr lang="en-US" dirty="0" smtClean="0">
                <a:latin typeface="+mn-lt"/>
                <a:cs typeface="+mn-cs"/>
              </a:endParaRPr>
            </a:p>
          </p:txBody>
        </p:sp>
        <p:grpSp>
          <p:nvGrpSpPr>
            <p:cNvPr id="1027" name="Group 7"/>
            <p:cNvGrpSpPr>
              <a:grpSpLocks/>
            </p:cNvGrpSpPr>
            <p:nvPr/>
          </p:nvGrpSpPr>
          <p:grpSpPr bwMode="auto">
            <a:xfrm>
              <a:off x="7859713" y="4629150"/>
              <a:ext cx="592137"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1" name="Picture 11" descr="EMC logo white_300dpi.png"/>
              <p:cNvPicPr>
                <a:picLocks noChangeAspect="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7728486" y="4429482"/>
                <a:ext cx="531651" cy="184909"/>
              </a:xfrm>
              <a:prstGeom prst="rect">
                <a:avLst/>
              </a:prstGeom>
              <a:noFill/>
              <a:ln w="9525">
                <a:noFill/>
                <a:miter lim="800000"/>
                <a:headEnd/>
                <a:tailEnd/>
              </a:ln>
            </p:spPr>
          </p:pic>
        </p:grpSp>
        <p:sp>
          <p:nvSpPr>
            <p:cNvPr id="17" name="TextBox 16"/>
            <p:cNvSpPr txBox="1"/>
            <p:nvPr/>
          </p:nvSpPr>
          <p:spPr bwMode="gray">
            <a:xfrm>
              <a:off x="366713" y="5032375"/>
              <a:ext cx="2163762" cy="93663"/>
            </a:xfrm>
            <a:prstGeom prst="rect">
              <a:avLst/>
            </a:prstGeom>
            <a:noFill/>
          </p:spPr>
          <p:txBody>
            <a:bodyPr wrap="none" lIns="0" tIns="0" rIns="0" bIns="0">
              <a:spAutoFit/>
            </a:bodyPr>
            <a:lstStyle/>
            <a:p>
              <a:pPr defTabSz="914400" fontAlgn="auto">
                <a:spcBef>
                  <a:spcPts val="0"/>
                </a:spcBef>
                <a:spcAft>
                  <a:spcPts val="0"/>
                </a:spcAft>
                <a:defRPr/>
              </a:pPr>
              <a:r>
                <a:rPr lang="en-US" sz="600" dirty="0">
                  <a:solidFill>
                    <a:schemeClr val="bg2"/>
                  </a:solidFill>
                  <a:latin typeface="+mn-lt"/>
                  <a:cs typeface="+mn-cs"/>
                </a:rPr>
                <a:t>© Copyright 2014 EMC Corporation. All rights reserved.</a:t>
              </a:r>
            </a:p>
          </p:txBody>
        </p:sp>
        <p:sp>
          <p:nvSpPr>
            <p:cNvPr id="18" name="TextBox 17"/>
            <p:cNvSpPr txBox="1"/>
            <p:nvPr/>
          </p:nvSpPr>
          <p:spPr bwMode="gray">
            <a:xfrm>
              <a:off x="366713" y="5032375"/>
              <a:ext cx="2163762" cy="93663"/>
            </a:xfrm>
            <a:prstGeom prst="rect">
              <a:avLst/>
            </a:prstGeom>
            <a:noFill/>
          </p:spPr>
          <p:txBody>
            <a:bodyPr wrap="none" lIns="0" tIns="0" rIns="0" bIns="0">
              <a:spAutoFit/>
            </a:bodyPr>
            <a:lstStyle/>
            <a:p>
              <a:pPr defTabSz="914400" fontAlgn="auto">
                <a:spcBef>
                  <a:spcPts val="0"/>
                </a:spcBef>
                <a:spcAft>
                  <a:spcPts val="0"/>
                </a:spcAft>
                <a:defRPr/>
              </a:pPr>
              <a:r>
                <a:rPr lang="en-US" sz="600" dirty="0">
                  <a:solidFill>
                    <a:schemeClr val="bg2"/>
                  </a:solidFill>
                  <a:latin typeface="+mn-lt"/>
                  <a:cs typeface="+mn-cs"/>
                </a:rPr>
                <a:t>© Copyright 2014 EMC Corporation. All rights reserved.</a:t>
              </a:r>
            </a:p>
          </p:txBody>
        </p:sp>
      </p:gr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95" r:id="rId7"/>
    <p:sldLayoutId id="2147483900" r:id="rId8"/>
    <p:sldLayoutId id="2147483996"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4066" r:id="rId27"/>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Verdana" pitchFamily="34" charset="0"/>
        </a:defRPr>
      </a:lvl2pPr>
      <a:lvl3pPr algn="ctr" defTabSz="457200" rtl="0" eaLnBrk="1" fontAlgn="base" hangingPunct="1">
        <a:spcBef>
          <a:spcPct val="0"/>
        </a:spcBef>
        <a:spcAft>
          <a:spcPct val="0"/>
        </a:spcAft>
        <a:defRPr sz="4400">
          <a:solidFill>
            <a:schemeClr val="tx1"/>
          </a:solidFill>
          <a:latin typeface="Verdana" pitchFamily="34" charset="0"/>
        </a:defRPr>
      </a:lvl3pPr>
      <a:lvl4pPr algn="ctr" defTabSz="457200" rtl="0" eaLnBrk="1" fontAlgn="base" hangingPunct="1">
        <a:spcBef>
          <a:spcPct val="0"/>
        </a:spcBef>
        <a:spcAft>
          <a:spcPct val="0"/>
        </a:spcAft>
        <a:defRPr sz="4400">
          <a:solidFill>
            <a:schemeClr val="tx1"/>
          </a:solidFill>
          <a:latin typeface="Verdana" pitchFamily="34" charset="0"/>
        </a:defRPr>
      </a:lvl4pPr>
      <a:lvl5pPr algn="ctr" defTabSz="457200" rtl="0" eaLnBrk="1" fontAlgn="base" hangingPunct="1">
        <a:spcBef>
          <a:spcPct val="0"/>
        </a:spcBef>
        <a:spcAft>
          <a:spcPct val="0"/>
        </a:spcAft>
        <a:defRPr sz="4400">
          <a:solidFill>
            <a:schemeClr val="tx1"/>
          </a:solidFill>
          <a:latin typeface="Verdana" pitchFamily="34" charset="0"/>
        </a:defRPr>
      </a:lvl5pPr>
      <a:lvl6pPr marL="457200" algn="ctr" defTabSz="457200" rtl="0" eaLnBrk="1" fontAlgn="base" hangingPunct="1">
        <a:spcBef>
          <a:spcPct val="0"/>
        </a:spcBef>
        <a:spcAft>
          <a:spcPct val="0"/>
        </a:spcAft>
        <a:defRPr sz="4400">
          <a:solidFill>
            <a:schemeClr val="tx1"/>
          </a:solidFill>
          <a:latin typeface="Verdana" pitchFamily="34" charset="0"/>
        </a:defRPr>
      </a:lvl6pPr>
      <a:lvl7pPr marL="914400" algn="ctr" defTabSz="457200" rtl="0" eaLnBrk="1" fontAlgn="base" hangingPunct="1">
        <a:spcBef>
          <a:spcPct val="0"/>
        </a:spcBef>
        <a:spcAft>
          <a:spcPct val="0"/>
        </a:spcAft>
        <a:defRPr sz="4400">
          <a:solidFill>
            <a:schemeClr val="tx1"/>
          </a:solidFill>
          <a:latin typeface="Verdana" pitchFamily="34" charset="0"/>
        </a:defRPr>
      </a:lvl7pPr>
      <a:lvl8pPr marL="1371600" algn="ctr" defTabSz="457200" rtl="0" eaLnBrk="1" fontAlgn="base" hangingPunct="1">
        <a:spcBef>
          <a:spcPct val="0"/>
        </a:spcBef>
        <a:spcAft>
          <a:spcPct val="0"/>
        </a:spcAft>
        <a:defRPr sz="4400">
          <a:solidFill>
            <a:schemeClr val="tx1"/>
          </a:solidFill>
          <a:latin typeface="Verdana" pitchFamily="34" charset="0"/>
        </a:defRPr>
      </a:lvl8pPr>
      <a:lvl9pPr marL="1828800" algn="ctr" defTabSz="457200" rtl="0" eaLnBrk="1" fontAlgn="base" hangingPunct="1">
        <a:spcBef>
          <a:spcPct val="0"/>
        </a:spcBef>
        <a:spcAft>
          <a:spcPct val="0"/>
        </a:spcAft>
        <a:defRPr sz="4400">
          <a:solidFill>
            <a:schemeClr val="tx1"/>
          </a:solidFill>
          <a:latin typeface="Verdana"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rPr>
              <a:pPr algn="r"/>
              <a:t>‹#›</a:t>
            </a:fld>
            <a:endParaRPr lang="en-US" dirty="0" smtClean="0">
              <a:solidFill>
                <a:srgbClr val="717074"/>
              </a:solidFill>
              <a:latin typeface="Verdana"/>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pic>
          <p:nvPicPr>
            <p:cNvPr id="12" name="Picture 11" descr="EMC logo white_300dpi.png"/>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rPr>
              <a:t>© Copyright 2014 EMC Corporation. All rights reserved.</a:t>
            </a:r>
          </a:p>
        </p:txBody>
      </p:sp>
    </p:spTree>
    <p:extLst>
      <p:ext uri="{BB962C8B-B14F-4D97-AF65-F5344CB8AC3E}">
        <p14:creationId xmlns:p14="http://schemas.microsoft.com/office/powerpoint/2010/main" val="166328937"/>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algn="r"/>
            <a:fld id="{61F684CE-B7BB-4223-BA2B-B47808B845F1}" type="slidenum">
              <a:rPr lang="en-US" smtClean="0">
                <a:solidFill>
                  <a:srgbClr val="717074"/>
                </a:solidFill>
                <a:latin typeface="Verdana"/>
                <a:cs typeface="+mn-cs"/>
              </a:rPr>
              <a:pPr algn="r"/>
              <a:t>‹#›</a:t>
            </a:fld>
            <a:endParaRPr lang="en-US" dirty="0" smtClean="0">
              <a:solidFill>
                <a:srgbClr val="717074"/>
              </a:solidFill>
              <a:latin typeface="Verdana"/>
              <a:cs typeface="+mn-cs"/>
            </a:endParaRPr>
          </a:p>
        </p:txBody>
      </p:sp>
      <p:sp>
        <p:nvSpPr>
          <p:cNvPr id="9" name="Rectangle 8"/>
          <p:cNvSpPr/>
          <p:nvPr/>
        </p:nvSpPr>
        <p:spPr>
          <a:xfrm>
            <a:off x="7859395" y="4629149"/>
            <a:ext cx="593222" cy="514350"/>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srgbClr val="FFFFFF"/>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defTabSz="914400" fontAlgn="auto">
              <a:spcBef>
                <a:spcPts val="0"/>
              </a:spcBef>
              <a:spcAft>
                <a:spcPts val="0"/>
              </a:spcAft>
              <a:defRPr/>
            </a:pPr>
            <a:r>
              <a:rPr lang="en-US" sz="600" dirty="0" smtClean="0">
                <a:solidFill>
                  <a:srgbClr val="717074"/>
                </a:solidFill>
                <a:latin typeface="Verdana"/>
                <a:cs typeface="+mn-cs"/>
              </a:rPr>
              <a:t>© Copyright 2014 EMC Corporation. All rights reserved.</a:t>
            </a:r>
          </a:p>
        </p:txBody>
      </p:sp>
      <p:pic>
        <p:nvPicPr>
          <p:cNvPr id="2" name="Picture 1" descr="EMC logo white_300dpi.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945363" y="4726843"/>
            <a:ext cx="421286" cy="135972"/>
          </a:xfrm>
          <a:prstGeom prst="rect">
            <a:avLst/>
          </a:prstGeom>
        </p:spPr>
      </p:pic>
    </p:spTree>
    <p:extLst>
      <p:ext uri="{BB962C8B-B14F-4D97-AF65-F5344CB8AC3E}">
        <p14:creationId xmlns:p14="http://schemas.microsoft.com/office/powerpoint/2010/main" val="117122613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ottkars/labbuildr/wiki"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microsoft.com/en-us/kb/318785"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790950"/>
            <a:ext cx="9144000" cy="990600"/>
          </a:xfrm>
          <a:prstGeom prst="rect">
            <a:avLst/>
          </a:prstGeom>
          <a:gradFill flip="none" rotWithShape="1">
            <a:gsLst>
              <a:gs pos="51000">
                <a:schemeClr val="bg1"/>
              </a:gs>
              <a:gs pos="100000">
                <a:schemeClr val="bg1">
                  <a:alpha val="0"/>
                </a:schemeClr>
              </a:gs>
            </a:gsLst>
            <a:lin ang="16200000" scaled="0"/>
            <a:tileRect/>
          </a:gra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10"/>
          <p:cNvGrpSpPr/>
          <p:nvPr/>
        </p:nvGrpSpPr>
        <p:grpSpPr>
          <a:xfrm>
            <a:off x="7505596" y="4095749"/>
            <a:ext cx="951017" cy="1047751"/>
            <a:chOff x="7618413" y="4303992"/>
            <a:chExt cx="762000" cy="839508"/>
          </a:xfrm>
        </p:grpSpPr>
        <p:sp>
          <p:nvSpPr>
            <p:cNvPr id="12" name="Rectangle 11"/>
            <p:cNvSpPr/>
            <p:nvPr/>
          </p:nvSpPr>
          <p:spPr>
            <a:xfrm>
              <a:off x="7618413" y="4303992"/>
              <a:ext cx="762000" cy="8395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EMC logo white_300dpi.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2" name="Title 1"/>
          <p:cNvSpPr>
            <a:spLocks noGrp="1"/>
          </p:cNvSpPr>
          <p:nvPr>
            <p:ph type="ctrTitle"/>
          </p:nvPr>
        </p:nvSpPr>
        <p:spPr>
          <a:xfrm>
            <a:off x="251560" y="3355158"/>
            <a:ext cx="7263561" cy="413989"/>
          </a:xfrm>
        </p:spPr>
        <p:txBody>
          <a:bodyPr/>
          <a:lstStyle/>
          <a:p>
            <a:r>
              <a:rPr lang="en-US" dirty="0" smtClean="0"/>
              <a:t>The </a:t>
            </a:r>
            <a:r>
              <a:rPr lang="en-US" dirty="0" err="1" smtClean="0"/>
              <a:t>l</a:t>
            </a:r>
            <a:r>
              <a:rPr lang="en-US" dirty="0" err="1" smtClean="0"/>
              <a:t>abbuildr</a:t>
            </a:r>
            <a:r>
              <a:rPr lang="en-US" dirty="0" smtClean="0"/>
              <a:t> toolkit – unleash the Potential of VMware Workstation </a:t>
            </a:r>
            <a:r>
              <a:rPr lang="de-DE" dirty="0"/>
              <a:t/>
            </a:r>
            <a:br>
              <a:rPr lang="de-DE" dirty="0"/>
            </a:br>
            <a:endParaRPr lang="en-US" dirty="0">
              <a:latin typeface="Architects Daughter" pitchFamily="2" charset="0"/>
            </a:endParaRPr>
          </a:p>
        </p:txBody>
      </p:sp>
      <p:sp>
        <p:nvSpPr>
          <p:cNvPr id="11" name="Subtitle 10"/>
          <p:cNvSpPr>
            <a:spLocks noGrp="1"/>
          </p:cNvSpPr>
          <p:nvPr>
            <p:ph type="subTitle" idx="1"/>
          </p:nvPr>
        </p:nvSpPr>
        <p:spPr>
          <a:xfrm>
            <a:off x="284905" y="4367754"/>
            <a:ext cx="6935787" cy="489995"/>
          </a:xfrm>
        </p:spPr>
        <p:txBody>
          <a:bodyPr>
            <a:normAutofit fontScale="77500" lnSpcReduction="20000"/>
          </a:bodyPr>
          <a:lstStyle/>
          <a:p>
            <a:r>
              <a:rPr lang="en-US" dirty="0"/>
              <a:t>Join </a:t>
            </a:r>
            <a:r>
              <a:rPr lang="en-US" dirty="0" err="1"/>
              <a:t>Mspecialist</a:t>
            </a:r>
            <a:r>
              <a:rPr lang="en-US" dirty="0"/>
              <a:t>, </a:t>
            </a:r>
            <a:r>
              <a:rPr lang="en-US" dirty="0" err="1"/>
              <a:t>HyperV</a:t>
            </a:r>
            <a:r>
              <a:rPr lang="en-US" dirty="0"/>
              <a:t> Guy </a:t>
            </a:r>
            <a:r>
              <a:rPr lang="en-US" dirty="0" smtClean="0"/>
              <a:t>and </a:t>
            </a:r>
            <a:r>
              <a:rPr lang="en-US" dirty="0" err="1"/>
              <a:t>Powershell</a:t>
            </a:r>
            <a:r>
              <a:rPr lang="en-US" dirty="0"/>
              <a:t> Guru Karsten Bott </a:t>
            </a:r>
            <a:r>
              <a:rPr lang="en-US" dirty="0" smtClean="0"/>
              <a:t>who will demonstrate the power and simplicity of managing </a:t>
            </a:r>
            <a:r>
              <a:rPr lang="en-US" dirty="0" err="1" smtClean="0"/>
              <a:t>Vmware</a:t>
            </a:r>
            <a:r>
              <a:rPr lang="en-US" dirty="0" smtClean="0"/>
              <a:t> Workstation </a:t>
            </a:r>
            <a:r>
              <a:rPr lang="en-US" dirty="0" err="1" smtClean="0"/>
              <a:t>withMicrosoft</a:t>
            </a:r>
            <a:r>
              <a:rPr lang="en-US" dirty="0" smtClean="0"/>
              <a:t> </a:t>
            </a:r>
            <a:r>
              <a:rPr lang="en-US" dirty="0" err="1" smtClean="0"/>
              <a:t>Powershell</a:t>
            </a:r>
            <a:r>
              <a:rPr lang="en-US" dirty="0" smtClean="0"/>
              <a:t>. This </a:t>
            </a:r>
            <a:r>
              <a:rPr lang="en-US" dirty="0"/>
              <a:t>session will provide an overview of </a:t>
            </a:r>
            <a:r>
              <a:rPr lang="en-US" dirty="0" err="1" smtClean="0"/>
              <a:t>Powershell</a:t>
            </a:r>
            <a:r>
              <a:rPr lang="en-US" dirty="0" smtClean="0"/>
              <a:t>, </a:t>
            </a:r>
            <a:r>
              <a:rPr lang="en-US" dirty="0"/>
              <a:t>as well as </a:t>
            </a:r>
            <a:r>
              <a:rPr lang="en-US" dirty="0" smtClean="0"/>
              <a:t>an in depth training on </a:t>
            </a:r>
            <a:r>
              <a:rPr lang="en-US" dirty="0" err="1" smtClean="0"/>
              <a:t>labbuildr</a:t>
            </a:r>
            <a:endParaRPr lang="en-US" dirty="0">
              <a:latin typeface="Architects Daughter" pitchFamily="2"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0373" y="69109"/>
            <a:ext cx="1752600" cy="1752600"/>
          </a:xfrm>
          <a:prstGeom prst="rect">
            <a:avLst/>
          </a:prstGeom>
        </p:spPr>
      </p:pic>
    </p:spTree>
    <p:extLst>
      <p:ext uri="{BB962C8B-B14F-4D97-AF65-F5344CB8AC3E}">
        <p14:creationId xmlns:p14="http://schemas.microsoft.com/office/powerpoint/2010/main" val="12831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What is a Powershell command ?</a:t>
            </a:r>
            <a:endParaRPr lang="de-DE" dirty="0"/>
          </a:p>
        </p:txBody>
      </p:sp>
      <p:sp>
        <p:nvSpPr>
          <p:cNvPr id="4" name="Rectangle 3"/>
          <p:cNvSpPr/>
          <p:nvPr/>
        </p:nvSpPr>
        <p:spPr>
          <a:xfrm>
            <a:off x="2992399" y="899435"/>
            <a:ext cx="736099" cy="369332"/>
          </a:xfrm>
          <a:prstGeom prst="rect">
            <a:avLst/>
          </a:prstGeom>
        </p:spPr>
        <p:txBody>
          <a:bodyPr wrap="none">
            <a:spAutoFit/>
          </a:bodyPr>
          <a:lstStyle/>
          <a:p>
            <a:pPr marL="0" indent="0">
              <a:buNone/>
            </a:pPr>
            <a:r>
              <a:rPr lang="de-DE" dirty="0" smtClean="0"/>
              <a:t>-Help</a:t>
            </a:r>
            <a:endParaRPr lang="de-DE" dirty="0"/>
          </a:p>
        </p:txBody>
      </p:sp>
      <p:sp>
        <p:nvSpPr>
          <p:cNvPr id="5" name="Rectangle 4"/>
          <p:cNvSpPr/>
          <p:nvPr/>
        </p:nvSpPr>
        <p:spPr>
          <a:xfrm>
            <a:off x="152400" y="1870591"/>
            <a:ext cx="1346844" cy="1815882"/>
          </a:xfrm>
          <a:prstGeom prst="rect">
            <a:avLst/>
          </a:prstGeom>
        </p:spPr>
        <p:txBody>
          <a:bodyPr wrap="none">
            <a:spAutoFit/>
          </a:bodyPr>
          <a:lstStyle/>
          <a:p>
            <a:pPr marL="0" indent="0">
              <a:buNone/>
            </a:pPr>
            <a:r>
              <a:rPr lang="de-DE" sz="1400" dirty="0" smtClean="0"/>
              <a:t>Verb</a:t>
            </a:r>
          </a:p>
          <a:p>
            <a:pPr marL="0" indent="0">
              <a:buNone/>
            </a:pPr>
            <a:r>
              <a:rPr lang="de-DE" sz="1400" dirty="0" smtClean="0"/>
              <a:t>„What to do“</a:t>
            </a:r>
          </a:p>
          <a:p>
            <a:pPr marL="0" indent="0">
              <a:buNone/>
            </a:pPr>
            <a:r>
              <a:rPr lang="de-DE" sz="1400" dirty="0" smtClean="0"/>
              <a:t>(see get-verb )</a:t>
            </a:r>
          </a:p>
          <a:p>
            <a:pPr marL="0" indent="0">
              <a:buNone/>
            </a:pPr>
            <a:r>
              <a:rPr lang="de-DE" sz="1400" dirty="0" smtClean="0"/>
              <a:t>Get</a:t>
            </a:r>
          </a:p>
          <a:p>
            <a:pPr marL="0" indent="0">
              <a:buNone/>
            </a:pPr>
            <a:r>
              <a:rPr lang="de-DE" sz="1400" dirty="0" smtClean="0"/>
              <a:t>New</a:t>
            </a:r>
          </a:p>
          <a:p>
            <a:pPr marL="0" indent="0">
              <a:buNone/>
            </a:pPr>
            <a:r>
              <a:rPr lang="de-DE" sz="1400" dirty="0" smtClean="0"/>
              <a:t>Add</a:t>
            </a:r>
          </a:p>
          <a:p>
            <a:pPr marL="0" indent="0">
              <a:buNone/>
            </a:pPr>
            <a:r>
              <a:rPr lang="de-DE" sz="1400" dirty="0" smtClean="0"/>
              <a:t>Invoke</a:t>
            </a:r>
          </a:p>
          <a:p>
            <a:pPr marL="0" indent="0">
              <a:buNone/>
            </a:pPr>
            <a:endParaRPr lang="de-DE" sz="1400" dirty="0"/>
          </a:p>
        </p:txBody>
      </p:sp>
      <p:sp>
        <p:nvSpPr>
          <p:cNvPr id="6" name="Rectangle 5"/>
          <p:cNvSpPr/>
          <p:nvPr/>
        </p:nvSpPr>
        <p:spPr>
          <a:xfrm>
            <a:off x="2517909" y="1870590"/>
            <a:ext cx="1346844" cy="1600438"/>
          </a:xfrm>
          <a:prstGeom prst="rect">
            <a:avLst/>
          </a:prstGeom>
        </p:spPr>
        <p:txBody>
          <a:bodyPr wrap="none">
            <a:spAutoFit/>
          </a:bodyPr>
          <a:lstStyle/>
          <a:p>
            <a:pPr marL="0" indent="0">
              <a:buNone/>
            </a:pPr>
            <a:r>
              <a:rPr lang="de-DE" sz="1400" dirty="0" smtClean="0"/>
              <a:t>Noun</a:t>
            </a:r>
          </a:p>
          <a:p>
            <a:pPr marL="0" indent="0">
              <a:buNone/>
            </a:pPr>
            <a:r>
              <a:rPr lang="de-DE" sz="1400" dirty="0" smtClean="0"/>
              <a:t>„Who“</a:t>
            </a:r>
          </a:p>
          <a:p>
            <a:pPr marL="0" indent="0">
              <a:buNone/>
            </a:pPr>
            <a:r>
              <a:rPr lang="de-DE" sz="1400" dirty="0" smtClean="0"/>
              <a:t>(see get-noun)</a:t>
            </a:r>
          </a:p>
          <a:p>
            <a:pPr marL="0" indent="0">
              <a:buNone/>
            </a:pPr>
            <a:r>
              <a:rPr lang="de-DE" sz="1400" dirty="0" smtClean="0"/>
              <a:t>Disk</a:t>
            </a:r>
          </a:p>
          <a:p>
            <a:pPr marL="0" indent="0">
              <a:buNone/>
            </a:pPr>
            <a:r>
              <a:rPr lang="de-DE" sz="1400" dirty="0" smtClean="0"/>
              <a:t>Lun</a:t>
            </a:r>
          </a:p>
          <a:p>
            <a:pPr marL="0" indent="0">
              <a:buNone/>
            </a:pPr>
            <a:r>
              <a:rPr lang="de-DE" sz="1400" dirty="0" smtClean="0"/>
              <a:t>xxxLUN</a:t>
            </a:r>
          </a:p>
          <a:p>
            <a:pPr marL="0" indent="0">
              <a:buNone/>
            </a:pPr>
            <a:r>
              <a:rPr lang="de-DE" sz="1400" dirty="0" smtClean="0"/>
              <a:t>EMCLun</a:t>
            </a:r>
            <a:endParaRPr lang="de-DE" sz="1400" dirty="0"/>
          </a:p>
        </p:txBody>
      </p:sp>
      <p:cxnSp>
        <p:nvCxnSpPr>
          <p:cNvPr id="8" name="Straight Arrow Connector 7"/>
          <p:cNvCxnSpPr>
            <a:stCxn id="5" idx="0"/>
            <a:endCxn id="10" idx="2"/>
          </p:cNvCxnSpPr>
          <p:nvPr/>
        </p:nvCxnSpPr>
        <p:spPr>
          <a:xfrm flipV="1">
            <a:off x="825822" y="1264682"/>
            <a:ext cx="2096046" cy="605909"/>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643586" y="895350"/>
            <a:ext cx="556563" cy="369332"/>
          </a:xfrm>
          <a:prstGeom prst="rect">
            <a:avLst/>
          </a:prstGeom>
        </p:spPr>
        <p:txBody>
          <a:bodyPr wrap="none">
            <a:spAutoFit/>
          </a:bodyPr>
          <a:lstStyle/>
          <a:p>
            <a:r>
              <a:rPr lang="de-DE" dirty="0"/>
              <a:t>Get</a:t>
            </a:r>
          </a:p>
        </p:txBody>
      </p:sp>
      <p:cxnSp>
        <p:nvCxnSpPr>
          <p:cNvPr id="14" name="Straight Arrow Connector 13"/>
          <p:cNvCxnSpPr>
            <a:stCxn id="6" idx="0"/>
            <a:endCxn id="4" idx="2"/>
          </p:cNvCxnSpPr>
          <p:nvPr/>
        </p:nvCxnSpPr>
        <p:spPr>
          <a:xfrm flipV="1">
            <a:off x="3191331" y="1268767"/>
            <a:ext cx="169118" cy="601823"/>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57600" y="895350"/>
            <a:ext cx="1313180" cy="369332"/>
          </a:xfrm>
          <a:prstGeom prst="rect">
            <a:avLst/>
          </a:prstGeom>
        </p:spPr>
        <p:txBody>
          <a:bodyPr wrap="none">
            <a:spAutoFit/>
          </a:bodyPr>
          <a:lstStyle/>
          <a:p>
            <a:pPr marL="0" indent="0">
              <a:buNone/>
            </a:pPr>
            <a:r>
              <a:rPr lang="de-DE" dirty="0" smtClean="0"/>
              <a:t>-parameter</a:t>
            </a:r>
            <a:endParaRPr lang="de-DE" dirty="0"/>
          </a:p>
        </p:txBody>
      </p:sp>
      <p:sp>
        <p:nvSpPr>
          <p:cNvPr id="17" name="Rectangle 16"/>
          <p:cNvSpPr/>
          <p:nvPr/>
        </p:nvSpPr>
        <p:spPr>
          <a:xfrm>
            <a:off x="4970780" y="895350"/>
            <a:ext cx="2223687" cy="369332"/>
          </a:xfrm>
          <a:prstGeom prst="rect">
            <a:avLst/>
          </a:prstGeom>
        </p:spPr>
        <p:txBody>
          <a:bodyPr wrap="none">
            <a:spAutoFit/>
          </a:bodyPr>
          <a:lstStyle/>
          <a:p>
            <a:pPr marL="0" indent="0">
              <a:buNone/>
            </a:pPr>
            <a:r>
              <a:rPr lang="de-DE" dirty="0" smtClean="0"/>
              <a:t>-commonParameter</a:t>
            </a:r>
            <a:endParaRPr lang="de-DE" dirty="0"/>
          </a:p>
        </p:txBody>
      </p:sp>
      <p:sp>
        <p:nvSpPr>
          <p:cNvPr id="20" name="Rectangle 19"/>
          <p:cNvSpPr/>
          <p:nvPr/>
        </p:nvSpPr>
        <p:spPr>
          <a:xfrm>
            <a:off x="4202986" y="1866505"/>
            <a:ext cx="1664414" cy="2246769"/>
          </a:xfrm>
          <a:prstGeom prst="rect">
            <a:avLst/>
          </a:prstGeom>
        </p:spPr>
        <p:txBody>
          <a:bodyPr wrap="square">
            <a:spAutoFit/>
          </a:bodyPr>
          <a:lstStyle/>
          <a:p>
            <a:pPr marL="0" indent="0">
              <a:buNone/>
            </a:pPr>
            <a:r>
              <a:rPr lang="de-DE" sz="1400" dirty="0" smtClean="0"/>
              <a:t>Use –[tab]</a:t>
            </a:r>
          </a:p>
          <a:p>
            <a:pPr marL="0" indent="0">
              <a:buNone/>
            </a:pPr>
            <a:r>
              <a:rPr lang="de-DE" sz="1400" dirty="0" smtClean="0"/>
              <a:t>Use get-Help</a:t>
            </a:r>
          </a:p>
          <a:p>
            <a:pPr marL="0" indent="0">
              <a:buNone/>
            </a:pPr>
            <a:r>
              <a:rPr lang="de-DE" sz="1400" dirty="0" smtClean="0"/>
              <a:t>Use get-help –parameter Types: Optional/Mandatory</a:t>
            </a:r>
          </a:p>
          <a:p>
            <a:pPr marL="0" indent="0">
              <a:buNone/>
            </a:pPr>
            <a:r>
              <a:rPr lang="de-DE" sz="1400" dirty="0" smtClean="0"/>
              <a:t>Switch, int, String, int64 ...</a:t>
            </a:r>
          </a:p>
          <a:p>
            <a:pPr marL="0" indent="0">
              <a:buNone/>
            </a:pPr>
            <a:r>
              <a:rPr lang="de-DE" sz="1400" dirty="0" smtClean="0"/>
              <a:t>Array, List, hashtable...</a:t>
            </a:r>
            <a:endParaRPr lang="de-DE" sz="1400" dirty="0"/>
          </a:p>
        </p:txBody>
      </p:sp>
      <p:cxnSp>
        <p:nvCxnSpPr>
          <p:cNvPr id="22" name="Straight Arrow Connector 21"/>
          <p:cNvCxnSpPr>
            <a:stCxn id="20" idx="0"/>
            <a:endCxn id="16" idx="2"/>
          </p:cNvCxnSpPr>
          <p:nvPr/>
        </p:nvCxnSpPr>
        <p:spPr>
          <a:xfrm flipH="1" flipV="1">
            <a:off x="4314190" y="1264682"/>
            <a:ext cx="721003" cy="601823"/>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09616" y="1870782"/>
            <a:ext cx="1664414" cy="1384995"/>
          </a:xfrm>
          <a:prstGeom prst="rect">
            <a:avLst/>
          </a:prstGeom>
        </p:spPr>
        <p:txBody>
          <a:bodyPr wrap="square">
            <a:spAutoFit/>
          </a:bodyPr>
          <a:lstStyle/>
          <a:p>
            <a:pPr marL="0" indent="0">
              <a:buNone/>
            </a:pPr>
            <a:r>
              <a:rPr lang="de-DE" sz="1400" dirty="0" smtClean="0"/>
              <a:t>Get-help About_CommonParameter</a:t>
            </a:r>
          </a:p>
          <a:p>
            <a:pPr marL="0" indent="0">
              <a:buNone/>
            </a:pPr>
            <a:r>
              <a:rPr lang="de-DE" sz="1400" dirty="0" smtClean="0"/>
              <a:t>-debug</a:t>
            </a:r>
          </a:p>
          <a:p>
            <a:pPr marL="0" indent="0">
              <a:buNone/>
            </a:pPr>
            <a:r>
              <a:rPr lang="de-DE" sz="1400" dirty="0" smtClean="0"/>
              <a:t>-Verbose</a:t>
            </a:r>
          </a:p>
          <a:p>
            <a:pPr marL="0" indent="0">
              <a:buNone/>
            </a:pPr>
            <a:r>
              <a:rPr lang="de-DE" sz="1400" dirty="0" smtClean="0"/>
              <a:t>-Force</a:t>
            </a:r>
            <a:endParaRPr lang="de-DE" sz="1400" dirty="0"/>
          </a:p>
        </p:txBody>
      </p:sp>
      <p:cxnSp>
        <p:nvCxnSpPr>
          <p:cNvPr id="27" name="Straight Arrow Connector 26"/>
          <p:cNvCxnSpPr>
            <a:stCxn id="25" idx="0"/>
            <a:endCxn id="17" idx="2"/>
          </p:cNvCxnSpPr>
          <p:nvPr/>
        </p:nvCxnSpPr>
        <p:spPr>
          <a:xfrm flipH="1" flipV="1">
            <a:off x="6082624" y="1264682"/>
            <a:ext cx="859199" cy="606100"/>
          </a:xfrm>
          <a:prstGeom prst="straightConnector1">
            <a:avLst/>
          </a:prstGeom>
          <a:ln w="1270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957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0" grpId="0"/>
      <p:bldP spid="16" grpId="0"/>
      <p:bldP spid="17" grpId="0"/>
      <p:bldP spid="20"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Specials : Parameter Sets</a:t>
            </a:r>
            <a:endParaRPr lang="de-DE" dirty="0"/>
          </a:p>
        </p:txBody>
      </p:sp>
      <p:pic>
        <p:nvPicPr>
          <p:cNvPr id="3" name="Picture 2"/>
          <p:cNvPicPr>
            <a:picLocks noChangeAspect="1"/>
          </p:cNvPicPr>
          <p:nvPr/>
        </p:nvPicPr>
        <p:blipFill>
          <a:blip r:embed="rId2"/>
          <a:stretch>
            <a:fillRect/>
          </a:stretch>
        </p:blipFill>
        <p:spPr>
          <a:xfrm>
            <a:off x="990600" y="685801"/>
            <a:ext cx="6498564" cy="4229101"/>
          </a:xfrm>
          <a:prstGeom prst="rect">
            <a:avLst/>
          </a:prstGeom>
        </p:spPr>
      </p:pic>
    </p:spTree>
    <p:extLst>
      <p:ext uri="{BB962C8B-B14F-4D97-AF65-F5344CB8AC3E}">
        <p14:creationId xmlns:p14="http://schemas.microsoft.com/office/powerpoint/2010/main" val="355344229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Special: ConfirmationPreference</a:t>
            </a:r>
            <a:endParaRPr lang="de-DE" dirty="0"/>
          </a:p>
        </p:txBody>
      </p:sp>
      <p:sp>
        <p:nvSpPr>
          <p:cNvPr id="3" name="Rectangle 1"/>
          <p:cNvSpPr>
            <a:spLocks noChangeArrowheads="1"/>
          </p:cNvSpPr>
          <p:nvPr/>
        </p:nvSpPr>
        <p:spPr bwMode="auto">
          <a:xfrm>
            <a:off x="609600" y="819150"/>
            <a:ext cx="7543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$ConfirmPreference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Determines whether Windows PowerShell automatically prompts you for confirmation before running a cmdlet or function. When the value of the $ConfirmPreference variable (High, Medium, Low) is less than or equal to the risk assigned to the cmdlet or function (High, Medium, Low), Windows PowerShell automatically prompts you for confirmation before running the cmdlet or function. If the value of the $ConfirmPreference variable is None, Windows PowerShell never automatically prompts you before running a cmdlet or function. To change the confirming behavior for all cmdlets and functions in the session, change the value of the $ConfirmPreference variable. To override the $ConfirmPreference for a single command, use the Confirm parameter of the cmdlet or function. To request confirmation, use -Confirm. To suppress confirmation, use -Confirm:$false</a:t>
            </a:r>
            <a:r>
              <a:rPr kumimoji="0" lang="de-DE" altLang="de-DE" sz="1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endParaRPr kumimoji="0" lang="de-DE" altLang="de-DE"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406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Open Powershell ( as admin )</a:t>
            </a:r>
            <a:endParaRPr lang="de-DE" dirty="0"/>
          </a:p>
        </p:txBody>
      </p:sp>
      <p:pic>
        <p:nvPicPr>
          <p:cNvPr id="4" name="Content Placeholder 3"/>
          <p:cNvPicPr>
            <a:picLocks noGrp="1" noChangeAspect="1"/>
          </p:cNvPicPr>
          <p:nvPr>
            <p:ph sz="quarter" idx="10"/>
          </p:nvPr>
        </p:nvPicPr>
        <p:blipFill>
          <a:blip r:embed="rId2"/>
          <a:stretch>
            <a:fillRect/>
          </a:stretch>
        </p:blipFill>
        <p:spPr>
          <a:xfrm>
            <a:off x="750888" y="1509712"/>
            <a:ext cx="3295650" cy="2390775"/>
          </a:xfrm>
          <a:prstGeom prst="rect">
            <a:avLst/>
          </a:prstGeom>
        </p:spPr>
      </p:pic>
      <p:sp>
        <p:nvSpPr>
          <p:cNvPr id="5" name="Content Placeholder 4"/>
          <p:cNvSpPr>
            <a:spLocks noGrp="1"/>
          </p:cNvSpPr>
          <p:nvPr>
            <p:ph sz="quarter" idx="11"/>
          </p:nvPr>
        </p:nvSpPr>
        <p:spPr/>
        <p:txBody>
          <a:bodyPr/>
          <a:lstStyle/>
          <a:p>
            <a:r>
              <a:rPr lang="de-DE" sz="1400" i="1" dirty="0">
                <a:latin typeface="Consolas" panose="020B0609020204030204" pitchFamily="49" charset="0"/>
                <a:cs typeface="Consolas" panose="020B0609020204030204" pitchFamily="49" charset="0"/>
              </a:rPr>
              <a:t>Set-ExecutionPolicy -ExecutionPolicy </a:t>
            </a:r>
            <a:r>
              <a:rPr lang="de-DE" sz="1400" i="1" dirty="0" smtClean="0">
                <a:latin typeface="Consolas" panose="020B0609020204030204" pitchFamily="49" charset="0"/>
                <a:cs typeface="Consolas" panose="020B0609020204030204" pitchFamily="49" charset="0"/>
              </a:rPr>
              <a:t>Unrestricted</a:t>
            </a:r>
            <a:endParaRPr lang="de-DE" sz="1400"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6813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Open Powershell as user</a:t>
            </a:r>
            <a:endParaRPr lang="de-DE" dirty="0"/>
          </a:p>
        </p:txBody>
      </p:sp>
      <p:sp>
        <p:nvSpPr>
          <p:cNvPr id="7" name="Content Placeholder 6"/>
          <p:cNvSpPr>
            <a:spLocks noGrp="1"/>
          </p:cNvSpPr>
          <p:nvPr>
            <p:ph sz="quarter" idx="10"/>
          </p:nvPr>
        </p:nvSpPr>
        <p:spPr/>
        <p:txBody>
          <a:bodyPr/>
          <a:lstStyle/>
          <a:p>
            <a:r>
              <a:rPr lang="de-DE" dirty="0"/>
              <a:t>Set-location ( your labbuildr dir )</a:t>
            </a:r>
            <a:br>
              <a:rPr lang="de-DE" dirty="0"/>
            </a:br>
            <a:r>
              <a:rPr lang="de-DE" i="1" dirty="0"/>
              <a:t>Set-Location -Path D:\labbuildr4</a:t>
            </a:r>
            <a:r>
              <a:rPr lang="de-DE" i="1" dirty="0" smtClean="0"/>
              <a:t>\</a:t>
            </a:r>
          </a:p>
          <a:p>
            <a:r>
              <a:rPr lang="de-DE" i="1" dirty="0" smtClean="0"/>
              <a:t>CD works also </a:t>
            </a:r>
            <a:r>
              <a:rPr lang="de-DE" i="1" dirty="0" smtClean="0">
                <a:sym typeface="Wingdings" panose="05000000000000000000" pitchFamily="2" charset="2"/>
              </a:rPr>
              <a:t></a:t>
            </a:r>
          </a:p>
          <a:p>
            <a:r>
              <a:rPr lang="de-DE" i="1" dirty="0" smtClean="0">
                <a:sym typeface="Wingdings" panose="05000000000000000000" pitchFamily="2" charset="2"/>
              </a:rPr>
              <a:t>Hint: get-alias</a:t>
            </a:r>
            <a:endParaRPr lang="de-DE" i="1" dirty="0"/>
          </a:p>
          <a:p>
            <a:endParaRPr lang="de-DE" dirty="0"/>
          </a:p>
        </p:txBody>
      </p:sp>
    </p:spTree>
    <p:extLst>
      <p:ext uri="{BB962C8B-B14F-4D97-AF65-F5344CB8AC3E}">
        <p14:creationId xmlns:p14="http://schemas.microsoft.com/office/powerpoint/2010/main" val="354166166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Run Each Step: [hint: Tab-Completion]</a:t>
            </a:r>
            <a:endParaRPr lang="de-DE" dirty="0"/>
          </a:p>
        </p:txBody>
      </p:sp>
      <p:sp>
        <p:nvSpPr>
          <p:cNvPr id="3" name="Content Placeholder 2"/>
          <p:cNvSpPr>
            <a:spLocks noGrp="1"/>
          </p:cNvSpPr>
          <p:nvPr>
            <p:ph sz="quarter" idx="10"/>
          </p:nvPr>
        </p:nvSpPr>
        <p:spPr/>
        <p:txBody>
          <a:bodyPr/>
          <a:lstStyle/>
          <a:p>
            <a:r>
              <a:rPr lang="de-DE" dirty="0" smtClean="0"/>
              <a:t>.\profile.ps1</a:t>
            </a:r>
          </a:p>
          <a:p>
            <a:r>
              <a:rPr lang="de-DE" dirty="0" smtClean="0"/>
              <a:t>.\build-lab.ps1 –update</a:t>
            </a:r>
          </a:p>
          <a:p>
            <a:r>
              <a:rPr lang="de-DE" dirty="0" smtClean="0"/>
              <a:t>.\</a:t>
            </a:r>
            <a:r>
              <a:rPr lang="de-DE" dirty="0"/>
              <a:t>build-lab.ps1 </a:t>
            </a:r>
            <a:r>
              <a:rPr lang="de-DE" dirty="0" smtClean="0"/>
              <a:t>–createshortcut</a:t>
            </a:r>
          </a:p>
          <a:p>
            <a:r>
              <a:rPr lang="de-DE" dirty="0" smtClean="0"/>
              <a:t>Exit</a:t>
            </a:r>
          </a:p>
          <a:p>
            <a:r>
              <a:rPr lang="de-DE" dirty="0" smtClean="0"/>
              <a:t>Now click on </a:t>
            </a:r>
            <a:endParaRPr lang="de-DE" dirty="0"/>
          </a:p>
        </p:txBody>
      </p:sp>
      <p:pic>
        <p:nvPicPr>
          <p:cNvPr id="4" name="Picture 3"/>
          <p:cNvPicPr>
            <a:picLocks noChangeAspect="1"/>
          </p:cNvPicPr>
          <p:nvPr/>
        </p:nvPicPr>
        <p:blipFill>
          <a:blip r:embed="rId2"/>
          <a:stretch>
            <a:fillRect/>
          </a:stretch>
        </p:blipFill>
        <p:spPr>
          <a:xfrm>
            <a:off x="3048000" y="2952750"/>
            <a:ext cx="866775" cy="1000125"/>
          </a:xfrm>
          <a:prstGeom prst="rect">
            <a:avLst/>
          </a:prstGeom>
        </p:spPr>
      </p:pic>
    </p:spTree>
    <p:extLst>
      <p:ext uri="{BB962C8B-B14F-4D97-AF65-F5344CB8AC3E}">
        <p14:creationId xmlns:p14="http://schemas.microsoft.com/office/powerpoint/2010/main" val="13064937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Ready to Build you First Lab ?</a:t>
            </a:r>
            <a:endParaRPr lang="de-DE" dirty="0"/>
          </a:p>
        </p:txBody>
      </p:sp>
      <p:sp>
        <p:nvSpPr>
          <p:cNvPr id="4" name="Content Placeholder 3"/>
          <p:cNvSpPr>
            <a:spLocks noGrp="1"/>
          </p:cNvSpPr>
          <p:nvPr>
            <p:ph sz="quarter" idx="10"/>
          </p:nvPr>
        </p:nvSpPr>
        <p:spPr/>
        <p:txBody>
          <a:bodyPr/>
          <a:lstStyle/>
          <a:p>
            <a:endParaRPr lang="de-DE" dirty="0"/>
          </a:p>
        </p:txBody>
      </p:sp>
    </p:spTree>
    <p:extLst>
      <p:ext uri="{BB962C8B-B14F-4D97-AF65-F5344CB8AC3E}">
        <p14:creationId xmlns:p14="http://schemas.microsoft.com/office/powerpoint/2010/main" val="40490454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DE" dirty="0" smtClean="0"/>
              <a:t>No. Lets Unterstand some Basics</a:t>
            </a:r>
            <a:endParaRPr lang="de-DE" dirty="0"/>
          </a:p>
        </p:txBody>
      </p:sp>
      <p:sp>
        <p:nvSpPr>
          <p:cNvPr id="5" name="Content Placeholder 4"/>
          <p:cNvSpPr>
            <a:spLocks noGrp="1"/>
          </p:cNvSpPr>
          <p:nvPr>
            <p:ph sz="quarter" idx="10"/>
          </p:nvPr>
        </p:nvSpPr>
        <p:spPr/>
        <p:txBody>
          <a:bodyPr/>
          <a:lstStyle/>
          <a:p>
            <a:r>
              <a:rPr lang="de-DE" dirty="0" smtClean="0"/>
              <a:t>What is Part of a „LAB“</a:t>
            </a:r>
          </a:p>
          <a:p>
            <a:pPr lvl="1"/>
            <a:r>
              <a:rPr lang="de-DE" dirty="0" smtClean="0"/>
              <a:t>vmnet ( default: vmnet2 )</a:t>
            </a:r>
          </a:p>
          <a:p>
            <a:pPr lvl="1"/>
            <a:r>
              <a:rPr lang="de-DE" dirty="0" smtClean="0"/>
              <a:t>BuildDomain ( default: labbuildr</a:t>
            </a:r>
          </a:p>
          <a:p>
            <a:pPr lvl="1"/>
            <a:r>
              <a:rPr lang="de-DE" dirty="0" smtClean="0"/>
              <a:t>Mysubnet (default: 192.168.2.0 )</a:t>
            </a:r>
          </a:p>
          <a:p>
            <a:pPr lvl="1"/>
            <a:r>
              <a:rPr lang="de-DE" dirty="0" smtClean="0"/>
              <a:t>Master ( default: 2012R2FallUpdate )</a:t>
            </a:r>
          </a:p>
          <a:p>
            <a:r>
              <a:rPr lang="de-DE" dirty="0"/>
              <a:t>$Vmwarepath\*net*.exe</a:t>
            </a:r>
            <a:endParaRPr lang="de-DE" dirty="0" smtClean="0"/>
          </a:p>
          <a:p>
            <a:endParaRPr lang="de-DE" dirty="0"/>
          </a:p>
        </p:txBody>
      </p:sp>
      <p:pic>
        <p:nvPicPr>
          <p:cNvPr id="7" name="Picture 6"/>
          <p:cNvPicPr>
            <a:picLocks noChangeAspect="1"/>
          </p:cNvPicPr>
          <p:nvPr/>
        </p:nvPicPr>
        <p:blipFill>
          <a:blip r:embed="rId2"/>
          <a:stretch>
            <a:fillRect/>
          </a:stretch>
        </p:blipFill>
        <p:spPr>
          <a:xfrm>
            <a:off x="1771650" y="57150"/>
            <a:ext cx="5600700" cy="5029200"/>
          </a:xfrm>
          <a:prstGeom prst="rect">
            <a:avLst/>
          </a:prstGeom>
        </p:spPr>
      </p:pic>
    </p:spTree>
    <p:extLst>
      <p:ext uri="{BB962C8B-B14F-4D97-AF65-F5344CB8AC3E}">
        <p14:creationId xmlns:p14="http://schemas.microsoft.com/office/powerpoint/2010/main" val="22680424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Important Rules</a:t>
            </a:r>
            <a:endParaRPr lang="de-DE" dirty="0"/>
          </a:p>
        </p:txBody>
      </p:sp>
      <p:sp>
        <p:nvSpPr>
          <p:cNvPr id="3" name="Content Placeholder 2"/>
          <p:cNvSpPr>
            <a:spLocks noGrp="1"/>
          </p:cNvSpPr>
          <p:nvPr>
            <p:ph sz="quarter" idx="10"/>
          </p:nvPr>
        </p:nvSpPr>
        <p:spPr/>
        <p:txBody>
          <a:bodyPr>
            <a:normAutofit fontScale="85000" lnSpcReduction="20000"/>
          </a:bodyPr>
          <a:lstStyle/>
          <a:p>
            <a:r>
              <a:rPr lang="de-DE" dirty="0"/>
              <a:t>Important: always use Tab-Completion !</a:t>
            </a:r>
          </a:p>
          <a:p>
            <a:r>
              <a:rPr lang="de-DE" dirty="0"/>
              <a:t>Important: always use Tab-Completion !</a:t>
            </a:r>
          </a:p>
          <a:p>
            <a:r>
              <a:rPr lang="de-DE" dirty="0"/>
              <a:t>Important: always use Tab-Completion !</a:t>
            </a:r>
          </a:p>
          <a:p>
            <a:r>
              <a:rPr lang="de-DE" dirty="0"/>
              <a:t>When i say [TAB] : use Tab-Completion </a:t>
            </a:r>
            <a:r>
              <a:rPr lang="de-DE" dirty="0" smtClean="0"/>
              <a:t>!</a:t>
            </a:r>
          </a:p>
          <a:p>
            <a:r>
              <a:rPr lang="de-DE" dirty="0" smtClean="0"/>
              <a:t>Listen, then Type</a:t>
            </a:r>
          </a:p>
          <a:p>
            <a:r>
              <a:rPr lang="de-DE" dirty="0" smtClean="0"/>
              <a:t>When i say Close VMware, then Close Vmware</a:t>
            </a:r>
          </a:p>
          <a:p>
            <a:r>
              <a:rPr lang="de-DE" dirty="0" smtClean="0"/>
              <a:t>When i say exit VPN .... Exit VPN</a:t>
            </a:r>
          </a:p>
          <a:p>
            <a:r>
              <a:rPr lang="de-DE" dirty="0" smtClean="0"/>
              <a:t>Also consider stop-service nam ( as admin )</a:t>
            </a:r>
          </a:p>
          <a:p>
            <a:r>
              <a:rPr lang="de-DE" dirty="0" smtClean="0"/>
              <a:t>Connect to Guest - WLAN</a:t>
            </a:r>
          </a:p>
          <a:p>
            <a:endParaRPr lang="de-DE" dirty="0"/>
          </a:p>
          <a:p>
            <a:endParaRPr lang="de-DE" dirty="0"/>
          </a:p>
        </p:txBody>
      </p:sp>
    </p:spTree>
    <p:extLst>
      <p:ext uri="{BB962C8B-B14F-4D97-AF65-F5344CB8AC3E}">
        <p14:creationId xmlns:p14="http://schemas.microsoft.com/office/powerpoint/2010/main" val="30305199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How to get started</a:t>
            </a:r>
            <a:endParaRPr lang="de-DE" dirty="0"/>
          </a:p>
        </p:txBody>
      </p:sp>
      <p:sp>
        <p:nvSpPr>
          <p:cNvPr id="3" name="Content Placeholder 2"/>
          <p:cNvSpPr>
            <a:spLocks noGrp="1"/>
          </p:cNvSpPr>
          <p:nvPr>
            <p:ph sz="quarter" idx="10"/>
          </p:nvPr>
        </p:nvSpPr>
        <p:spPr/>
        <p:txBody>
          <a:bodyPr/>
          <a:lstStyle/>
          <a:p>
            <a:r>
              <a:rPr lang="de-DE" dirty="0">
                <a:hlinkClick r:id="rId2"/>
              </a:rPr>
              <a:t>https://</a:t>
            </a:r>
            <a:r>
              <a:rPr lang="de-DE" dirty="0" smtClean="0">
                <a:hlinkClick r:id="rId2"/>
              </a:rPr>
              <a:t>github.com/bottkars/labbuildr/wiki</a:t>
            </a:r>
            <a:endParaRPr lang="de-DE" dirty="0" smtClean="0"/>
          </a:p>
          <a:p>
            <a:r>
              <a:rPr lang="de-DE" dirty="0" smtClean="0"/>
              <a:t>STOP ! We will do this together !</a:t>
            </a:r>
          </a:p>
          <a:p>
            <a:endParaRPr lang="de-DE" dirty="0"/>
          </a:p>
          <a:p>
            <a:endParaRPr lang="de-DE" dirty="0" smtClean="0"/>
          </a:p>
          <a:p>
            <a:endParaRPr lang="de-DE" dirty="0"/>
          </a:p>
        </p:txBody>
      </p:sp>
    </p:spTree>
    <p:extLst>
      <p:ext uri="{BB962C8B-B14F-4D97-AF65-F5344CB8AC3E}">
        <p14:creationId xmlns:p14="http://schemas.microsoft.com/office/powerpoint/2010/main" val="305688112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Check for Powershell Version</a:t>
            </a:r>
            <a:endParaRPr lang="de-DE" dirty="0"/>
          </a:p>
        </p:txBody>
      </p:sp>
      <p:sp>
        <p:nvSpPr>
          <p:cNvPr id="3" name="Content Placeholder 2"/>
          <p:cNvSpPr>
            <a:spLocks noGrp="1"/>
          </p:cNvSpPr>
          <p:nvPr>
            <p:ph sz="quarter" idx="10"/>
          </p:nvPr>
        </p:nvSpPr>
        <p:spPr/>
        <p:txBody>
          <a:bodyPr>
            <a:normAutofit fontScale="55000" lnSpcReduction="20000"/>
          </a:bodyPr>
          <a:lstStyle/>
          <a:p>
            <a:r>
              <a:rPr lang="de-DE" dirty="0" smtClean="0"/>
              <a:t>Code: </a:t>
            </a:r>
            <a:r>
              <a:rPr lang="de-DE" i="1" dirty="0" smtClean="0"/>
              <a:t>$PSVersionTable</a:t>
            </a:r>
          </a:p>
          <a:p>
            <a:endParaRPr lang="de-DE" i="1" dirty="0"/>
          </a:p>
          <a:p>
            <a:pPr marL="0" indent="0">
              <a:buNone/>
            </a:pPr>
            <a:r>
              <a:rPr lang="de-DE" sz="2000" i="1" dirty="0">
                <a:latin typeface="Consolas" panose="020B0609020204030204" pitchFamily="49" charset="0"/>
                <a:cs typeface="Consolas" panose="020B0609020204030204" pitchFamily="49" charset="0"/>
              </a:rPr>
              <a:t>PS C:\Users\Karsten&gt; $PSVersionTable</a:t>
            </a:r>
          </a:p>
          <a:p>
            <a:pPr marL="0" indent="0">
              <a:buNone/>
            </a:pPr>
            <a:r>
              <a:rPr lang="de-DE" sz="2000" i="1" dirty="0" smtClean="0">
                <a:latin typeface="Consolas" panose="020B0609020204030204" pitchFamily="49" charset="0"/>
                <a:cs typeface="Consolas" panose="020B0609020204030204" pitchFamily="49" charset="0"/>
              </a:rPr>
              <a:t>Name                           </a:t>
            </a:r>
            <a:r>
              <a:rPr lang="de-DE" sz="2000" i="1" dirty="0">
                <a:latin typeface="Consolas" panose="020B0609020204030204" pitchFamily="49" charset="0"/>
                <a:cs typeface="Consolas" panose="020B0609020204030204" pitchFamily="49" charset="0"/>
              </a:rPr>
              <a:t>Value</a:t>
            </a:r>
          </a:p>
          <a:p>
            <a:pPr marL="0" indent="0">
              <a:buNone/>
            </a:pPr>
            <a:r>
              <a:rPr lang="de-DE" sz="2000" i="1" dirty="0">
                <a:latin typeface="Consolas" panose="020B0609020204030204" pitchFamily="49" charset="0"/>
                <a:cs typeface="Consolas" panose="020B0609020204030204" pitchFamily="49" charset="0"/>
              </a:rPr>
              <a:t>----                           -----</a:t>
            </a:r>
          </a:p>
          <a:p>
            <a:pPr marL="0" indent="0">
              <a:buNone/>
            </a:pPr>
            <a:r>
              <a:rPr lang="de-DE" sz="2000" i="1" dirty="0">
                <a:solidFill>
                  <a:srgbClr val="FF0000"/>
                </a:solidFill>
                <a:latin typeface="Consolas" panose="020B0609020204030204" pitchFamily="49" charset="0"/>
                <a:cs typeface="Consolas" panose="020B0609020204030204" pitchFamily="49" charset="0"/>
              </a:rPr>
              <a:t>PSVersion                      5.0.10240.16384</a:t>
            </a:r>
          </a:p>
          <a:p>
            <a:pPr marL="0" indent="0">
              <a:buNone/>
            </a:pPr>
            <a:r>
              <a:rPr lang="de-DE" sz="2000" i="1" dirty="0">
                <a:latin typeface="Consolas" panose="020B0609020204030204" pitchFamily="49" charset="0"/>
                <a:cs typeface="Consolas" panose="020B0609020204030204" pitchFamily="49" charset="0"/>
              </a:rPr>
              <a:t>WSManStackVersion              3.0</a:t>
            </a:r>
          </a:p>
          <a:p>
            <a:pPr marL="0" indent="0">
              <a:buNone/>
            </a:pPr>
            <a:r>
              <a:rPr lang="de-DE" sz="2000" i="1" dirty="0">
                <a:latin typeface="Consolas" panose="020B0609020204030204" pitchFamily="49" charset="0"/>
                <a:cs typeface="Consolas" panose="020B0609020204030204" pitchFamily="49" charset="0"/>
              </a:rPr>
              <a:t>SerializationVersion           1.1.0.1</a:t>
            </a:r>
          </a:p>
          <a:p>
            <a:pPr marL="0" indent="0">
              <a:buNone/>
            </a:pPr>
            <a:r>
              <a:rPr lang="de-DE" sz="2000" i="1" dirty="0">
                <a:latin typeface="Consolas" panose="020B0609020204030204" pitchFamily="49" charset="0"/>
                <a:cs typeface="Consolas" panose="020B0609020204030204" pitchFamily="49" charset="0"/>
              </a:rPr>
              <a:t>CLRVersion                     4.0.30319.42000</a:t>
            </a:r>
          </a:p>
          <a:p>
            <a:pPr marL="0" indent="0">
              <a:buNone/>
            </a:pPr>
            <a:r>
              <a:rPr lang="de-DE" sz="2000" i="1" dirty="0">
                <a:latin typeface="Consolas" panose="020B0609020204030204" pitchFamily="49" charset="0"/>
                <a:cs typeface="Consolas" panose="020B0609020204030204" pitchFamily="49" charset="0"/>
              </a:rPr>
              <a:t>BuildVersion                   10.0.10240.16384</a:t>
            </a:r>
          </a:p>
          <a:p>
            <a:pPr marL="0" indent="0">
              <a:buNone/>
            </a:pPr>
            <a:r>
              <a:rPr lang="de-DE" sz="2000" i="1" dirty="0">
                <a:latin typeface="Consolas" panose="020B0609020204030204" pitchFamily="49" charset="0"/>
                <a:cs typeface="Consolas" panose="020B0609020204030204" pitchFamily="49" charset="0"/>
              </a:rPr>
              <a:t>PSCompatibleVersions           {1.0, 2.0, 3.0, 4.0...}</a:t>
            </a:r>
          </a:p>
          <a:p>
            <a:pPr marL="0" indent="0">
              <a:buNone/>
            </a:pPr>
            <a:r>
              <a:rPr lang="de-DE" sz="2000" i="1" dirty="0">
                <a:latin typeface="Consolas" panose="020B0609020204030204" pitchFamily="49" charset="0"/>
                <a:cs typeface="Consolas" panose="020B0609020204030204" pitchFamily="49" charset="0"/>
              </a:rPr>
              <a:t>PSRemotingProtocolVersion      2.3</a:t>
            </a:r>
          </a:p>
          <a:p>
            <a:pPr marL="0" indent="0">
              <a:buNone/>
            </a:pPr>
            <a:endParaRPr lang="de-DE" i="1" dirty="0"/>
          </a:p>
        </p:txBody>
      </p:sp>
    </p:spTree>
    <p:extLst>
      <p:ext uri="{BB962C8B-B14F-4D97-AF65-F5344CB8AC3E}">
        <p14:creationId xmlns:p14="http://schemas.microsoft.com/office/powerpoint/2010/main" val="217530223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Check for  .Net Version and Vmware Version</a:t>
            </a:r>
            <a:endParaRPr lang="de-DE" dirty="0"/>
          </a:p>
        </p:txBody>
      </p:sp>
      <p:sp>
        <p:nvSpPr>
          <p:cNvPr id="3" name="Content Placeholder 2"/>
          <p:cNvSpPr>
            <a:spLocks noGrp="1"/>
          </p:cNvSpPr>
          <p:nvPr>
            <p:ph sz="quarter" idx="10"/>
          </p:nvPr>
        </p:nvSpPr>
        <p:spPr/>
        <p:txBody>
          <a:bodyPr/>
          <a:lstStyle/>
          <a:p>
            <a:r>
              <a:rPr lang="de-DE" dirty="0">
                <a:hlinkClick r:id="rId2"/>
              </a:rPr>
              <a:t>https://</a:t>
            </a:r>
            <a:r>
              <a:rPr lang="de-DE" dirty="0" smtClean="0">
                <a:hlinkClick r:id="rId2"/>
              </a:rPr>
              <a:t>support.microsoft.com/en-us/kb/318785</a:t>
            </a:r>
            <a:endParaRPr lang="de-DE" dirty="0" smtClean="0"/>
          </a:p>
          <a:p>
            <a:endParaRPr lang="de-DE" dirty="0"/>
          </a:p>
          <a:p>
            <a:r>
              <a:rPr lang="de-DE" dirty="0" smtClean="0"/>
              <a:t>Vmware must be at least 10 or 11 ( n-1)</a:t>
            </a:r>
          </a:p>
          <a:p>
            <a:endParaRPr lang="de-DE" dirty="0" smtClean="0"/>
          </a:p>
          <a:p>
            <a:endParaRPr lang="de-DE" dirty="0"/>
          </a:p>
        </p:txBody>
      </p:sp>
    </p:spTree>
    <p:extLst>
      <p:ext uri="{BB962C8B-B14F-4D97-AF65-F5344CB8AC3E}">
        <p14:creationId xmlns:p14="http://schemas.microsoft.com/office/powerpoint/2010/main" val="242564299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Download labbuildr and vmxtoolkit</a:t>
            </a:r>
            <a:endParaRPr lang="de-DE" dirty="0"/>
          </a:p>
        </p:txBody>
      </p:sp>
      <p:sp>
        <p:nvSpPr>
          <p:cNvPr id="3" name="Content Placeholder 2"/>
          <p:cNvSpPr>
            <a:spLocks noGrp="1"/>
          </p:cNvSpPr>
          <p:nvPr>
            <p:ph sz="quarter" idx="10"/>
          </p:nvPr>
        </p:nvSpPr>
        <p:spPr/>
        <p:txBody>
          <a:bodyPr/>
          <a:lstStyle/>
          <a:p>
            <a:r>
              <a:rPr lang="de-DE" dirty="0" smtClean="0"/>
              <a:t>Google </a:t>
            </a:r>
            <a:r>
              <a:rPr lang="de-DE" dirty="0"/>
              <a:t>[</a:t>
            </a:r>
            <a:r>
              <a:rPr lang="de-DE" dirty="0" smtClean="0"/>
              <a:t>labbuildr]beta</a:t>
            </a:r>
          </a:p>
          <a:p>
            <a:r>
              <a:rPr lang="de-DE" dirty="0" smtClean="0"/>
              <a:t>Browse to the end</a:t>
            </a:r>
          </a:p>
          <a:p>
            <a:r>
              <a:rPr lang="de-DE" dirty="0" smtClean="0"/>
              <a:t>Download both attachements</a:t>
            </a:r>
            <a:endParaRPr lang="de-DE" dirty="0"/>
          </a:p>
        </p:txBody>
      </p:sp>
    </p:spTree>
    <p:extLst>
      <p:ext uri="{BB962C8B-B14F-4D97-AF65-F5344CB8AC3E}">
        <p14:creationId xmlns:p14="http://schemas.microsoft.com/office/powerpoint/2010/main" val="314521274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Unblock Files</a:t>
            </a:r>
            <a:endParaRPr lang="de-DE"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374340" y="990600"/>
            <a:ext cx="2468346" cy="3429000"/>
          </a:xfrm>
        </p:spPr>
      </p:pic>
    </p:spTree>
    <p:extLst>
      <p:ext uri="{BB962C8B-B14F-4D97-AF65-F5344CB8AC3E}">
        <p14:creationId xmlns:p14="http://schemas.microsoft.com/office/powerpoint/2010/main" val="49075393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Xtract Files</a:t>
            </a:r>
            <a:endParaRPr lang="de-DE"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29483" y="990600"/>
            <a:ext cx="6158059" cy="3429000"/>
          </a:xfrm>
        </p:spPr>
      </p:pic>
    </p:spTree>
    <p:extLst>
      <p:ext uri="{BB962C8B-B14F-4D97-AF65-F5344CB8AC3E}">
        <p14:creationId xmlns:p14="http://schemas.microsoft.com/office/powerpoint/2010/main" val="52433003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Copy 2012R2Master from labbuildrstudent Stick</a:t>
            </a:r>
            <a:endParaRPr lang="de-DE" dirty="0"/>
          </a:p>
        </p:txBody>
      </p:sp>
      <p:pic>
        <p:nvPicPr>
          <p:cNvPr id="6" name="Content Placeholder 5"/>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79413" y="1047750"/>
            <a:ext cx="8458200" cy="211921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98" y="3409950"/>
            <a:ext cx="8297433" cy="4620270"/>
          </a:xfrm>
          <a:prstGeom prst="rect">
            <a:avLst/>
          </a:prstGeom>
        </p:spPr>
      </p:pic>
    </p:spTree>
    <p:extLst>
      <p:ext uri="{BB962C8B-B14F-4D97-AF65-F5344CB8AC3E}">
        <p14:creationId xmlns:p14="http://schemas.microsoft.com/office/powerpoint/2010/main" val="263370876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014 Tab templates2 for PC 2007 and older">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Tab templates v4">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dirty="0" smtClean="0">
            <a:solidFill>
              <a:schemeClr val="bg2"/>
            </a:solidFill>
          </a:defRPr>
        </a:defPPr>
      </a:lstStyle>
    </a:txDef>
  </a:objectDefaults>
  <a:extraClrSchemeLst/>
</a:theme>
</file>

<file path=ppt/theme/theme4.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193F207055A548984CD1B4AFE8C329" ma:contentTypeVersion="0" ma:contentTypeDescription="Create a new document." ma:contentTypeScope="" ma:versionID="906795278a56296fe1a6ca8e02ba626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CBDAC-D270-4BCC-A107-BF0B272A7C3A}">
  <ds:schemaRefs>
    <ds:schemaRef ds:uri="http://schemas.microsoft.com/sharepoint/v3/contenttype/forms"/>
  </ds:schemaRefs>
</ds:datastoreItem>
</file>

<file path=customXml/itemProps2.xml><?xml version="1.0" encoding="utf-8"?>
<ds:datastoreItem xmlns:ds="http://schemas.openxmlformats.org/officeDocument/2006/customXml" ds:itemID="{940B7EE1-C6E2-475E-B7F0-64B2EE69D965}">
  <ds:schemaRef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1C90C646-4A5E-424D-BC26-9586236239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2014 Tab templates2 for PC 2007 and older</Template>
  <TotalTime>0</TotalTime>
  <Words>559</Words>
  <Application>Microsoft Office PowerPoint</Application>
  <PresentationFormat>On-screen Show (16:9)</PresentationFormat>
  <Paragraphs>93</Paragraphs>
  <Slides>18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Architects Daughter</vt:lpstr>
      <vt:lpstr>Arial</vt:lpstr>
      <vt:lpstr>Consolas</vt:lpstr>
      <vt:lpstr>Lucida Grande</vt:lpstr>
      <vt:lpstr>Verdana</vt:lpstr>
      <vt:lpstr>Wingdings</vt:lpstr>
      <vt:lpstr>2014 Tab templates2 for PC 2007 and older</vt:lpstr>
      <vt:lpstr>2014 Tab templates</vt:lpstr>
      <vt:lpstr>2014 Tab templates v4</vt:lpstr>
      <vt:lpstr>The labbuildr toolkit – unleash the Potential of VMware Workstation  </vt:lpstr>
      <vt:lpstr>Important Rules</vt:lpstr>
      <vt:lpstr>How to get started</vt:lpstr>
      <vt:lpstr>Check for Powershell Version</vt:lpstr>
      <vt:lpstr>Check for  .Net Version and Vmware Version</vt:lpstr>
      <vt:lpstr>Download labbuildr and vmxtoolkit</vt:lpstr>
      <vt:lpstr>Unblock Files</vt:lpstr>
      <vt:lpstr>Xtract Files</vt:lpstr>
      <vt:lpstr>Copy 2012R2Master from labbuildrstudent Stick</vt:lpstr>
      <vt:lpstr>What is a Powershell command ?</vt:lpstr>
      <vt:lpstr>Specials : Parameter Sets</vt:lpstr>
      <vt:lpstr>Special: ConfirmationPreference</vt:lpstr>
      <vt:lpstr>Open Powershell ( as admin )</vt:lpstr>
      <vt:lpstr>Open Powershell as user</vt:lpstr>
      <vt:lpstr>Run Each Step: [hint: Tab-Completion]</vt:lpstr>
      <vt:lpstr>Ready to Build you First Lab ?</vt:lpstr>
      <vt:lpstr>No. Lets Unterstand some Basics</vt:lpstr>
      <vt:lpstr>PowerPoint Presentation</vt:lpstr>
    </vt:vector>
  </TitlesOfParts>
  <Company>EMC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LAYOUT 1</dc:title>
  <dc:creator>GSM</dc:creator>
  <cp:lastModifiedBy>Karsten Bott</cp:lastModifiedBy>
  <cp:revision>352</cp:revision>
  <cp:lastPrinted>2013-12-05T19:23:46Z</cp:lastPrinted>
  <dcterms:created xsi:type="dcterms:W3CDTF">2014-06-24T17:37:18Z</dcterms:created>
  <dcterms:modified xsi:type="dcterms:W3CDTF">2015-08-04T03:13:47Z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0x01010098193F207055A548984CD1B4AFE8C329</vt:lpwstr>
  </property>
</Properties>
</file>