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257" r:id="rId3"/>
    <p:sldId id="258" r:id="rId4"/>
    <p:sldId id="259" r:id="rId5"/>
    <p:sldId id="295" r:id="rId6"/>
    <p:sldId id="296" r:id="rId7"/>
    <p:sldId id="262" r:id="rId8"/>
    <p:sldId id="263" r:id="rId9"/>
    <p:sldId id="264" r:id="rId10"/>
    <p:sldId id="265" r:id="rId11"/>
    <p:sldId id="297" r:id="rId12"/>
    <p:sldId id="267" r:id="rId13"/>
    <p:sldId id="268" r:id="rId14"/>
    <p:sldId id="272" r:id="rId15"/>
    <p:sldId id="273" r:id="rId16"/>
    <p:sldId id="274" r:id="rId17"/>
    <p:sldId id="275" r:id="rId18"/>
    <p:sldId id="298" r:id="rId19"/>
    <p:sldId id="276" r:id="rId20"/>
    <p:sldId id="277" r:id="rId21"/>
    <p:sldId id="299" r:id="rId22"/>
    <p:sldId id="279" r:id="rId23"/>
    <p:sldId id="278" r:id="rId24"/>
  </p:sldIdLst>
  <p:sldSz cx="9144000" cy="5143500" type="screen16x9"/>
  <p:notesSz cx="6858000" cy="9144000"/>
  <p:embeddedFontLst>
    <p:embeddedFont>
      <p:font typeface="Bookman Old Style" panose="02050604050505020204" pitchFamily="18" charset="0"/>
      <p:regular r:id="rId26"/>
      <p:bold r:id="rId27"/>
      <p:italic r:id="rId28"/>
      <p:boldItalic r:id="rId29"/>
    </p:embeddedFont>
    <p:embeddedFont>
      <p:font typeface="Corbel" panose="020B0503020204020204" pitchFamily="34" charset="0"/>
      <p:regular r:id="rId30"/>
      <p:bold r:id="rId31"/>
      <p:italic r:id="rId32"/>
      <p:boldItalic r:id="rId33"/>
    </p:embeddedFont>
    <p:embeddedFont>
      <p:font typeface="Roboto Condensed Light" panose="020B0604020202020204" charset="0"/>
      <p:regular r:id="rId34"/>
      <p:bold r:id="rId35"/>
      <p:italic r:id="rId36"/>
      <p:boldItalic r:id="rId37"/>
    </p:embeddedFont>
    <p:embeddedFont>
      <p:font typeface="Arvo" panose="020B0604020202020204" charset="0"/>
      <p:regular r:id="rId38"/>
      <p:bold r:id="rId39"/>
      <p:italic r:id="rId40"/>
      <p:boldItalic r:id="rId41"/>
    </p:embeddedFont>
    <p:embeddedFont>
      <p:font typeface="Roboto Condensed" panose="020B0604020202020204" charset="0"/>
      <p:regular r:id="rId42"/>
      <p:bold r:id="rId43"/>
      <p:italic r:id="rId44"/>
      <p:boldItalic r:id="rId45"/>
    </p:embeddedFont>
    <p:embeddedFont>
      <p:font typeface="NSimSun" panose="02010609030101010101" pitchFamily="49" charset="-122"/>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20118D"/>
    <a:srgbClr val="1B84A5"/>
    <a:srgbClr val="553A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32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126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676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48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01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yulduzetta/book-search-engin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github.com/yulduzetta/book-search-engine/tree/main/client/src" TargetMode="External"/><Relationship Id="rId4" Type="http://schemas.openxmlformats.org/officeDocument/2006/relationships/hyperlink" Target="https://github.com/yulduzetta/book-search-engine/tree/main/clien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ulduzetta/book-search-engin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github.com/yulduzetta/book-search-engine/tree/main/server/config" TargetMode="External"/><Relationship Id="rId4" Type="http://schemas.openxmlformats.org/officeDocument/2006/relationships/hyperlink" Target="https://github.com/yulduzetta/book-search-engine/tree/main/serve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yulduzetta/book-search-engine"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github.com/yulduzetta/book-search-engine/tree/main/client/src/pages" TargetMode="External"/><Relationship Id="rId5" Type="http://schemas.openxmlformats.org/officeDocument/2006/relationships/hyperlink" Target="https://github.com/yulduzetta/book-search-engine/tree/main/client/src" TargetMode="External"/><Relationship Id="rId4" Type="http://schemas.openxmlformats.org/officeDocument/2006/relationships/hyperlink" Target="https://github.com/yulduzetta/book-search-engine/tree/main/cli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ulduzetta/book-search-engine"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945278"/>
            <a:ext cx="8780318" cy="1226423"/>
          </a:xfrm>
          <a:prstGeom prst="rect">
            <a:avLst/>
          </a:prstGeom>
        </p:spPr>
        <p:txBody>
          <a:bodyPr spcFirstLastPara="1" wrap="square" lIns="91425" tIns="91425" rIns="91425" bIns="91425" anchor="ctr" anchorCtr="0">
            <a:noAutofit/>
          </a:bodyPr>
          <a:lstStyle/>
          <a:p>
            <a:r>
              <a:rPr lang="en-US" sz="4500" dirty="0"/>
              <a:t>MÁY TÌM KIẾM – SEARCH  ENGINE</a:t>
            </a:r>
          </a:p>
        </p:txBody>
      </p:sp>
      <p:sp>
        <p:nvSpPr>
          <p:cNvPr id="3" name="Google Shape;184;p11"/>
          <p:cNvSpPr txBox="1">
            <a:spLocks/>
          </p:cNvSpPr>
          <p:nvPr/>
        </p:nvSpPr>
        <p:spPr>
          <a:xfrm>
            <a:off x="0" y="2254828"/>
            <a:ext cx="4753841" cy="1288472"/>
          </a:xfrm>
          <a:prstGeom prst="rect">
            <a:avLst/>
          </a:prstGeom>
          <a:solidFill>
            <a:schemeClr val="bg1">
              <a:lumMod val="9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algn="ctr"/>
            <a:r>
              <a:rPr lang="en-US" sz="3500" dirty="0" err="1" smtClean="0">
                <a:solidFill>
                  <a:srgbClr val="1B84A5"/>
                </a:solidFill>
                <a:latin typeface="Corbel" panose="020B0503020204020204" pitchFamily="34" charset="0"/>
                <a:ea typeface="NSimSun" panose="02010609030101010101" pitchFamily="49" charset="-122"/>
              </a:rPr>
              <a:t>Đề</a:t>
            </a:r>
            <a:r>
              <a:rPr lang="en-US" sz="3500" dirty="0" smtClean="0">
                <a:solidFill>
                  <a:srgbClr val="1B84A5"/>
                </a:solidFill>
                <a:latin typeface="Corbel" panose="020B0503020204020204" pitchFamily="34" charset="0"/>
                <a:ea typeface="NSimSun" panose="02010609030101010101" pitchFamily="49" charset="-122"/>
              </a:rPr>
              <a:t> </a:t>
            </a:r>
            <a:r>
              <a:rPr lang="en-US" sz="3500" dirty="0" err="1" smtClean="0">
                <a:solidFill>
                  <a:srgbClr val="1B84A5"/>
                </a:solidFill>
                <a:latin typeface="Corbel" panose="020B0503020204020204" pitchFamily="34" charset="0"/>
                <a:ea typeface="NSimSun" panose="02010609030101010101" pitchFamily="49" charset="-122"/>
              </a:rPr>
              <a:t>tài</a:t>
            </a:r>
            <a:r>
              <a:rPr lang="en-US" sz="3500" dirty="0" smtClean="0">
                <a:solidFill>
                  <a:srgbClr val="1B84A5"/>
                </a:solidFill>
                <a:latin typeface="Corbel" panose="020B0503020204020204" pitchFamily="34" charset="0"/>
                <a:ea typeface="NSimSun" panose="02010609030101010101" pitchFamily="49" charset="-122"/>
              </a:rPr>
              <a:t> : </a:t>
            </a:r>
          </a:p>
          <a:p>
            <a:pPr algn="ctr"/>
            <a:r>
              <a:rPr lang="en-US" sz="3500" dirty="0" smtClean="0">
                <a:solidFill>
                  <a:srgbClr val="1B84A5"/>
                </a:solidFill>
                <a:latin typeface="Corbel" panose="020B0503020204020204" pitchFamily="34" charset="0"/>
                <a:ea typeface="NSimSun" panose="02010609030101010101" pitchFamily="49" charset="-122"/>
              </a:rPr>
              <a:t>TÌM KIẾM THÔNG TIN</a:t>
            </a:r>
            <a:endParaRPr lang="en-US" sz="3500" dirty="0">
              <a:solidFill>
                <a:srgbClr val="1B84A5"/>
              </a:solidFill>
              <a:latin typeface="Corbel" panose="020B0503020204020204" pitchFamily="34" charset="0"/>
              <a:ea typeface="NSimSun" panose="02010609030101010101" pitchFamily="49" charset="-122"/>
            </a:endParaRPr>
          </a:p>
        </p:txBody>
      </p:sp>
      <p:sp>
        <p:nvSpPr>
          <p:cNvPr id="5" name="Google Shape;184;p11"/>
          <p:cNvSpPr txBox="1">
            <a:spLocks/>
          </p:cNvSpPr>
          <p:nvPr/>
        </p:nvSpPr>
        <p:spPr>
          <a:xfrm>
            <a:off x="6470072" y="3051170"/>
            <a:ext cx="2757055" cy="1146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algn="ct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Thành</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a:t>
            </a: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viên</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a:t>
            </a:r>
          </a:p>
          <a:p>
            <a:pPr algn="ct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Trưởng</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a:t>
            </a: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nhóm</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 Ung Minh </a:t>
            </a: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Hoài</a:t>
            </a:r>
            <a:endPar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endParaRPr>
          </a:p>
          <a:p>
            <a:pPr algn="ct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Nguyễn</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a:t>
            </a: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Thị</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Thu </a:t>
            </a: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Liễu</a:t>
            </a:r>
            <a:endPar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endParaRPr>
          </a:p>
          <a:p>
            <a:pPr algn="ct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Thái</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a:t>
            </a:r>
            <a:r>
              <a:rPr lang="en-US" sz="1500" b="0" dirty="0" err="1">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Bá</a:t>
            </a:r>
            <a:r>
              <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a:t>
            </a:r>
            <a:r>
              <a:rPr lang="en-US" sz="1500" b="0" dirty="0" err="1" smtClean="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Tường</a:t>
            </a:r>
            <a:endParaRPr lang="en-US" sz="1500" b="0" dirty="0" smtClean="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endParaRPr>
          </a:p>
          <a:p>
            <a:pPr algn="ctr"/>
            <a:r>
              <a:rPr lang="en-US" sz="1500" b="0" dirty="0" err="1" smtClean="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Lê</a:t>
            </a:r>
            <a:r>
              <a:rPr lang="en-US" sz="1500" b="0" dirty="0" smtClean="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a:t>
            </a:r>
            <a:r>
              <a:rPr lang="en-US" sz="1500" b="0" dirty="0" err="1" smtClean="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Tấn</a:t>
            </a:r>
            <a:r>
              <a:rPr lang="en-US" sz="1500" b="0" dirty="0" smtClean="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 </a:t>
            </a:r>
            <a:r>
              <a:rPr lang="en-US" sz="1500" b="0" dirty="0" err="1" smtClean="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rPr>
              <a:t>Toàn</a:t>
            </a:r>
            <a:endParaRPr lang="en-US" sz="1500" b="0" dirty="0">
              <a:solidFill>
                <a:schemeClr val="tx1">
                  <a:lumMod val="50000"/>
                </a:schemeClr>
              </a:solidFill>
              <a:latin typeface="Times New Roman" panose="02020603050405020304" pitchFamily="18" charset="0"/>
              <a:ea typeface="NSimSun" panose="0201060903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barn(inVertical)">
                                      <p:cBhvr>
                                        <p:cTn id="7" dur="5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3"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t>BÀI TOÁN</a:t>
            </a:r>
            <a:endParaRPr sz="3000" dirty="0"/>
          </a:p>
        </p:txBody>
      </p:sp>
      <p:sp>
        <p:nvSpPr>
          <p:cNvPr id="301" name="Google Shape;301;p20"/>
          <p:cNvSpPr txBox="1">
            <a:spLocks noGrp="1"/>
          </p:cNvSpPr>
          <p:nvPr>
            <p:ph type="body" idx="1"/>
          </p:nvPr>
        </p:nvSpPr>
        <p:spPr>
          <a:xfrm>
            <a:off x="299071" y="1491000"/>
            <a:ext cx="8221505" cy="3145500"/>
          </a:xfrm>
          <a:prstGeom prst="rect">
            <a:avLst/>
          </a:prstGeom>
        </p:spPr>
        <p:txBody>
          <a:bodyPr spcFirstLastPara="1" wrap="square" lIns="91425" tIns="91425" rIns="91425" bIns="91425" anchor="ctr" anchorCtr="0">
            <a:noAutofit/>
          </a:bodyPr>
          <a:lstStyle/>
          <a:p>
            <a:pPr lvl="0" algn="just">
              <a:buFont typeface="Wingdings" panose="05000000000000000000" pitchFamily="2" charset="2"/>
              <a:buChar char="Ø"/>
            </a:pPr>
            <a:r>
              <a:rPr lang="en-US" dirty="0" err="1">
                <a:solidFill>
                  <a:schemeClr val="accent5">
                    <a:lumMod val="75000"/>
                  </a:schemeClr>
                </a:solidFill>
              </a:rPr>
              <a:t>Đầu</a:t>
            </a:r>
            <a:r>
              <a:rPr lang="en-US" dirty="0">
                <a:solidFill>
                  <a:schemeClr val="accent5">
                    <a:lumMod val="75000"/>
                  </a:schemeClr>
                </a:solidFill>
              </a:rPr>
              <a:t> </a:t>
            </a:r>
            <a:r>
              <a:rPr lang="en-US" dirty="0" err="1">
                <a:solidFill>
                  <a:schemeClr val="accent5">
                    <a:lumMod val="75000"/>
                  </a:schemeClr>
                </a:solidFill>
              </a:rPr>
              <a:t>vào</a:t>
            </a:r>
            <a:r>
              <a:rPr lang="en-US" dirty="0">
                <a:solidFill>
                  <a:schemeClr val="accent5">
                    <a:lumMod val="75000"/>
                  </a:schemeClr>
                </a:solidFill>
              </a:rPr>
              <a:t>:  </a:t>
            </a:r>
          </a:p>
          <a:p>
            <a:pPr marL="76200" lvl="0" indent="0" algn="just" defTabSz="822960">
              <a:buNone/>
              <a:tabLst>
                <a:tab pos="274320" algn="l"/>
              </a:tabLst>
            </a:pPr>
            <a:r>
              <a:rPr lang="en-US" dirty="0"/>
              <a:t>	</a:t>
            </a:r>
            <a:r>
              <a:rPr lang="en-US" dirty="0" smtClean="0"/>
              <a:t> </a:t>
            </a:r>
            <a:r>
              <a:rPr lang="en-US" dirty="0" err="1" smtClean="0"/>
              <a:t>Tập</a:t>
            </a:r>
            <a:r>
              <a:rPr lang="en-US" dirty="0" smtClean="0"/>
              <a:t> </a:t>
            </a:r>
            <a:r>
              <a:rPr lang="en-US" dirty="0" err="1"/>
              <a:t>dữ</a:t>
            </a:r>
            <a:r>
              <a:rPr lang="en-US" dirty="0"/>
              <a:t> </a:t>
            </a:r>
            <a:r>
              <a:rPr lang="en-US" dirty="0" err="1"/>
              <a:t>liệu</a:t>
            </a:r>
            <a:r>
              <a:rPr lang="en-US" dirty="0"/>
              <a:t> d = {d</a:t>
            </a:r>
            <a:r>
              <a:rPr lang="en-US" baseline="-25000" dirty="0"/>
              <a:t>1</a:t>
            </a:r>
            <a:r>
              <a:rPr lang="en-US" dirty="0"/>
              <a:t>, d</a:t>
            </a:r>
            <a:r>
              <a:rPr lang="en-US" baseline="-25000" dirty="0"/>
              <a:t>2</a:t>
            </a:r>
            <a:r>
              <a:rPr lang="en-US" dirty="0"/>
              <a:t>, …, d</a:t>
            </a:r>
            <a:r>
              <a:rPr lang="en-US" baseline="-25000" dirty="0"/>
              <a:t>100</a:t>
            </a:r>
            <a:r>
              <a:rPr lang="en-US" dirty="0"/>
              <a:t>} </a:t>
            </a:r>
            <a:r>
              <a:rPr lang="en-US" dirty="0" err="1"/>
              <a:t>chứa</a:t>
            </a:r>
            <a:r>
              <a:rPr lang="en-US" dirty="0"/>
              <a:t> 100 </a:t>
            </a:r>
            <a:r>
              <a:rPr lang="en-US" dirty="0" err="1"/>
              <a:t>bài</a:t>
            </a:r>
            <a:r>
              <a:rPr lang="en-US" dirty="0"/>
              <a:t> </a:t>
            </a:r>
            <a:r>
              <a:rPr lang="en-US" dirty="0" err="1"/>
              <a:t>viết</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các</a:t>
            </a:r>
            <a:r>
              <a:rPr lang="en-US" dirty="0"/>
              <a:t> </a:t>
            </a:r>
            <a:r>
              <a:rPr lang="en-US" dirty="0" err="1"/>
              <a:t>chủ</a:t>
            </a:r>
            <a:r>
              <a:rPr lang="en-US" dirty="0"/>
              <a:t> </a:t>
            </a:r>
            <a:r>
              <a:rPr lang="en-US" dirty="0" err="1"/>
              <a:t>đề</a:t>
            </a:r>
            <a:r>
              <a:rPr lang="en-US" dirty="0"/>
              <a:t> </a:t>
            </a:r>
            <a:r>
              <a:rPr lang="en-US" dirty="0" err="1"/>
              <a:t>khác</a:t>
            </a:r>
            <a:r>
              <a:rPr lang="en-US" dirty="0"/>
              <a:t> </a:t>
            </a:r>
            <a:r>
              <a:rPr lang="en-US" dirty="0" err="1"/>
              <a:t>nhau</a:t>
            </a:r>
            <a:r>
              <a:rPr lang="en-US" dirty="0"/>
              <a:t>.  </a:t>
            </a:r>
          </a:p>
          <a:p>
            <a:pPr marL="76200" lvl="0" indent="0" algn="just">
              <a:buNone/>
            </a:pPr>
            <a:r>
              <a:rPr lang="en-US" dirty="0" smtClean="0"/>
              <a:t>    </a:t>
            </a:r>
            <a:r>
              <a:rPr lang="en-US" dirty="0" err="1" smtClean="0"/>
              <a:t>Truy</a:t>
            </a:r>
            <a:r>
              <a:rPr lang="en-US" dirty="0" smtClean="0"/>
              <a:t> </a:t>
            </a:r>
            <a:r>
              <a:rPr lang="en-US" dirty="0" err="1"/>
              <a:t>vấn</a:t>
            </a:r>
            <a:r>
              <a:rPr lang="en-US" dirty="0"/>
              <a:t> q </a:t>
            </a:r>
            <a:r>
              <a:rPr lang="en-US" dirty="0" err="1"/>
              <a:t>là</a:t>
            </a:r>
            <a:r>
              <a:rPr lang="en-US" dirty="0"/>
              <a:t> </a:t>
            </a:r>
            <a:r>
              <a:rPr lang="en-US" dirty="0" err="1"/>
              <a:t>từ</a:t>
            </a:r>
            <a:r>
              <a:rPr lang="en-US" dirty="0"/>
              <a:t> </a:t>
            </a:r>
            <a:r>
              <a:rPr lang="en-US" dirty="0" err="1"/>
              <a:t>khóa</a:t>
            </a:r>
            <a:r>
              <a:rPr lang="en-US" dirty="0"/>
              <a:t> </a:t>
            </a:r>
            <a:r>
              <a:rPr lang="en-US" dirty="0" err="1"/>
              <a:t>tìm</a:t>
            </a:r>
            <a:r>
              <a:rPr lang="en-US" dirty="0"/>
              <a:t> </a:t>
            </a:r>
            <a:r>
              <a:rPr lang="en-US" dirty="0" err="1"/>
              <a:t>kiếm</a:t>
            </a:r>
            <a:r>
              <a:rPr lang="en-US" dirty="0"/>
              <a:t> </a:t>
            </a:r>
            <a:r>
              <a:rPr lang="en-US" dirty="0" err="1"/>
              <a:t>của</a:t>
            </a:r>
            <a:r>
              <a:rPr lang="en-US" dirty="0"/>
              <a:t> </a:t>
            </a:r>
            <a:r>
              <a:rPr lang="en-US" dirty="0" err="1"/>
              <a:t>người</a:t>
            </a:r>
            <a:r>
              <a:rPr lang="en-US" dirty="0"/>
              <a:t> </a:t>
            </a:r>
            <a:r>
              <a:rPr lang="en-US" dirty="0" err="1"/>
              <a:t>dùng</a:t>
            </a:r>
            <a:r>
              <a:rPr lang="en-US" dirty="0"/>
              <a:t>.</a:t>
            </a:r>
          </a:p>
          <a:p>
            <a:pPr lvl="0" algn="just">
              <a:buFont typeface="Wingdings" panose="05000000000000000000" pitchFamily="2" charset="2"/>
              <a:buChar char="Ø"/>
            </a:pPr>
            <a:r>
              <a:rPr lang="en-US" dirty="0" err="1">
                <a:solidFill>
                  <a:schemeClr val="accent5">
                    <a:lumMod val="75000"/>
                  </a:schemeClr>
                </a:solidFill>
              </a:rPr>
              <a:t>Đầu</a:t>
            </a:r>
            <a:r>
              <a:rPr lang="en-US" dirty="0">
                <a:solidFill>
                  <a:schemeClr val="accent5">
                    <a:lumMod val="75000"/>
                  </a:schemeClr>
                </a:solidFill>
              </a:rPr>
              <a:t> </a:t>
            </a:r>
            <a:r>
              <a:rPr lang="en-US" dirty="0" err="1">
                <a:solidFill>
                  <a:schemeClr val="accent5">
                    <a:lumMod val="75000"/>
                  </a:schemeClr>
                </a:solidFill>
              </a:rPr>
              <a:t>ra</a:t>
            </a:r>
            <a:r>
              <a:rPr lang="en-US" dirty="0">
                <a:solidFill>
                  <a:schemeClr val="accent5">
                    <a:lumMod val="75000"/>
                  </a:schemeClr>
                </a:solidFill>
              </a:rPr>
              <a:t>: </a:t>
            </a:r>
          </a:p>
          <a:p>
            <a:pPr marL="76200" lvl="0" indent="0" algn="just">
              <a:buNone/>
            </a:pPr>
            <a:r>
              <a:rPr lang="en-US" dirty="0"/>
              <a:t> </a:t>
            </a:r>
            <a:r>
              <a:rPr lang="en-US" dirty="0" smtClean="0"/>
              <a:t>    </a:t>
            </a:r>
            <a:r>
              <a:rPr lang="en-US" dirty="0" err="1" smtClean="0"/>
              <a:t>Tập</a:t>
            </a:r>
            <a:r>
              <a:rPr lang="en-US" dirty="0" smtClean="0"/>
              <a:t> </a:t>
            </a:r>
            <a:r>
              <a:rPr lang="en-US" dirty="0" err="1"/>
              <a:t>kết</a:t>
            </a:r>
            <a:r>
              <a:rPr lang="en-US" dirty="0"/>
              <a:t> </a:t>
            </a:r>
            <a:r>
              <a:rPr lang="en-US" dirty="0" err="1"/>
              <a:t>quả</a:t>
            </a:r>
            <a:r>
              <a:rPr lang="en-US" dirty="0"/>
              <a:t> d’ = {d’</a:t>
            </a:r>
            <a:r>
              <a:rPr lang="en-US" baseline="-25000" dirty="0"/>
              <a:t>1</a:t>
            </a:r>
            <a:r>
              <a:rPr lang="en-US" dirty="0"/>
              <a:t>, d’</a:t>
            </a:r>
            <a:r>
              <a:rPr lang="en-US" baseline="-25000" dirty="0"/>
              <a:t>2</a:t>
            </a:r>
            <a:r>
              <a:rPr lang="en-US" dirty="0"/>
              <a:t>, …, d’</a:t>
            </a:r>
            <a:r>
              <a:rPr lang="en-US" baseline="-25000" dirty="0"/>
              <a:t>10</a:t>
            </a:r>
            <a:r>
              <a:rPr lang="en-US" dirty="0"/>
              <a:t>} </a:t>
            </a:r>
            <a:r>
              <a:rPr lang="en-US" dirty="0" err="1"/>
              <a:t>chứa</a:t>
            </a:r>
            <a:r>
              <a:rPr lang="en-US" dirty="0"/>
              <a:t> 10 </a:t>
            </a:r>
            <a:r>
              <a:rPr lang="en-US" dirty="0" err="1"/>
              <a:t>bài</a:t>
            </a:r>
            <a:r>
              <a:rPr lang="en-US" dirty="0"/>
              <a:t> </a:t>
            </a:r>
            <a:r>
              <a:rPr lang="en-US" dirty="0" err="1"/>
              <a:t>viết</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từ</a:t>
            </a:r>
            <a:r>
              <a:rPr lang="en-US" dirty="0"/>
              <a:t> </a:t>
            </a:r>
            <a:r>
              <a:rPr lang="en-US" dirty="0" err="1"/>
              <a:t>khóa</a:t>
            </a:r>
            <a:r>
              <a:rPr lang="en-US" dirty="0"/>
              <a:t> (</a:t>
            </a:r>
            <a:r>
              <a:rPr lang="en-US" dirty="0" err="1"/>
              <a:t>chủ</a:t>
            </a:r>
            <a:r>
              <a:rPr lang="en-US" dirty="0"/>
              <a:t> </a:t>
            </a:r>
            <a:r>
              <a:rPr lang="en-US" dirty="0" err="1"/>
              <a:t>đề</a:t>
            </a:r>
            <a:r>
              <a:rPr lang="en-US" dirty="0"/>
              <a:t>) </a:t>
            </a:r>
            <a:r>
              <a:rPr lang="en-US" dirty="0" err="1"/>
              <a:t>nhập</a:t>
            </a:r>
            <a:r>
              <a:rPr lang="en-US" dirty="0"/>
              <a:t> </a:t>
            </a:r>
            <a:r>
              <a:rPr lang="en-US" dirty="0" err="1"/>
              <a:t>vào</a:t>
            </a:r>
            <a:r>
              <a:rPr lang="en-US" dirty="0"/>
              <a:t>. </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barn(inVertical)">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1">
                                            <p:txEl>
                                              <p:pRg st="0" end="0"/>
                                            </p:txEl>
                                          </p:spTgt>
                                        </p:tgtEl>
                                        <p:attrNameLst>
                                          <p:attrName>style.visibility</p:attrName>
                                        </p:attrNameLst>
                                      </p:cBhvr>
                                      <p:to>
                                        <p:strVal val="visible"/>
                                      </p:to>
                                    </p:set>
                                    <p:animEffect transition="in" filter="barn(inVertical)">
                                      <p:cBhvr>
                                        <p:cTn id="12" dur="500"/>
                                        <p:tgtEl>
                                          <p:spTgt spid="3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01">
                                            <p:txEl>
                                              <p:pRg st="1" end="1"/>
                                            </p:txEl>
                                          </p:spTgt>
                                        </p:tgtEl>
                                        <p:attrNameLst>
                                          <p:attrName>style.visibility</p:attrName>
                                        </p:attrNameLst>
                                      </p:cBhvr>
                                      <p:to>
                                        <p:strVal val="visible"/>
                                      </p:to>
                                    </p:set>
                                    <p:animEffect transition="in" filter="barn(inVertical)">
                                      <p:cBhvr>
                                        <p:cTn id="17" dur="500"/>
                                        <p:tgtEl>
                                          <p:spTgt spid="3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01">
                                            <p:txEl>
                                              <p:pRg st="2" end="2"/>
                                            </p:txEl>
                                          </p:spTgt>
                                        </p:tgtEl>
                                        <p:attrNameLst>
                                          <p:attrName>style.visibility</p:attrName>
                                        </p:attrNameLst>
                                      </p:cBhvr>
                                      <p:to>
                                        <p:strVal val="visible"/>
                                      </p:to>
                                    </p:set>
                                    <p:animEffect transition="in" filter="barn(inVertical)">
                                      <p:cBhvr>
                                        <p:cTn id="22" dur="500"/>
                                        <p:tgtEl>
                                          <p:spTgt spid="30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01">
                                            <p:txEl>
                                              <p:pRg st="3" end="3"/>
                                            </p:txEl>
                                          </p:spTgt>
                                        </p:tgtEl>
                                        <p:attrNameLst>
                                          <p:attrName>style.visibility</p:attrName>
                                        </p:attrNameLst>
                                      </p:cBhvr>
                                      <p:to>
                                        <p:strVal val="visible"/>
                                      </p:to>
                                    </p:set>
                                    <p:animEffect transition="in" filter="barn(inVertical)">
                                      <p:cBhvr>
                                        <p:cTn id="27" dur="500"/>
                                        <p:tgtEl>
                                          <p:spTgt spid="30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01">
                                            <p:txEl>
                                              <p:pRg st="4" end="4"/>
                                            </p:txEl>
                                          </p:spTgt>
                                        </p:tgtEl>
                                        <p:attrNameLst>
                                          <p:attrName>style.visibility</p:attrName>
                                        </p:attrNameLst>
                                      </p:cBhvr>
                                      <p:to>
                                        <p:strVal val="visible"/>
                                      </p:to>
                                    </p:set>
                                    <p:animEffect transition="in" filter="barn(inVertical)">
                                      <p:cBhvr>
                                        <p:cTn id="32" dur="500"/>
                                        <p:tgtEl>
                                          <p:spTgt spid="3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P spid="30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931193" y="531088"/>
            <a:ext cx="5259316" cy="12143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smtClean="0">
                <a:solidFill>
                  <a:schemeClr val="accent5"/>
                </a:solidFill>
              </a:rPr>
              <a:t>Phương pháp</a:t>
            </a:r>
            <a:endParaRPr sz="5500" dirty="0">
              <a:solidFill>
                <a:schemeClr val="accent5"/>
              </a:solidFill>
            </a:endParaRPr>
          </a:p>
        </p:txBody>
      </p:sp>
      <p:pic>
        <p:nvPicPr>
          <p:cNvPr id="215" name="Google Shape;215;p13" descr="10.jpg"/>
          <p:cNvPicPr preferRelativeResize="0"/>
          <p:nvPr/>
        </p:nvPicPr>
        <p:blipFill rotWithShape="1">
          <a:blip r:embed="rId3">
            <a:alphaModFix/>
          </a:blip>
          <a:srcRect l="15648" r="28102"/>
          <a:stretch/>
        </p:blipFill>
        <p:spPr>
          <a:xfrm>
            <a:off x="6837218" y="240573"/>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238938" y="2306073"/>
            <a:ext cx="6858053" cy="1323439"/>
          </a:xfrm>
          <a:prstGeom prst="rect">
            <a:avLst/>
          </a:prstGeom>
        </p:spPr>
        <p:txBody>
          <a:bodyPr wrap="square">
            <a:spAutoFit/>
          </a:bodyPr>
          <a:lstStyle/>
          <a:p>
            <a:pPr algn="just"/>
            <a:r>
              <a:rPr lang="en-US" sz="2000" dirty="0" err="1" smtClean="0">
                <a:latin typeface="Times New Roman" panose="02020603050405020304" pitchFamily="18" charset="0"/>
                <a:ea typeface="Times New Roman" panose="02020603050405020304" pitchFamily="18" charset="0"/>
              </a:rPr>
              <a:t>Có</a:t>
            </a:r>
            <a:r>
              <a:rPr lang="en-US" sz="2000" dirty="0" smtClean="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ba</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kỹ</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thuật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cơ</a:t>
            </a:r>
            <a:r>
              <a:rPr lang="en-US" sz="2000" dirty="0">
                <a:latin typeface="Times New Roman" panose="02020603050405020304" pitchFamily="18" charset="0"/>
                <a:ea typeface="Times New Roman" panose="02020603050405020304" pitchFamily="18" charset="0"/>
              </a:rPr>
              <a:t> </a:t>
            </a:r>
            <a:r>
              <a:rPr lang="en-US" sz="2000" dirty="0" err="1" smtClean="0">
                <a:latin typeface="Times New Roman" panose="02020603050405020304" pitchFamily="18" charset="0"/>
                <a:ea typeface="Times New Roman" panose="02020603050405020304" pitchFamily="18" charset="0"/>
              </a:rPr>
              <a:t>bản</a:t>
            </a:r>
            <a:r>
              <a:rPr lang="en-US" sz="2000" dirty="0" smtClean="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cần</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phải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có</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khi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xây</a:t>
            </a:r>
            <a:r>
              <a:rPr lang="en-US" sz="2000" dirty="0">
                <a:latin typeface="Times New Roman" panose="02020603050405020304" pitchFamily="18" charset="0"/>
                <a:ea typeface="Times New Roman" panose="02020603050405020304" pitchFamily="18" charset="0"/>
              </a:rPr>
              <a:t> </a:t>
            </a:r>
            <a:r>
              <a:rPr lang="en-US" sz="2000" dirty="0" err="1" smtClean="0">
                <a:latin typeface="Times New Roman" panose="02020603050405020304" pitchFamily="18" charset="0"/>
                <a:ea typeface="Times New Roman" panose="02020603050405020304" pitchFamily="18" charset="0"/>
              </a:rPr>
              <a:t>dựng</a:t>
            </a:r>
            <a:r>
              <a:rPr lang="en-US" sz="2000" dirty="0" smtClean="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máy</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tìm</a:t>
            </a:r>
            <a:r>
              <a:rPr lang="en-US" sz="2000" dirty="0">
                <a:latin typeface="Times New Roman" panose="02020603050405020304" pitchFamily="18" charset="0"/>
                <a:ea typeface="Times New Roman" panose="02020603050405020304" pitchFamily="18" charset="0"/>
              </a:rPr>
              <a:t> </a:t>
            </a:r>
            <a:r>
              <a:rPr lang="en-US" sz="2000" dirty="0" err="1" smtClean="0">
                <a:latin typeface="Times New Roman" panose="02020603050405020304" pitchFamily="18" charset="0"/>
                <a:ea typeface="Times New Roman" panose="02020603050405020304" pitchFamily="18" charset="0"/>
              </a:rPr>
              <a:t>kiếm</a:t>
            </a:r>
            <a:r>
              <a:rPr lang="en-US" sz="2000" dirty="0" smtClean="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là</a:t>
            </a:r>
            <a:r>
              <a:rPr lang="en-US" sz="2000" dirty="0">
                <a:latin typeface="Times New Roman" panose="02020603050405020304" pitchFamily="18" charset="0"/>
                <a:ea typeface="Times New Roman" panose="02020603050405020304" pitchFamily="18" charset="0"/>
              </a:rPr>
              <a:t>: </a:t>
            </a:r>
            <a:endParaRPr lang="en-US" sz="2000" dirty="0" smtClean="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Crawler.</a:t>
            </a:r>
          </a:p>
          <a:p>
            <a:pPr marL="285750" indent="-285750" algn="jus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a:t>
            </a:r>
            <a:r>
              <a:rPr lang="en-US" sz="2000" dirty="0" smtClean="0">
                <a:latin typeface="Times New Roman" panose="02020603050405020304" pitchFamily="18" charset="0"/>
                <a:ea typeface="Times New Roman" panose="02020603050405020304" pitchFamily="18" charset="0"/>
              </a:rPr>
              <a:t>ndexing </a:t>
            </a:r>
            <a:r>
              <a:rPr lang="en-US" sz="2000" dirty="0">
                <a:latin typeface="Times New Roman" panose="02020603050405020304" pitchFamily="18" charset="0"/>
                <a:ea typeface="Times New Roman" panose="02020603050405020304" pitchFamily="18" charset="0"/>
              </a:rPr>
              <a:t>(</a:t>
            </a:r>
            <a:r>
              <a:rPr lang="en-US" sz="2000" dirty="0" err="1">
                <a:latin typeface="Times New Roman" panose="02020603050405020304" pitchFamily="18" charset="0"/>
                <a:ea typeface="Times New Roman" panose="02020603050405020304" pitchFamily="18" charset="0"/>
              </a:rPr>
              <a:t>kỹ</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thuật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đánh</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chỉ</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mục</a:t>
            </a:r>
            <a:r>
              <a:rPr lang="en-US" sz="2000" dirty="0" smtClean="0">
                <a:latin typeface="Times New Roman" panose="02020603050405020304" pitchFamily="18" charset="0"/>
                <a:ea typeface="Times New Roman" panose="02020603050405020304" pitchFamily="18" charset="0"/>
              </a:rPr>
              <a:t>).</a:t>
            </a:r>
          </a:p>
          <a:p>
            <a:pPr marL="285750" indent="-285750" algn="just">
              <a:buFont typeface="Wingdings" panose="05000000000000000000" pitchFamily="2" charset="2"/>
              <a:buChar char="Ø"/>
            </a:pPr>
            <a:r>
              <a:rPr lang="en-US" sz="2000" dirty="0" err="1">
                <a:latin typeface="Times New Roman" panose="02020603050405020304" pitchFamily="18" charset="0"/>
                <a:ea typeface="Times New Roman" panose="02020603050405020304" pitchFamily="18" charset="0"/>
              </a:rPr>
              <a:t>K</a:t>
            </a:r>
            <a:r>
              <a:rPr lang="en-US" sz="2000" dirty="0" err="1" smtClean="0">
                <a:latin typeface="Times New Roman" panose="02020603050405020304" pitchFamily="18" charset="0"/>
                <a:ea typeface="Times New Roman" panose="02020603050405020304" pitchFamily="18" charset="0"/>
              </a:rPr>
              <a:t>ỹ</a:t>
            </a:r>
            <a:r>
              <a:rPr lang="en-US" sz="2000" dirty="0" smtClean="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thuật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xử</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lý</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truy</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vấn</a:t>
            </a:r>
            <a:r>
              <a:rPr lang="en-US" sz="2000" dirty="0">
                <a:latin typeface="Times New Roman" panose="02020603050405020304" pitchFamily="18" charset="0"/>
                <a:ea typeface="Times New Roman" panose="02020603050405020304" pitchFamily="18" charset="0"/>
              </a:rPr>
              <a:t>. </a:t>
            </a:r>
            <a:endParaRPr lang="en-US" sz="2000" dirty="0"/>
          </a:p>
        </p:txBody>
      </p:sp>
    </p:spTree>
    <p:extLst>
      <p:ext uri="{BB962C8B-B14F-4D97-AF65-F5344CB8AC3E}">
        <p14:creationId xmlns:p14="http://schemas.microsoft.com/office/powerpoint/2010/main" val="17159320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wipe(down)">
                                      <p:cBhvr>
                                        <p:cTn id="7" dur="580">
                                          <p:stCondLst>
                                            <p:cond delay="0"/>
                                          </p:stCondLst>
                                        </p:cTn>
                                        <p:tgtEl>
                                          <p:spTgt spid="213"/>
                                        </p:tgtEl>
                                      </p:cBhvr>
                                    </p:animEffect>
                                    <p:anim calcmode="lin" valueType="num">
                                      <p:cBhvr>
                                        <p:cTn id="8" dur="1822"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3"/>
                                        </p:tgtEl>
                                        <p:attrNameLst>
                                          <p:attrName>ppt_y</p:attrName>
                                        </p:attrNameLst>
                                      </p:cBhvr>
                                      <p:tavLst>
                                        <p:tav tm="0" fmla="#ppt_y-sin(pi*$)/81">
                                          <p:val>
                                            <p:fltVal val="0"/>
                                          </p:val>
                                        </p:tav>
                                        <p:tav tm="100000">
                                          <p:val>
                                            <p:fltVal val="1"/>
                                          </p:val>
                                        </p:tav>
                                      </p:tavLst>
                                    </p:anim>
                                    <p:animScale>
                                      <p:cBhvr>
                                        <p:cTn id="13" dur="26">
                                          <p:stCondLst>
                                            <p:cond delay="650"/>
                                          </p:stCondLst>
                                        </p:cTn>
                                        <p:tgtEl>
                                          <p:spTgt spid="213"/>
                                        </p:tgtEl>
                                      </p:cBhvr>
                                      <p:to x="100000" y="60000"/>
                                    </p:animScale>
                                    <p:animScale>
                                      <p:cBhvr>
                                        <p:cTn id="14" dur="166" decel="50000">
                                          <p:stCondLst>
                                            <p:cond delay="676"/>
                                          </p:stCondLst>
                                        </p:cTn>
                                        <p:tgtEl>
                                          <p:spTgt spid="213"/>
                                        </p:tgtEl>
                                      </p:cBhvr>
                                      <p:to x="100000" y="100000"/>
                                    </p:animScale>
                                    <p:animScale>
                                      <p:cBhvr>
                                        <p:cTn id="15" dur="26">
                                          <p:stCondLst>
                                            <p:cond delay="1312"/>
                                          </p:stCondLst>
                                        </p:cTn>
                                        <p:tgtEl>
                                          <p:spTgt spid="213"/>
                                        </p:tgtEl>
                                      </p:cBhvr>
                                      <p:to x="100000" y="80000"/>
                                    </p:animScale>
                                    <p:animScale>
                                      <p:cBhvr>
                                        <p:cTn id="16" dur="166" decel="50000">
                                          <p:stCondLst>
                                            <p:cond delay="1338"/>
                                          </p:stCondLst>
                                        </p:cTn>
                                        <p:tgtEl>
                                          <p:spTgt spid="213"/>
                                        </p:tgtEl>
                                      </p:cBhvr>
                                      <p:to x="100000" y="100000"/>
                                    </p:animScale>
                                    <p:animScale>
                                      <p:cBhvr>
                                        <p:cTn id="17" dur="26">
                                          <p:stCondLst>
                                            <p:cond delay="1642"/>
                                          </p:stCondLst>
                                        </p:cTn>
                                        <p:tgtEl>
                                          <p:spTgt spid="213"/>
                                        </p:tgtEl>
                                      </p:cBhvr>
                                      <p:to x="100000" y="90000"/>
                                    </p:animScale>
                                    <p:animScale>
                                      <p:cBhvr>
                                        <p:cTn id="18" dur="166" decel="50000">
                                          <p:stCondLst>
                                            <p:cond delay="1668"/>
                                          </p:stCondLst>
                                        </p:cTn>
                                        <p:tgtEl>
                                          <p:spTgt spid="213"/>
                                        </p:tgtEl>
                                      </p:cBhvr>
                                      <p:to x="100000" y="100000"/>
                                    </p:animScale>
                                    <p:animScale>
                                      <p:cBhvr>
                                        <p:cTn id="19" dur="26">
                                          <p:stCondLst>
                                            <p:cond delay="1808"/>
                                          </p:stCondLst>
                                        </p:cTn>
                                        <p:tgtEl>
                                          <p:spTgt spid="213"/>
                                        </p:tgtEl>
                                      </p:cBhvr>
                                      <p:to x="100000" y="95000"/>
                                    </p:animScale>
                                    <p:animScale>
                                      <p:cBhvr>
                                        <p:cTn id="20" dur="166" decel="50000">
                                          <p:stCondLst>
                                            <p:cond delay="1834"/>
                                          </p:stCondLst>
                                        </p:cTn>
                                        <p:tgtEl>
                                          <p:spTgt spid="2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3000" dirty="0"/>
              <a:t>Crawler</a:t>
            </a:r>
            <a:endParaRPr sz="3000"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Rectangle 18"/>
          <p:cNvSpPr/>
          <p:nvPr/>
        </p:nvSpPr>
        <p:spPr>
          <a:xfrm>
            <a:off x="296772" y="1095039"/>
            <a:ext cx="7631492" cy="615553"/>
          </a:xfrm>
          <a:prstGeom prst="rect">
            <a:avLst/>
          </a:prstGeom>
        </p:spPr>
        <p:txBody>
          <a:bodyPr wrap="square">
            <a:spAutoFit/>
          </a:bodyPr>
          <a:lstStyle/>
          <a:p>
            <a:pPr algn="just"/>
            <a:endParaRPr lang="en-US" dirty="0" smtClean="0"/>
          </a:p>
          <a:p>
            <a:r>
              <a:rPr lang="en-US" sz="2000" dirty="0" err="1" smtClean="0"/>
              <a:t>Đường</a:t>
            </a:r>
            <a:r>
              <a:rPr lang="en-US" sz="2000" dirty="0" smtClean="0"/>
              <a:t> </a:t>
            </a:r>
            <a:r>
              <a:rPr lang="en-US" sz="2000" dirty="0" err="1" smtClean="0"/>
              <a:t>dẫn</a:t>
            </a:r>
            <a:r>
              <a:rPr lang="en-US" sz="2000" dirty="0" smtClean="0"/>
              <a:t> </a:t>
            </a:r>
            <a:r>
              <a:rPr lang="en-US" sz="2000" dirty="0" err="1" smtClean="0"/>
              <a:t>trong</a:t>
            </a:r>
            <a:r>
              <a:rPr lang="en-US" sz="2000" dirty="0" smtClean="0"/>
              <a:t> </a:t>
            </a:r>
            <a:r>
              <a:rPr lang="en-US" sz="2000" dirty="0" err="1" smtClean="0"/>
              <a:t>tệp</a:t>
            </a:r>
            <a:r>
              <a:rPr lang="en-US" sz="2000" dirty="0" smtClean="0"/>
              <a:t>: </a:t>
            </a:r>
            <a:r>
              <a:rPr lang="en-US" sz="2000" u="sng" dirty="0">
                <a:solidFill>
                  <a:schemeClr val="accent3">
                    <a:lumMod val="75000"/>
                  </a:schemeClr>
                </a:solidFill>
                <a:hlinkClick r:id="rId3"/>
              </a:rPr>
              <a:t>book-search-engine</a:t>
            </a:r>
            <a:r>
              <a:rPr lang="en-US" sz="2000" u="sng" dirty="0">
                <a:solidFill>
                  <a:schemeClr val="accent3">
                    <a:lumMod val="75000"/>
                  </a:schemeClr>
                </a:solidFill>
              </a:rPr>
              <a:t>/</a:t>
            </a:r>
            <a:r>
              <a:rPr lang="en-US" sz="2000" u="sng" dirty="0">
                <a:solidFill>
                  <a:schemeClr val="accent3">
                    <a:lumMod val="75000"/>
                  </a:schemeClr>
                </a:solidFill>
                <a:hlinkClick r:id="rId4"/>
              </a:rPr>
              <a:t>client</a:t>
            </a:r>
            <a:r>
              <a:rPr lang="en-US" sz="2000" u="sng" dirty="0">
                <a:solidFill>
                  <a:schemeClr val="accent3">
                    <a:lumMod val="75000"/>
                  </a:schemeClr>
                </a:solidFill>
              </a:rPr>
              <a:t>/</a:t>
            </a:r>
            <a:r>
              <a:rPr lang="en-US" sz="2000" u="sng" dirty="0" err="1">
                <a:solidFill>
                  <a:schemeClr val="accent3">
                    <a:lumMod val="75000"/>
                  </a:schemeClr>
                </a:solidFill>
                <a:hlinkClick r:id="rId5"/>
              </a:rPr>
              <a:t>src</a:t>
            </a:r>
            <a:r>
              <a:rPr lang="en-US" sz="2000" u="sng" dirty="0">
                <a:solidFill>
                  <a:schemeClr val="accent3">
                    <a:lumMod val="75000"/>
                  </a:schemeClr>
                </a:solidFill>
              </a:rPr>
              <a:t>/</a:t>
            </a:r>
            <a:r>
              <a:rPr lang="en-US" sz="2000" b="1" u="sng" dirty="0" err="1">
                <a:solidFill>
                  <a:schemeClr val="accent3">
                    <a:lumMod val="75000"/>
                  </a:schemeClr>
                </a:solidFill>
              </a:rPr>
              <a:t>utils</a:t>
            </a:r>
            <a:r>
              <a:rPr lang="en-US" sz="2000" u="sng" dirty="0">
                <a:solidFill>
                  <a:schemeClr val="accent3">
                    <a:lumMod val="75000"/>
                  </a:schemeClr>
                </a:solidFill>
              </a:rPr>
              <a:t>/API</a:t>
            </a:r>
          </a:p>
        </p:txBody>
      </p:sp>
      <p:sp>
        <p:nvSpPr>
          <p:cNvPr id="21" name="Rectangle 20"/>
          <p:cNvSpPr/>
          <p:nvPr/>
        </p:nvSpPr>
        <p:spPr>
          <a:xfrm>
            <a:off x="100445" y="1806075"/>
            <a:ext cx="4378037" cy="2862322"/>
          </a:xfrm>
          <a:prstGeom prst="rect">
            <a:avLst/>
          </a:prstGeom>
        </p:spPr>
        <p:txBody>
          <a:bodyPr wrap="square">
            <a:spAutoFit/>
          </a:bodyPr>
          <a:lstStyle/>
          <a:p>
            <a:pPr marL="342900" indent="-342900" algn="just">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crawler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google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JSON.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Googlebot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pic>
        <p:nvPicPr>
          <p:cNvPr id="22" name="Picture 21"/>
          <p:cNvPicPr/>
          <p:nvPr/>
        </p:nvPicPr>
        <p:blipFill rotWithShape="1">
          <a:blip r:embed="rId6"/>
          <a:srcRect r="32934" b="27261"/>
          <a:stretch/>
        </p:blipFill>
        <p:spPr>
          <a:xfrm>
            <a:off x="4585509" y="1710592"/>
            <a:ext cx="4246764" cy="286140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anim calcmode="lin" valueType="num">
                                      <p:cBhvr>
                                        <p:cTn id="8" dur="1000" fill="hold"/>
                                        <p:tgtEl>
                                          <p:spTgt spid="320"/>
                                        </p:tgtEl>
                                        <p:attrNameLst>
                                          <p:attrName>ppt_x</p:attrName>
                                        </p:attrNameLst>
                                      </p:cBhvr>
                                      <p:tavLst>
                                        <p:tav tm="0">
                                          <p:val>
                                            <p:strVal val="#ppt_x"/>
                                          </p:val>
                                        </p:tav>
                                        <p:tav tm="100000">
                                          <p:val>
                                            <p:strVal val="#ppt_x"/>
                                          </p:val>
                                        </p:tav>
                                      </p:tavLst>
                                    </p:anim>
                                    <p:anim calcmode="lin" valueType="num">
                                      <p:cBhvr>
                                        <p:cTn id="9" dur="1000" fill="hold"/>
                                        <p:tgtEl>
                                          <p:spTgt spid="3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1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500" dirty="0"/>
              <a:t>Indexing </a:t>
            </a:r>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12"/>
          <p:cNvSpPr/>
          <p:nvPr/>
        </p:nvSpPr>
        <p:spPr>
          <a:xfrm>
            <a:off x="296771" y="1095039"/>
            <a:ext cx="8036737" cy="615553"/>
          </a:xfrm>
          <a:prstGeom prst="rect">
            <a:avLst/>
          </a:prstGeom>
        </p:spPr>
        <p:txBody>
          <a:bodyPr wrap="square">
            <a:spAutoFit/>
          </a:bodyPr>
          <a:lstStyle/>
          <a:p>
            <a:pPr algn="just"/>
            <a:endParaRPr lang="en-US" dirty="0" smtClean="0"/>
          </a:p>
          <a:p>
            <a:pPr marL="342900" indent="-342900">
              <a:buFont typeface="Arial" panose="020B0604020202020204" pitchFamily="34" charset="0"/>
              <a:buChar char="•"/>
            </a:pPr>
            <a:r>
              <a:rPr lang="en-US" sz="2000" dirty="0" err="1" smtClean="0"/>
              <a:t>Đường</a:t>
            </a:r>
            <a:r>
              <a:rPr lang="en-US" sz="2000" dirty="0" smtClean="0"/>
              <a:t> </a:t>
            </a:r>
            <a:r>
              <a:rPr lang="en-US" sz="2000" dirty="0" err="1" smtClean="0"/>
              <a:t>dẫn</a:t>
            </a:r>
            <a:r>
              <a:rPr lang="en-US" sz="2000" dirty="0" smtClean="0"/>
              <a:t> </a:t>
            </a:r>
            <a:r>
              <a:rPr lang="en-US" sz="2000" dirty="0" err="1" smtClean="0"/>
              <a:t>trong</a:t>
            </a:r>
            <a:r>
              <a:rPr lang="en-US" sz="2000" dirty="0" smtClean="0"/>
              <a:t> </a:t>
            </a:r>
            <a:r>
              <a:rPr lang="en-US" sz="2000" dirty="0" err="1" smtClean="0"/>
              <a:t>tệp</a:t>
            </a:r>
            <a:r>
              <a:rPr lang="en-US" sz="2000" dirty="0" smtClean="0"/>
              <a:t>: </a:t>
            </a:r>
            <a:r>
              <a:rPr lang="en-US" sz="1700" u="sng" dirty="0">
                <a:solidFill>
                  <a:schemeClr val="accent3">
                    <a:lumMod val="75000"/>
                  </a:schemeClr>
                </a:solidFill>
                <a:hlinkClick r:id="rId3"/>
              </a:rPr>
              <a:t>book-search-engine</a:t>
            </a:r>
            <a:r>
              <a:rPr lang="en-US" sz="1700" u="sng" dirty="0">
                <a:solidFill>
                  <a:schemeClr val="accent3">
                    <a:lumMod val="75000"/>
                  </a:schemeClr>
                </a:solidFill>
              </a:rPr>
              <a:t>/</a:t>
            </a:r>
            <a:r>
              <a:rPr lang="en-US" sz="1700" u="sng" dirty="0">
                <a:solidFill>
                  <a:schemeClr val="accent3">
                    <a:lumMod val="75000"/>
                  </a:schemeClr>
                </a:solidFill>
                <a:hlinkClick r:id="rId4"/>
              </a:rPr>
              <a:t>server</a:t>
            </a:r>
            <a:r>
              <a:rPr lang="en-US" sz="1700" u="sng" dirty="0">
                <a:solidFill>
                  <a:schemeClr val="accent3">
                    <a:lumMod val="75000"/>
                  </a:schemeClr>
                </a:solidFill>
              </a:rPr>
              <a:t>/</a:t>
            </a:r>
            <a:r>
              <a:rPr lang="en-US" sz="1700" u="sng" dirty="0" err="1">
                <a:solidFill>
                  <a:schemeClr val="accent3">
                    <a:lumMod val="75000"/>
                  </a:schemeClr>
                </a:solidFill>
                <a:hlinkClick r:id="rId5"/>
              </a:rPr>
              <a:t>config</a:t>
            </a:r>
            <a:r>
              <a:rPr lang="en-US" sz="1700" u="sng" dirty="0">
                <a:solidFill>
                  <a:schemeClr val="accent3">
                    <a:lumMod val="75000"/>
                  </a:schemeClr>
                </a:solidFill>
              </a:rPr>
              <a:t>/</a:t>
            </a:r>
            <a:r>
              <a:rPr lang="en-US" sz="1700" b="1" u="sng" dirty="0">
                <a:solidFill>
                  <a:schemeClr val="accent3">
                    <a:lumMod val="75000"/>
                  </a:schemeClr>
                </a:solidFill>
              </a:rPr>
              <a:t>connection.js</a:t>
            </a:r>
            <a:endParaRPr lang="en-US" sz="1700" u="sng" dirty="0">
              <a:solidFill>
                <a:schemeClr val="accent3">
                  <a:lumMod val="75000"/>
                </a:schemeClr>
              </a:solidFill>
            </a:endParaRPr>
          </a:p>
        </p:txBody>
      </p:sp>
      <p:sp>
        <p:nvSpPr>
          <p:cNvPr id="14" name="Rectangle 13"/>
          <p:cNvSpPr/>
          <p:nvPr/>
        </p:nvSpPr>
        <p:spPr>
          <a:xfrm>
            <a:off x="296771" y="1733677"/>
            <a:ext cx="7432963" cy="923330"/>
          </a:xfrm>
          <a:prstGeom prst="rect">
            <a:avLst/>
          </a:prstGeom>
        </p:spPr>
        <p:txBody>
          <a:bodyPr wrap="square">
            <a:spAutoFit/>
          </a:bodyPr>
          <a:lstStyle/>
          <a:p>
            <a:pPr marL="285750" indent="-285750" algn="just">
              <a:buFont typeface="Arial" panose="020B0604020202020204" pitchFamily="34" charset="0"/>
              <a:buChar char="•"/>
            </a:pPr>
            <a:r>
              <a:rPr lang="en-US" sz="1800" dirty="0" err="1" smtClean="0"/>
              <a:t>Sử</a:t>
            </a:r>
            <a:r>
              <a:rPr lang="en-US" sz="1800" dirty="0" smtClean="0"/>
              <a:t> </a:t>
            </a:r>
            <a:r>
              <a:rPr lang="en-US" sz="1800" dirty="0" err="1"/>
              <a:t>dụng</a:t>
            </a:r>
            <a:r>
              <a:rPr lang="en-US" sz="1800" dirty="0"/>
              <a:t> </a:t>
            </a:r>
            <a:r>
              <a:rPr lang="en-US" sz="1800" dirty="0" err="1"/>
              <a:t>thư</a:t>
            </a:r>
            <a:r>
              <a:rPr lang="en-US" sz="1800" dirty="0"/>
              <a:t> </a:t>
            </a:r>
            <a:r>
              <a:rPr lang="en-US" sz="1800" dirty="0" err="1"/>
              <a:t>viện</a:t>
            </a:r>
            <a:r>
              <a:rPr lang="en-US" sz="1800" dirty="0"/>
              <a:t> </a:t>
            </a:r>
            <a:r>
              <a:rPr lang="en-US" sz="1800" dirty="0" smtClean="0"/>
              <a:t>Mongoose. </a:t>
            </a:r>
            <a:r>
              <a:rPr lang="en-US" sz="1800" dirty="0" err="1" smtClean="0"/>
              <a:t>Tạo</a:t>
            </a:r>
            <a:r>
              <a:rPr lang="en-US" sz="1800" dirty="0" smtClean="0"/>
              <a:t> </a:t>
            </a:r>
            <a:r>
              <a:rPr lang="en-US" sz="1800" dirty="0" err="1" smtClean="0"/>
              <a:t>cơ</a:t>
            </a:r>
            <a:r>
              <a:rPr lang="en-US" sz="1800" dirty="0" smtClean="0"/>
              <a:t> </a:t>
            </a:r>
            <a:r>
              <a:rPr lang="en-US" sz="1800" dirty="0" err="1" smtClean="0"/>
              <a:t>sở</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từ</a:t>
            </a:r>
            <a:r>
              <a:rPr lang="en-US" sz="1800" dirty="0" smtClean="0"/>
              <a:t> JavaScript </a:t>
            </a:r>
            <a:r>
              <a:rPr lang="en-US" sz="1800" dirty="0" err="1" smtClean="0"/>
              <a:t>và</a:t>
            </a:r>
            <a:r>
              <a:rPr lang="en-US" sz="1800" dirty="0" smtClean="0"/>
              <a:t> </a:t>
            </a:r>
            <a:r>
              <a:rPr lang="en-US" sz="1800" dirty="0" err="1" smtClean="0"/>
              <a:t>lưu</a:t>
            </a:r>
            <a:r>
              <a:rPr lang="en-US" sz="1800" dirty="0" smtClean="0"/>
              <a:t> </a:t>
            </a:r>
            <a:r>
              <a:rPr lang="en-US" sz="1800" dirty="0" err="1" smtClean="0"/>
              <a:t>trữ</a:t>
            </a:r>
            <a:r>
              <a:rPr lang="en-US" sz="1800" dirty="0" smtClean="0"/>
              <a:t> </a:t>
            </a:r>
            <a:r>
              <a:rPr lang="en-US" sz="1800" dirty="0" err="1" smtClean="0"/>
              <a:t>trong</a:t>
            </a:r>
            <a:r>
              <a:rPr lang="en-US" sz="1800" dirty="0" smtClean="0"/>
              <a:t> </a:t>
            </a:r>
            <a:r>
              <a:rPr lang="en-US" sz="1800" dirty="0" err="1" smtClean="0"/>
              <a:t>trình</a:t>
            </a:r>
            <a:r>
              <a:rPr lang="en-US" sz="1800" dirty="0" smtClean="0"/>
              <a:t> </a:t>
            </a:r>
            <a:r>
              <a:rPr lang="en-US" sz="1800" dirty="0" err="1" smtClean="0"/>
              <a:t>duyệt</a:t>
            </a:r>
            <a:r>
              <a:rPr lang="en-US" sz="1800" dirty="0" smtClean="0"/>
              <a:t>, </a:t>
            </a:r>
            <a:r>
              <a:rPr lang="en-US" sz="1800" dirty="0" err="1" smtClean="0"/>
              <a:t>gọi</a:t>
            </a:r>
            <a:r>
              <a:rPr lang="en-US" sz="1800" dirty="0" smtClean="0"/>
              <a:t> </a:t>
            </a:r>
            <a:r>
              <a:rPr lang="en-US" sz="1800" dirty="0" err="1" smtClean="0"/>
              <a:t>phương</a:t>
            </a:r>
            <a:r>
              <a:rPr lang="en-US" sz="1800" dirty="0" smtClean="0"/>
              <a:t> </a:t>
            </a:r>
            <a:r>
              <a:rPr lang="en-US" sz="1800" dirty="0" err="1" smtClean="0"/>
              <a:t>thức</a:t>
            </a:r>
            <a:r>
              <a:rPr lang="en-US" sz="1800" dirty="0" smtClean="0"/>
              <a:t> </a:t>
            </a:r>
            <a:r>
              <a:rPr lang="en-US" sz="1800" dirty="0" err="1"/>
              <a:t>useCreateIndex</a:t>
            </a:r>
            <a:r>
              <a:rPr lang="en-US" sz="1800" dirty="0"/>
              <a:t>: </a:t>
            </a:r>
            <a:r>
              <a:rPr lang="en-US" sz="1800" dirty="0" smtClean="0"/>
              <a:t>true</a:t>
            </a:r>
            <a:r>
              <a:rPr lang="en-US" sz="1800" dirty="0"/>
              <a:t> </a:t>
            </a:r>
            <a:r>
              <a:rPr lang="en-US" sz="1800" dirty="0" err="1" smtClean="0"/>
              <a:t>để</a:t>
            </a:r>
            <a:r>
              <a:rPr lang="en-US" sz="1800" dirty="0" smtClean="0"/>
              <a:t> </a:t>
            </a:r>
            <a:r>
              <a:rPr lang="en-US" sz="1800" dirty="0" err="1" smtClean="0"/>
              <a:t>cho</a:t>
            </a:r>
            <a:r>
              <a:rPr lang="en-US" sz="1800" dirty="0" smtClean="0"/>
              <a:t> </a:t>
            </a:r>
            <a:r>
              <a:rPr lang="en-US" sz="1800" dirty="0" err="1" smtClean="0"/>
              <a:t>phép</a:t>
            </a:r>
            <a:r>
              <a:rPr lang="en-US" sz="1800" dirty="0" smtClean="0"/>
              <a:t> </a:t>
            </a:r>
            <a:r>
              <a:rPr lang="en-US" sz="1800" dirty="0" err="1" smtClean="0"/>
              <a:t>đánh</a:t>
            </a:r>
            <a:r>
              <a:rPr lang="en-US" sz="1800" dirty="0" smtClean="0"/>
              <a:t> </a:t>
            </a:r>
            <a:r>
              <a:rPr lang="en-US" sz="1800" dirty="0" err="1"/>
              <a:t>chỉ</a:t>
            </a:r>
            <a:r>
              <a:rPr lang="en-US" sz="1800" dirty="0"/>
              <a:t> </a:t>
            </a:r>
            <a:r>
              <a:rPr lang="en-US" sz="1800" dirty="0" err="1" smtClean="0"/>
              <a:t>mục</a:t>
            </a:r>
            <a:r>
              <a:rPr lang="en-US" sz="1800" dirty="0" smtClean="0"/>
              <a:t>.</a:t>
            </a:r>
            <a:endParaRPr lang="en-US" sz="1800" dirty="0"/>
          </a:p>
        </p:txBody>
      </p:sp>
      <p:pic>
        <p:nvPicPr>
          <p:cNvPr id="15" name="Picture 14"/>
          <p:cNvPicPr/>
          <p:nvPr/>
        </p:nvPicPr>
        <p:blipFill>
          <a:blip r:embed="rId6"/>
          <a:stretch>
            <a:fillRect/>
          </a:stretch>
        </p:blipFill>
        <p:spPr>
          <a:xfrm>
            <a:off x="466976" y="2657007"/>
            <a:ext cx="6469787" cy="227601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000"/>
                                        <p:tgtEl>
                                          <p:spTgt spid="341"/>
                                        </p:tgtEl>
                                      </p:cBhvr>
                                    </p:animEffect>
                                    <p:anim calcmode="lin" valueType="num">
                                      <p:cBhvr>
                                        <p:cTn id="8" dur="1000" fill="hold"/>
                                        <p:tgtEl>
                                          <p:spTgt spid="341"/>
                                        </p:tgtEl>
                                        <p:attrNameLst>
                                          <p:attrName>ppt_x</p:attrName>
                                        </p:attrNameLst>
                                      </p:cBhvr>
                                      <p:tavLst>
                                        <p:tav tm="0">
                                          <p:val>
                                            <p:strVal val="#ppt_x"/>
                                          </p:val>
                                        </p:tav>
                                        <p:tav tm="100000">
                                          <p:val>
                                            <p:strVal val="#ppt_x"/>
                                          </p:val>
                                        </p:tav>
                                      </p:tavLst>
                                    </p:anim>
                                    <p:anim calcmode="lin" valueType="num">
                                      <p:cBhvr>
                                        <p:cTn id="9" dur="1000" fill="hold"/>
                                        <p:tgtEl>
                                          <p:spTgt spid="3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3000" dirty="0"/>
              <a:t>Ranking</a:t>
            </a:r>
            <a:endParaRPr sz="3000" dirty="0"/>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270943" y="1035334"/>
            <a:ext cx="8400420" cy="877163"/>
          </a:xfrm>
          <a:prstGeom prst="rect">
            <a:avLst/>
          </a:prstGeom>
        </p:spPr>
        <p:txBody>
          <a:bodyPr wrap="square">
            <a:spAutoFit/>
          </a:bodyPr>
          <a:lstStyle/>
          <a:p>
            <a:pPr algn="just"/>
            <a:endParaRPr lang="en-US" sz="1700" dirty="0" smtClean="0"/>
          </a:p>
          <a:p>
            <a:pPr marL="342900" indent="-342900">
              <a:buFont typeface="Arial" panose="020B0604020202020204" pitchFamily="34" charset="0"/>
              <a:buChar char="•"/>
            </a:pPr>
            <a:r>
              <a:rPr lang="en-US" sz="1700" dirty="0" err="1" smtClean="0"/>
              <a:t>Đường</a:t>
            </a:r>
            <a:r>
              <a:rPr lang="en-US" sz="1700" dirty="0" smtClean="0"/>
              <a:t> </a:t>
            </a:r>
            <a:r>
              <a:rPr lang="en-US" sz="1700" dirty="0" err="1" smtClean="0"/>
              <a:t>dẫn</a:t>
            </a:r>
            <a:r>
              <a:rPr lang="en-US" sz="1700" dirty="0" smtClean="0"/>
              <a:t> </a:t>
            </a:r>
            <a:r>
              <a:rPr lang="en-US" sz="1700" dirty="0" err="1" smtClean="0"/>
              <a:t>trong</a:t>
            </a:r>
            <a:r>
              <a:rPr lang="en-US" sz="1700" dirty="0" smtClean="0"/>
              <a:t> </a:t>
            </a:r>
            <a:r>
              <a:rPr lang="en-US" sz="1700" dirty="0" err="1" smtClean="0"/>
              <a:t>tệp</a:t>
            </a:r>
            <a:r>
              <a:rPr lang="en-US" sz="1700" dirty="0" smtClean="0"/>
              <a:t>: </a:t>
            </a:r>
            <a:r>
              <a:rPr lang="en-US" sz="1700" u="sng" dirty="0" smtClean="0">
                <a:hlinkClick r:id="rId3"/>
              </a:rPr>
              <a:t>book-search-engine</a:t>
            </a:r>
            <a:r>
              <a:rPr lang="en-US" sz="1700" dirty="0" smtClean="0"/>
              <a:t>/</a:t>
            </a:r>
            <a:r>
              <a:rPr lang="en-US" sz="1700" u="sng" dirty="0" smtClean="0">
                <a:hlinkClick r:id="rId4"/>
              </a:rPr>
              <a:t>client</a:t>
            </a:r>
            <a:r>
              <a:rPr lang="en-US" sz="1700" dirty="0" smtClean="0"/>
              <a:t>/</a:t>
            </a:r>
            <a:r>
              <a:rPr lang="en-US" sz="1700" u="sng" dirty="0" err="1" smtClean="0">
                <a:hlinkClick r:id="rId5"/>
              </a:rPr>
              <a:t>src</a:t>
            </a:r>
            <a:r>
              <a:rPr lang="en-US" sz="1700" dirty="0" smtClean="0"/>
              <a:t>/</a:t>
            </a:r>
            <a:r>
              <a:rPr lang="en-US" sz="1700" u="sng" dirty="0" smtClean="0">
                <a:hlinkClick r:id="rId6"/>
              </a:rPr>
              <a:t>pages</a:t>
            </a:r>
            <a:r>
              <a:rPr lang="en-US" sz="1700" dirty="0" smtClean="0"/>
              <a:t>/</a:t>
            </a:r>
            <a:r>
              <a:rPr lang="en-US" sz="1700" b="1" dirty="0" smtClean="0"/>
              <a:t>SearchBooks.js</a:t>
            </a:r>
          </a:p>
          <a:p>
            <a:pPr marL="342900" indent="-342900">
              <a:buFont typeface="Arial" panose="020B0604020202020204" pitchFamily="34" charset="0"/>
              <a:buChar char="•"/>
            </a:pPr>
            <a:r>
              <a:rPr lang="en-US" sz="1700" dirty="0" err="1"/>
              <a:t>Khi</a:t>
            </a:r>
            <a:r>
              <a:rPr lang="en-US" sz="1700" dirty="0"/>
              <a:t> </a:t>
            </a:r>
            <a:r>
              <a:rPr lang="en-US" sz="1700" dirty="0" err="1"/>
              <a:t>tìm</a:t>
            </a:r>
            <a:r>
              <a:rPr lang="en-US" sz="1700" dirty="0"/>
              <a:t> </a:t>
            </a:r>
            <a:r>
              <a:rPr lang="en-US" sz="1700" dirty="0" err="1"/>
              <a:t>kiếm</a:t>
            </a:r>
            <a:r>
              <a:rPr lang="en-US" sz="1700" dirty="0"/>
              <a:t> </a:t>
            </a:r>
            <a:r>
              <a:rPr lang="en-US" sz="1700" dirty="0" err="1"/>
              <a:t>thì</a:t>
            </a:r>
            <a:r>
              <a:rPr lang="en-US" sz="1700" dirty="0"/>
              <a:t> </a:t>
            </a:r>
            <a:r>
              <a:rPr lang="en-US" sz="1700" dirty="0" err="1"/>
              <a:t>hệ</a:t>
            </a:r>
            <a:r>
              <a:rPr lang="en-US" sz="1700" dirty="0"/>
              <a:t> </a:t>
            </a:r>
            <a:r>
              <a:rPr lang="en-US" sz="1700" dirty="0" err="1"/>
              <a:t>thống</a:t>
            </a:r>
            <a:r>
              <a:rPr lang="en-US" sz="1700" dirty="0"/>
              <a:t> </a:t>
            </a:r>
            <a:r>
              <a:rPr lang="en-US" sz="1700" dirty="0" err="1"/>
              <a:t>sẽ</a:t>
            </a:r>
            <a:r>
              <a:rPr lang="en-US" sz="1700" dirty="0"/>
              <a:t> </a:t>
            </a:r>
            <a:r>
              <a:rPr lang="en-US" sz="1700" dirty="0" err="1"/>
              <a:t>đặt</a:t>
            </a:r>
            <a:r>
              <a:rPr lang="en-US" sz="1700" dirty="0"/>
              <a:t> </a:t>
            </a:r>
            <a:r>
              <a:rPr lang="en-US" sz="1700" dirty="0" err="1"/>
              <a:t>trạng</a:t>
            </a:r>
            <a:r>
              <a:rPr lang="en-US" sz="1700" dirty="0"/>
              <a:t> </a:t>
            </a:r>
            <a:r>
              <a:rPr lang="en-US" sz="1700" dirty="0" err="1"/>
              <a:t>thái</a:t>
            </a:r>
            <a:r>
              <a:rPr lang="en-US" sz="1700" dirty="0"/>
              <a:t> </a:t>
            </a:r>
            <a:r>
              <a:rPr lang="en-US" sz="1700" dirty="0" err="1"/>
              <a:t>của</a:t>
            </a:r>
            <a:r>
              <a:rPr lang="en-US" sz="1700" dirty="0"/>
              <a:t> </a:t>
            </a:r>
            <a:r>
              <a:rPr lang="en-US" sz="1700" dirty="0" err="1"/>
              <a:t>dữ</a:t>
            </a:r>
            <a:r>
              <a:rPr lang="en-US" sz="1700" dirty="0"/>
              <a:t> </a:t>
            </a:r>
            <a:r>
              <a:rPr lang="en-US" sz="1700" dirty="0" err="1"/>
              <a:t>liệu</a:t>
            </a:r>
            <a:r>
              <a:rPr lang="en-US" sz="1700" dirty="0"/>
              <a:t> ở file </a:t>
            </a:r>
            <a:r>
              <a:rPr lang="en-US" sz="1700" dirty="0" smtClean="0"/>
              <a:t>SearchBooks.js</a:t>
            </a:r>
          </a:p>
        </p:txBody>
      </p:sp>
      <p:pic>
        <p:nvPicPr>
          <p:cNvPr id="23" name="Picture 22"/>
          <p:cNvPicPr/>
          <p:nvPr/>
        </p:nvPicPr>
        <p:blipFill>
          <a:blip r:embed="rId7"/>
          <a:stretch>
            <a:fillRect/>
          </a:stretch>
        </p:blipFill>
        <p:spPr>
          <a:xfrm>
            <a:off x="901997" y="1914739"/>
            <a:ext cx="5945612" cy="293781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8"/>
                                        </p:tgtEl>
                                        <p:attrNameLst>
                                          <p:attrName>style.visibility</p:attrName>
                                        </p:attrNameLst>
                                      </p:cBhvr>
                                      <p:to>
                                        <p:strVal val="visible"/>
                                      </p:to>
                                    </p:set>
                                    <p:anim calcmode="lin" valueType="num">
                                      <p:cBhvr additive="base">
                                        <p:cTn id="7" dur="500" fill="hold"/>
                                        <p:tgtEl>
                                          <p:spTgt spid="418"/>
                                        </p:tgtEl>
                                        <p:attrNameLst>
                                          <p:attrName>ppt_x</p:attrName>
                                        </p:attrNameLst>
                                      </p:cBhvr>
                                      <p:tavLst>
                                        <p:tav tm="0">
                                          <p:val>
                                            <p:strVal val="#ppt_x"/>
                                          </p:val>
                                        </p:tav>
                                        <p:tav tm="100000">
                                          <p:val>
                                            <p:strVal val="#ppt_x"/>
                                          </p:val>
                                        </p:tav>
                                      </p:tavLst>
                                    </p:anim>
                                    <p:anim calcmode="lin" valueType="num">
                                      <p:cBhvr additive="base">
                                        <p:cTn id="8" dur="500" fill="hold"/>
                                        <p:tgtEl>
                                          <p:spTgt spid="4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3000" dirty="0"/>
              <a:t>Ranking</a:t>
            </a:r>
            <a:endParaRPr sz="3000"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Rectangle 23"/>
          <p:cNvSpPr/>
          <p:nvPr/>
        </p:nvSpPr>
        <p:spPr>
          <a:xfrm>
            <a:off x="83905" y="1667541"/>
            <a:ext cx="3261967" cy="1200329"/>
          </a:xfrm>
          <a:prstGeom prst="rect">
            <a:avLst/>
          </a:prstGeom>
        </p:spPr>
        <p:txBody>
          <a:bodyPr wrap="square">
            <a:spAutoFit/>
          </a:bodyPr>
          <a:lstStyle/>
          <a:p>
            <a:pPr marL="285750" indent="-285750" algn="just">
              <a:buFont typeface="Arial" panose="020B0604020202020204" pitchFamily="34" charset="0"/>
              <a:buChar char="•"/>
            </a:pPr>
            <a:r>
              <a:rPr lang="en-US" sz="1800" dirty="0" err="1"/>
              <a:t>Sau</a:t>
            </a:r>
            <a:r>
              <a:rPr lang="en-US" sz="1800" dirty="0"/>
              <a:t> </a:t>
            </a:r>
            <a:r>
              <a:rPr lang="en-US" sz="1800" dirty="0" err="1"/>
              <a:t>đó</a:t>
            </a:r>
            <a:r>
              <a:rPr lang="en-US" sz="1800" dirty="0"/>
              <a:t> </a:t>
            </a:r>
            <a:r>
              <a:rPr lang="en-US" sz="1800" dirty="0" err="1"/>
              <a:t>sẽ</a:t>
            </a:r>
            <a:r>
              <a:rPr lang="en-US" sz="1800" dirty="0"/>
              <a:t> map </a:t>
            </a:r>
            <a:r>
              <a:rPr lang="en-US" sz="1800" dirty="0" err="1"/>
              <a:t>với</a:t>
            </a:r>
            <a:r>
              <a:rPr lang="en-US" sz="1800" dirty="0"/>
              <a:t> </a:t>
            </a:r>
            <a:r>
              <a:rPr lang="en-US" sz="1800" dirty="0" err="1"/>
              <a:t>dữ</a:t>
            </a:r>
            <a:r>
              <a:rPr lang="en-US" sz="1800" dirty="0"/>
              <a:t> </a:t>
            </a:r>
            <a:r>
              <a:rPr lang="en-US" sz="1800" dirty="0" err="1"/>
              <a:t>liệu</a:t>
            </a:r>
            <a:r>
              <a:rPr lang="en-US" sz="1800" dirty="0"/>
              <a:t> </a:t>
            </a:r>
            <a:r>
              <a:rPr lang="en-US" sz="1800" dirty="0" err="1" smtClean="0"/>
              <a:t>đã</a:t>
            </a:r>
            <a:r>
              <a:rPr lang="en-US" sz="1800" dirty="0" smtClean="0"/>
              <a:t> </a:t>
            </a:r>
            <a:r>
              <a:rPr lang="en-US" sz="1800" dirty="0" err="1" smtClean="0"/>
              <a:t>được</a:t>
            </a:r>
            <a:r>
              <a:rPr lang="en-US" sz="1800" dirty="0" smtClean="0"/>
              <a:t> </a:t>
            </a:r>
            <a:r>
              <a:rPr lang="en-US" sz="1800" dirty="0" err="1"/>
              <a:t>lưu</a:t>
            </a:r>
            <a:r>
              <a:rPr lang="en-US" sz="1800" dirty="0"/>
              <a:t> </a:t>
            </a:r>
            <a:r>
              <a:rPr lang="en-US" sz="1800" dirty="0" err="1" smtClean="0"/>
              <a:t>trữ</a:t>
            </a:r>
            <a:r>
              <a:rPr lang="en-US" sz="1800" dirty="0" smtClean="0"/>
              <a:t> </a:t>
            </a:r>
            <a:r>
              <a:rPr lang="en-US" sz="1800" dirty="0" err="1" smtClean="0"/>
              <a:t>và</a:t>
            </a:r>
            <a:r>
              <a:rPr lang="en-US" sz="1800" dirty="0" smtClean="0"/>
              <a:t> </a:t>
            </a:r>
            <a:r>
              <a:rPr lang="en-US" sz="1800" dirty="0" err="1"/>
              <a:t>trả</a:t>
            </a:r>
            <a:r>
              <a:rPr lang="en-US" sz="1800" dirty="0"/>
              <a:t> </a:t>
            </a:r>
            <a:r>
              <a:rPr lang="en-US" sz="1800" dirty="0" err="1"/>
              <a:t>về</a:t>
            </a:r>
            <a:r>
              <a:rPr lang="en-US" sz="1800" dirty="0"/>
              <a:t> </a:t>
            </a:r>
            <a:r>
              <a:rPr lang="en-US" sz="1800" dirty="0" err="1"/>
              <a:t>danh</a:t>
            </a:r>
            <a:r>
              <a:rPr lang="en-US" sz="1800" dirty="0"/>
              <a:t> </a:t>
            </a:r>
            <a:r>
              <a:rPr lang="en-US" sz="1800" dirty="0" err="1"/>
              <a:t>sách</a:t>
            </a:r>
            <a:r>
              <a:rPr lang="en-US" sz="1800" dirty="0"/>
              <a:t> </a:t>
            </a:r>
            <a:r>
              <a:rPr lang="en-US" sz="1800" dirty="0" err="1"/>
              <a:t>các</a:t>
            </a:r>
            <a:r>
              <a:rPr lang="en-US" sz="1800" dirty="0"/>
              <a:t> </a:t>
            </a:r>
            <a:r>
              <a:rPr lang="en-US" sz="1800" dirty="0" err="1"/>
              <a:t>kết</a:t>
            </a:r>
            <a:r>
              <a:rPr lang="en-US" sz="1800" dirty="0"/>
              <a:t> </a:t>
            </a:r>
            <a:r>
              <a:rPr lang="en-US" sz="1800" dirty="0" err="1" smtClean="0"/>
              <a:t>quả</a:t>
            </a:r>
            <a:r>
              <a:rPr lang="en-US" sz="1800" dirty="0" smtClean="0"/>
              <a:t> </a:t>
            </a:r>
            <a:r>
              <a:rPr lang="en-US" sz="1800" dirty="0" err="1" smtClean="0"/>
              <a:t>phù</a:t>
            </a:r>
            <a:r>
              <a:rPr lang="en-US" sz="1800" dirty="0" smtClean="0"/>
              <a:t> </a:t>
            </a:r>
            <a:r>
              <a:rPr lang="en-US" sz="1800" dirty="0" err="1" smtClean="0"/>
              <a:t>hợp</a:t>
            </a:r>
            <a:r>
              <a:rPr lang="en-US" sz="1800" dirty="0"/>
              <a:t> </a:t>
            </a:r>
            <a:r>
              <a:rPr lang="en-US" sz="1800" dirty="0" err="1" smtClean="0"/>
              <a:t>dựa</a:t>
            </a:r>
            <a:r>
              <a:rPr lang="en-US" sz="1800" dirty="0" smtClean="0"/>
              <a:t> </a:t>
            </a:r>
            <a:r>
              <a:rPr lang="en-US" sz="1800" dirty="0" err="1" smtClean="0"/>
              <a:t>vào</a:t>
            </a:r>
            <a:r>
              <a:rPr lang="en-US" sz="1800" dirty="0" smtClean="0"/>
              <a:t> </a:t>
            </a:r>
            <a:r>
              <a:rPr lang="en-US" sz="1800" dirty="0"/>
              <a:t>R</a:t>
            </a:r>
            <a:r>
              <a:rPr lang="en-US" sz="1800" dirty="0" smtClean="0"/>
              <a:t>anking</a:t>
            </a:r>
            <a:endParaRPr lang="en-US" sz="1800" dirty="0"/>
          </a:p>
        </p:txBody>
      </p:sp>
      <p:pic>
        <p:nvPicPr>
          <p:cNvPr id="25" name="Picture 24"/>
          <p:cNvPicPr/>
          <p:nvPr/>
        </p:nvPicPr>
        <p:blipFill>
          <a:blip r:embed="rId3"/>
          <a:stretch>
            <a:fillRect/>
          </a:stretch>
        </p:blipFill>
        <p:spPr>
          <a:xfrm>
            <a:off x="3672075" y="1158775"/>
            <a:ext cx="3659800" cy="3896591"/>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ppt_x"/>
                                          </p:val>
                                        </p:tav>
                                        <p:tav tm="100000">
                                          <p:val>
                                            <p:strVal val="#ppt_x"/>
                                          </p:val>
                                        </p:tav>
                                      </p:tavLst>
                                    </p:anim>
                                    <p:anim calcmode="lin" valueType="num">
                                      <p:cBhvr additive="base">
                                        <p:cTn id="8" dur="500" fill="hold"/>
                                        <p:tgtEl>
                                          <p:spTgt spid="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64" name="Google Shape;464;p29"/>
          <p:cNvSpPr txBox="1">
            <a:spLocks noGrp="1"/>
          </p:cNvSpPr>
          <p:nvPr>
            <p:ph type="title" idx="4294967295"/>
          </p:nvPr>
        </p:nvSpPr>
        <p:spPr>
          <a:xfrm>
            <a:off x="2682800" y="125689"/>
            <a:ext cx="2868191" cy="544497"/>
          </a:xfrm>
          <a:prstGeom prst="rect">
            <a:avLst/>
          </a:prstGeom>
        </p:spPr>
        <p:txBody>
          <a:bodyPr spcFirstLastPara="1" wrap="square" lIns="91425" tIns="91425" rIns="91425" bIns="91425" anchor="ctr" anchorCtr="0">
            <a:noAutofit/>
          </a:bodyPr>
          <a:lstStyle/>
          <a:p>
            <a:pPr lvl="0" algn="ctr"/>
            <a:r>
              <a:rPr lang="en-US" sz="3500" dirty="0" smtClean="0">
                <a:solidFill>
                  <a:schemeClr val="accent4">
                    <a:lumMod val="50000"/>
                  </a:schemeClr>
                </a:solidFill>
              </a:rPr>
              <a:t>Viewing</a:t>
            </a:r>
            <a:endParaRPr lang="en-US" sz="3500" dirty="0">
              <a:solidFill>
                <a:schemeClr val="accent4">
                  <a:lumMod val="50000"/>
                </a:schemeClr>
              </a:solidFill>
            </a:endParaRPr>
          </a:p>
        </p:txBody>
      </p:sp>
      <p:cxnSp>
        <p:nvCxnSpPr>
          <p:cNvPr id="465" name="Google Shape;465;p29"/>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6" name="Google Shape;466;p29"/>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7" name="Google Shape;467;p29"/>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8" name="Google Shape;468;p29"/>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69" name="Google Shape;469;p29"/>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pic>
        <p:nvPicPr>
          <p:cNvPr id="23" name="Picture 22"/>
          <p:cNvPicPr/>
          <p:nvPr/>
        </p:nvPicPr>
        <p:blipFill>
          <a:blip r:embed="rId3"/>
          <a:stretch>
            <a:fillRect/>
          </a:stretch>
        </p:blipFill>
        <p:spPr>
          <a:xfrm>
            <a:off x="725284" y="1052804"/>
            <a:ext cx="7466216" cy="3129227"/>
          </a:xfrm>
          <a:prstGeom prst="rect">
            <a:avLst/>
          </a:prstGeom>
        </p:spPr>
      </p:pic>
      <p:sp>
        <p:nvSpPr>
          <p:cNvPr id="2" name="Rectangle 1"/>
          <p:cNvSpPr/>
          <p:nvPr/>
        </p:nvSpPr>
        <p:spPr>
          <a:xfrm>
            <a:off x="457400" y="652694"/>
            <a:ext cx="8385464" cy="400110"/>
          </a:xfrm>
          <a:prstGeom prst="rect">
            <a:avLst/>
          </a:prstGeom>
        </p:spPr>
        <p:txBody>
          <a:bodyPr wrap="square">
            <a:spAutoFit/>
          </a:bodyPr>
          <a:lstStyle/>
          <a:p>
            <a:pPr algn="ct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H</a:t>
            </a:r>
            <a:r>
              <a:rPr lang="en-US" sz="2000" dirty="0" err="1" smtClean="0">
                <a:latin typeface="Times New Roman" panose="02020603050405020304" pitchFamily="18" charset="0"/>
                <a:ea typeface="Times New Roman" panose="02020603050405020304" pitchFamily="18" charset="0"/>
              </a:rPr>
              <a:t>iển</a:t>
            </a:r>
            <a:r>
              <a:rPr lang="en-US" sz="2000" dirty="0" smtClean="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thị</a:t>
            </a:r>
            <a:r>
              <a:rPr lang="en-US" sz="2000" dirty="0">
                <a:latin typeface="Times New Roman" panose="02020603050405020304" pitchFamily="18" charset="0"/>
                <a:ea typeface="Times New Roman" panose="02020603050405020304" pitchFamily="18" charset="0"/>
              </a:rPr>
              <a:t> 10 </a:t>
            </a:r>
            <a:r>
              <a:rPr lang="en-US" sz="2000" dirty="0" err="1">
                <a:latin typeface="Times New Roman" panose="02020603050405020304" pitchFamily="18" charset="0"/>
                <a:ea typeface="Times New Roman" panose="02020603050405020304" pitchFamily="18" charset="0"/>
              </a:rPr>
              <a:t>kết</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quả</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đầu</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tiên</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theo</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xếp</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hạng</a:t>
            </a:r>
            <a:r>
              <a:rPr lang="en-US" sz="2000" dirty="0">
                <a:latin typeface="Times New Roman" panose="02020603050405020304" pitchFamily="18" charset="0"/>
                <a:ea typeface="Times New Roman" panose="02020603050405020304" pitchFamily="18" charset="0"/>
              </a:rPr>
              <a:t> Ranking</a:t>
            </a:r>
            <a:endParaRPr lang="en-US"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1000"/>
                                        <p:tgtEl>
                                          <p:spTgt spid="464"/>
                                        </p:tgtEl>
                                      </p:cBhvr>
                                    </p:animEffect>
                                    <p:anim calcmode="lin" valueType="num">
                                      <p:cBhvr>
                                        <p:cTn id="8" dur="1000" fill="hold"/>
                                        <p:tgtEl>
                                          <p:spTgt spid="464"/>
                                        </p:tgtEl>
                                        <p:attrNameLst>
                                          <p:attrName>ppt_x</p:attrName>
                                        </p:attrNameLst>
                                      </p:cBhvr>
                                      <p:tavLst>
                                        <p:tav tm="0">
                                          <p:val>
                                            <p:strVal val="#ppt_x"/>
                                          </p:val>
                                        </p:tav>
                                        <p:tav tm="100000">
                                          <p:val>
                                            <p:strVal val="#ppt_x"/>
                                          </p:val>
                                        </p:tav>
                                      </p:tavLst>
                                    </p:anim>
                                    <p:anim calcmode="lin" valueType="num">
                                      <p:cBhvr>
                                        <p:cTn id="9" dur="1000" fill="hold"/>
                                        <p:tgtEl>
                                          <p:spTgt spid="4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0" name="Picture 9"/>
          <p:cNvPicPr/>
          <p:nvPr/>
        </p:nvPicPr>
        <p:blipFill rotWithShape="1">
          <a:blip r:embed="rId3"/>
          <a:srcRect l="291" t="545" r="-291" b="37065"/>
          <a:stretch/>
        </p:blipFill>
        <p:spPr>
          <a:xfrm>
            <a:off x="703889" y="1715307"/>
            <a:ext cx="7130856" cy="2378711"/>
          </a:xfrm>
          <a:prstGeom prst="rect">
            <a:avLst/>
          </a:prstGeom>
        </p:spPr>
      </p:pic>
      <p:sp>
        <p:nvSpPr>
          <p:cNvPr id="2" name="Rectangle 1"/>
          <p:cNvSpPr/>
          <p:nvPr/>
        </p:nvSpPr>
        <p:spPr>
          <a:xfrm>
            <a:off x="548025" y="1025480"/>
            <a:ext cx="2635658" cy="400110"/>
          </a:xfrm>
          <a:prstGeom prst="rect">
            <a:avLst/>
          </a:prstGeom>
        </p:spPr>
        <p:txBody>
          <a:bodyPr wrap="none">
            <a:spAutoFit/>
          </a:bodyPr>
          <a:lstStyle/>
          <a:p>
            <a:pPr marL="342900" indent="-342900">
              <a:buFont typeface="Wingdings" panose="05000000000000000000" pitchFamily="2" charset="2"/>
              <a:buChar char="ü"/>
            </a:pPr>
            <a:r>
              <a:rPr lang="en-US" sz="2000" dirty="0" err="1">
                <a:latin typeface="Bookman Old Style" panose="02050604050505020204" pitchFamily="18" charset="0"/>
                <a:ea typeface="Times New Roman" panose="02020603050405020304" pitchFamily="18" charset="0"/>
              </a:rPr>
              <a:t>Màn</a:t>
            </a:r>
            <a:r>
              <a:rPr lang="en-US" sz="2000" dirty="0">
                <a:latin typeface="Bookman Old Style" panose="02050604050505020204" pitchFamily="18" charset="0"/>
                <a:ea typeface="Times New Roman" panose="02020603050405020304" pitchFamily="18" charset="0"/>
              </a:rPr>
              <a:t> </a:t>
            </a:r>
            <a:r>
              <a:rPr lang="en-US" sz="2000" dirty="0" err="1">
                <a:latin typeface="Bookman Old Style" panose="02050604050505020204" pitchFamily="18" charset="0"/>
                <a:ea typeface="Times New Roman" panose="02020603050405020304" pitchFamily="18" charset="0"/>
              </a:rPr>
              <a:t>hình</a:t>
            </a:r>
            <a:r>
              <a:rPr lang="en-US" sz="2000" dirty="0">
                <a:latin typeface="Bookman Old Style" panose="02050604050505020204" pitchFamily="18" charset="0"/>
                <a:ea typeface="Times New Roman" panose="02020603050405020304" pitchFamily="18" charset="0"/>
              </a:rPr>
              <a:t> </a:t>
            </a:r>
            <a:r>
              <a:rPr lang="en-US" sz="2000" dirty="0" smtClean="0">
                <a:latin typeface="Bookman Old Style" panose="02050604050505020204" pitchFamily="18" charset="0"/>
                <a:ea typeface="Times New Roman" panose="02020603050405020304" pitchFamily="18" charset="0"/>
              </a:rPr>
              <a:t>menu</a:t>
            </a:r>
            <a:endParaRPr lang="en-US" sz="2000" dirty="0">
              <a:latin typeface="Bookman Old Style" panose="020506040505050202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17"/>
          <p:cNvSpPr txBox="1">
            <a:spLocks noGrp="1"/>
          </p:cNvSpPr>
          <p:nvPr>
            <p:ph type="subTitle" idx="4294967295"/>
          </p:nvPr>
        </p:nvSpPr>
        <p:spPr>
          <a:xfrm>
            <a:off x="492023" y="3034636"/>
            <a:ext cx="6162605" cy="1147074"/>
          </a:xfrm>
          <a:prstGeom prst="rect">
            <a:avLst/>
          </a:prstGeom>
          <a:solidFill>
            <a:schemeClr val="bg1">
              <a:lumMod val="75000"/>
            </a:schemeClr>
          </a:solidFill>
        </p:spPr>
        <p:txBody>
          <a:bodyPr spcFirstLastPara="1" wrap="square" lIns="91425" tIns="91425" rIns="91425" bIns="91425" anchor="ctr" anchorCtr="0">
            <a:noAutofit/>
          </a:bodyPr>
          <a:lstStyle/>
          <a:p>
            <a:pPr marL="0" lvl="0" indent="0" algn="l" rtl="0">
              <a:spcBef>
                <a:spcPts val="600"/>
              </a:spcBef>
              <a:spcAft>
                <a:spcPts val="1000"/>
              </a:spcAft>
              <a:buNone/>
            </a:pPr>
            <a:r>
              <a:rPr lang="en" sz="5500" dirty="0" smtClean="0"/>
              <a:t>CÁC BƯỚC CÀI ĐẶT</a:t>
            </a:r>
            <a:endParaRPr sz="55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42722669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9">
                                            <p:bg/>
                                          </p:spTgt>
                                        </p:tgtEl>
                                        <p:attrNameLst>
                                          <p:attrName>style.visibility</p:attrName>
                                        </p:attrNameLst>
                                      </p:cBhvr>
                                      <p:to>
                                        <p:strVal val="visible"/>
                                      </p:to>
                                    </p:set>
                                    <p:animEffect transition="in" filter="barn(inVertical)">
                                      <p:cBhvr>
                                        <p:cTn id="7" dur="500"/>
                                        <p:tgtEl>
                                          <p:spTgt spid="249">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9">
                                            <p:txEl>
                                              <p:pRg st="0" end="0"/>
                                            </p:txEl>
                                          </p:spTgt>
                                        </p:tgtEl>
                                        <p:attrNameLst>
                                          <p:attrName>style.visibility</p:attrName>
                                        </p:attrNameLst>
                                      </p:cBhvr>
                                      <p:to>
                                        <p:strVal val="visible"/>
                                      </p:to>
                                    </p:set>
                                    <p:animEffect transition="in" filter="barn(inVertical)">
                                      <p:cBhvr>
                                        <p:cTn id="12" dur="500"/>
                                        <p:tgtEl>
                                          <p:spTgt spid="2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2"/>
          <p:cNvSpPr>
            <a:spLocks noChangeArrowheads="1"/>
          </p:cNvSpPr>
          <p:nvPr/>
        </p:nvSpPr>
        <p:spPr bwMode="auto">
          <a:xfrm>
            <a:off x="348926" y="858672"/>
            <a:ext cx="750718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182563"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isual Studio Code.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môi</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Nodejs</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phiên</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kumimoji="0" lang="en-US" alt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LTS. </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bước</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Tải</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Git</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Bash (dung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install code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github</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baseline="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Tạo</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folder </a:t>
            </a:r>
            <a:r>
              <a:rPr lang="en-US" alt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lưu</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trữ</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project.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1" algn="just">
              <a:buClrTx/>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Mở</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cmd</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truy</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đến</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thư</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mục</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đã</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tạo</a:t>
            </a:r>
            <a:endParaRPr lang="en-US" altLang="en-US" sz="2000" dirty="0">
              <a:latin typeface="Times New Roman" panose="02020603050405020304" pitchFamily="18" charset="0"/>
              <a:cs typeface="Times New Roman" panose="02020603050405020304" pitchFamily="18" charset="0"/>
            </a:endParaRPr>
          </a:p>
          <a:p>
            <a:pPr algn="just">
              <a:buClrTx/>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Nhập</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lệnh</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git</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init</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git</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clone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3"/>
              </a:rPr>
              <a:t>https://</a:t>
            </a: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3"/>
              </a:rPr>
              <a:t>github.com/yulduzetta/book-search-engine</a:t>
            </a:r>
            <a:endPar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buClrTx/>
            </a:pP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=&gt;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cd book-search-engine =&gt;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npm</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install =&gt;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npm</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start</a:t>
            </a:r>
            <a:endParaRPr lang="en-US" altLang="en-US" sz="2000" dirty="0">
              <a:latin typeface="Times New Roman" panose="02020603050405020304" pitchFamily="18" charset="0"/>
              <a:cs typeface="Times New Roman" panose="02020603050405020304" pitchFamily="18" charset="0"/>
            </a:endParaRPr>
          </a:p>
          <a:p>
            <a:pPr algn="just">
              <a:buClrTx/>
            </a:pPr>
            <a:r>
              <a:rPr lang="en-US" alt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422267" y="402026"/>
            <a:ext cx="4628190" cy="630942"/>
          </a:xfrm>
          <a:prstGeom prst="rect">
            <a:avLst/>
          </a:prstGeom>
        </p:spPr>
        <p:txBody>
          <a:bodyPr wrap="none">
            <a:spAutoFit/>
          </a:bodyPr>
          <a:lstStyle/>
          <a:p>
            <a:pPr lvl="0">
              <a:spcBef>
                <a:spcPts val="600"/>
              </a:spcBef>
              <a:spcAft>
                <a:spcPts val="1000"/>
              </a:spcAft>
            </a:pPr>
            <a:r>
              <a:rPr lang="vi-VN" sz="3500" b="1" i="1" dirty="0" smtClean="0">
                <a:solidFill>
                  <a:schemeClr val="accent5">
                    <a:lumMod val="75000"/>
                  </a:schemeClr>
                </a:solidFill>
                <a:effectLst>
                  <a:outerShdw blurRad="38100" dist="38100" dir="2700000" algn="tl">
                    <a:srgbClr val="000000">
                      <a:alpha val="43137"/>
                    </a:srgbClr>
                  </a:outerShdw>
                </a:effectLst>
              </a:rPr>
              <a:t>CÁC BƯỚC CÀI ĐẶT</a:t>
            </a:r>
            <a:endParaRPr lang="vi-VN" sz="3500" b="1" i="1" dirty="0">
              <a:solidFill>
                <a:schemeClr val="accent5">
                  <a:lumMod val="75000"/>
                </a:schemeClr>
              </a:solidFill>
              <a:effectLst>
                <a:outerShdw blurRad="38100" dist="38100" dir="2700000" algn="tl">
                  <a:srgbClr val="000000">
                    <a:alpha val="43137"/>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NỘI DUNG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p:cNvSpPr>
            <a:spLocks noGrp="1"/>
          </p:cNvSpPr>
          <p:nvPr>
            <p:ph type="body" idx="1"/>
          </p:nvPr>
        </p:nvSpPr>
        <p:spPr>
          <a:xfrm>
            <a:off x="814275" y="1673069"/>
            <a:ext cx="7290634" cy="2368994"/>
          </a:xfrm>
        </p:spPr>
        <p:txBody>
          <a:bodyPr/>
          <a:lstStyle/>
          <a:p>
            <a:pPr lvl="0">
              <a:buFont typeface="Wingdings" panose="05000000000000000000" pitchFamily="2" charset="2"/>
              <a:buChar char="ü"/>
            </a:pPr>
            <a:r>
              <a:rPr lang="en-US" sz="2500" dirty="0" err="1" smtClean="0"/>
              <a:t>Giới</a:t>
            </a:r>
            <a:r>
              <a:rPr lang="en-US" sz="2500" dirty="0" smtClean="0"/>
              <a:t> </a:t>
            </a:r>
            <a:r>
              <a:rPr lang="en-US" sz="2500" dirty="0" err="1" smtClean="0"/>
              <a:t>thiệu</a:t>
            </a:r>
            <a:r>
              <a:rPr lang="en-US" sz="2500" dirty="0" smtClean="0"/>
              <a:t> </a:t>
            </a:r>
            <a:r>
              <a:rPr lang="en-US" sz="2500" dirty="0" err="1" smtClean="0"/>
              <a:t>về</a:t>
            </a:r>
            <a:r>
              <a:rPr lang="en-US" sz="2500" dirty="0" smtClean="0"/>
              <a:t> </a:t>
            </a:r>
            <a:r>
              <a:rPr lang="en-US" sz="2500" dirty="0" err="1" smtClean="0"/>
              <a:t>máy</a:t>
            </a:r>
            <a:r>
              <a:rPr lang="en-US" sz="2500" dirty="0" smtClean="0"/>
              <a:t> </a:t>
            </a:r>
            <a:r>
              <a:rPr lang="en-US" sz="2500" dirty="0" err="1"/>
              <a:t>tìm</a:t>
            </a:r>
            <a:r>
              <a:rPr lang="en-US" sz="2500" dirty="0"/>
              <a:t> </a:t>
            </a:r>
            <a:r>
              <a:rPr lang="en-US" sz="2500" dirty="0" err="1"/>
              <a:t>kiếm</a:t>
            </a:r>
            <a:r>
              <a:rPr lang="en-US" sz="2500" dirty="0"/>
              <a:t> </a:t>
            </a:r>
            <a:r>
              <a:rPr lang="en-US" sz="2500" dirty="0" smtClean="0"/>
              <a:t>- Search Engine</a:t>
            </a:r>
          </a:p>
          <a:p>
            <a:pPr>
              <a:buFont typeface="Wingdings" panose="05000000000000000000" pitchFamily="2" charset="2"/>
              <a:buChar char="ü"/>
            </a:pPr>
            <a:r>
              <a:rPr lang="en-US" sz="2500" dirty="0" err="1" smtClean="0"/>
              <a:t>Máy</a:t>
            </a:r>
            <a:r>
              <a:rPr lang="en-US" sz="2500" dirty="0" smtClean="0"/>
              <a:t> </a:t>
            </a:r>
            <a:r>
              <a:rPr lang="en-US" sz="2500" dirty="0" err="1" smtClean="0"/>
              <a:t>tìm</a:t>
            </a:r>
            <a:r>
              <a:rPr lang="en-US" sz="2500" dirty="0" smtClean="0"/>
              <a:t> </a:t>
            </a:r>
            <a:r>
              <a:rPr lang="en-US" sz="2500" dirty="0" err="1" smtClean="0"/>
              <a:t>kiếm</a:t>
            </a:r>
            <a:r>
              <a:rPr lang="en-US" sz="2500" dirty="0" smtClean="0"/>
              <a:t> </a:t>
            </a:r>
            <a:r>
              <a:rPr lang="en-US" sz="2500" dirty="0" err="1" smtClean="0"/>
              <a:t>thông</a:t>
            </a:r>
            <a:r>
              <a:rPr lang="en-US" sz="2500" dirty="0" smtClean="0"/>
              <a:t> tin </a:t>
            </a:r>
            <a:r>
              <a:rPr lang="en-US" sz="2500" dirty="0" err="1" smtClean="0"/>
              <a:t>sách</a:t>
            </a:r>
            <a:r>
              <a:rPr lang="en-US" sz="2500" dirty="0" smtClean="0"/>
              <a:t> - Book Search Engine</a:t>
            </a:r>
            <a:endParaRPr lang="en-US" sz="2500" dirty="0"/>
          </a:p>
          <a:p>
            <a:pPr>
              <a:buFont typeface="Wingdings" panose="05000000000000000000" pitchFamily="2" charset="2"/>
              <a:buChar char="ü"/>
            </a:pPr>
            <a:r>
              <a:rPr lang="en-US" sz="2500" dirty="0" err="1" smtClean="0"/>
              <a:t>Những</a:t>
            </a:r>
            <a:r>
              <a:rPr lang="en-US" sz="2500" dirty="0" smtClean="0"/>
              <a:t> </a:t>
            </a:r>
            <a:r>
              <a:rPr lang="en-US" sz="2500" dirty="0" err="1" smtClean="0"/>
              <a:t>phương</a:t>
            </a:r>
            <a:r>
              <a:rPr lang="en-US" sz="2500" dirty="0" smtClean="0"/>
              <a:t> </a:t>
            </a:r>
            <a:r>
              <a:rPr lang="en-US" sz="2500" dirty="0" err="1" smtClean="0"/>
              <a:t>pháp</a:t>
            </a:r>
            <a:r>
              <a:rPr lang="en-US" sz="2500" dirty="0" smtClean="0"/>
              <a:t>, </a:t>
            </a:r>
            <a:r>
              <a:rPr lang="en-US" sz="2500" dirty="0" err="1" smtClean="0"/>
              <a:t>kỹ</a:t>
            </a:r>
            <a:r>
              <a:rPr lang="en-US" sz="2500" dirty="0" smtClean="0"/>
              <a:t> </a:t>
            </a:r>
            <a:r>
              <a:rPr lang="en-US" sz="2500" dirty="0" err="1" smtClean="0"/>
              <a:t>thuật</a:t>
            </a:r>
            <a:endParaRPr lang="en-US" sz="2500" dirty="0" smtClean="0"/>
          </a:p>
          <a:p>
            <a:pPr>
              <a:buFont typeface="Wingdings" panose="05000000000000000000" pitchFamily="2" charset="2"/>
              <a:buChar char="ü"/>
            </a:pPr>
            <a:r>
              <a:rPr lang="en-US" sz="2500" dirty="0" err="1" smtClean="0"/>
              <a:t>Cài</a:t>
            </a:r>
            <a:r>
              <a:rPr lang="en-US" sz="2500" dirty="0" smtClean="0"/>
              <a:t> </a:t>
            </a:r>
            <a:r>
              <a:rPr lang="en-US" sz="2500" dirty="0" err="1" smtClean="0"/>
              <a:t>đặt</a:t>
            </a:r>
            <a:r>
              <a:rPr lang="en-US" sz="2500" dirty="0" smtClean="0"/>
              <a:t>.</a:t>
            </a:r>
            <a:endParaRPr lang="en-US" sz="2500" dirty="0"/>
          </a:p>
          <a:p>
            <a:pPr>
              <a:buFont typeface="Wingdings" panose="05000000000000000000" pitchFamily="2" charset="2"/>
              <a:buChar char="ü"/>
            </a:pPr>
            <a:r>
              <a:rPr lang="en-GB" sz="2500" dirty="0" err="1"/>
              <a:t>Kết</a:t>
            </a:r>
            <a:r>
              <a:rPr lang="en-GB" sz="2500" dirty="0"/>
              <a:t> </a:t>
            </a:r>
            <a:r>
              <a:rPr lang="en-GB" sz="2500" dirty="0" err="1"/>
              <a:t>luận</a:t>
            </a:r>
            <a:endParaRPr lang="en-US" sz="2500" dirty="0"/>
          </a:p>
          <a:p>
            <a:pPr lvl="0">
              <a:buFont typeface="Wingdings" panose="05000000000000000000" pitchFamily="2" charset="2"/>
              <a:buChar char="ü"/>
            </a:pPr>
            <a:endParaRPr lang="en-US" sz="2500" dirty="0"/>
          </a:p>
          <a:p>
            <a:pPr marL="101600" indent="0">
              <a:buNone/>
            </a:pPr>
            <a:endParaRPr lang="en-US" sz="25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10" name="Rectangle 9"/>
          <p:cNvSpPr/>
          <p:nvPr/>
        </p:nvSpPr>
        <p:spPr>
          <a:xfrm>
            <a:off x="2422267" y="402026"/>
            <a:ext cx="1830950" cy="630942"/>
          </a:xfrm>
          <a:prstGeom prst="rect">
            <a:avLst/>
          </a:prstGeom>
        </p:spPr>
        <p:txBody>
          <a:bodyPr wrap="none">
            <a:spAutoFit/>
          </a:bodyPr>
          <a:lstStyle/>
          <a:p>
            <a:pPr lvl="0">
              <a:spcBef>
                <a:spcPts val="600"/>
              </a:spcBef>
              <a:spcAft>
                <a:spcPts val="1000"/>
              </a:spcAft>
            </a:pPr>
            <a:r>
              <a:rPr lang="en-US" sz="3500" b="1" i="1" dirty="0" err="1" smtClean="0">
                <a:solidFill>
                  <a:schemeClr val="accent5">
                    <a:lumMod val="75000"/>
                  </a:schemeClr>
                </a:solidFill>
                <a:effectLst>
                  <a:outerShdw blurRad="38100" dist="38100" dir="2700000" algn="tl">
                    <a:srgbClr val="000000">
                      <a:alpha val="43137"/>
                    </a:srgbClr>
                  </a:outerShdw>
                </a:effectLst>
              </a:rPr>
              <a:t>Kết</a:t>
            </a:r>
            <a:r>
              <a:rPr lang="en-US" sz="3500" b="1" i="1" dirty="0" smtClean="0">
                <a:solidFill>
                  <a:schemeClr val="accent5">
                    <a:lumMod val="75000"/>
                  </a:schemeClr>
                </a:solidFill>
                <a:effectLst>
                  <a:outerShdw blurRad="38100" dist="38100" dir="2700000" algn="tl">
                    <a:srgbClr val="000000">
                      <a:alpha val="43137"/>
                    </a:srgbClr>
                  </a:outerShdw>
                </a:effectLst>
              </a:rPr>
              <a:t> </a:t>
            </a:r>
            <a:r>
              <a:rPr lang="en-US" sz="3500" b="1" i="1" dirty="0" err="1" smtClean="0">
                <a:solidFill>
                  <a:schemeClr val="accent5">
                    <a:lumMod val="75000"/>
                  </a:schemeClr>
                </a:solidFill>
                <a:effectLst>
                  <a:outerShdw blurRad="38100" dist="38100" dir="2700000" algn="tl">
                    <a:srgbClr val="000000">
                      <a:alpha val="43137"/>
                    </a:srgbClr>
                  </a:outerShdw>
                </a:effectLst>
              </a:rPr>
              <a:t>quả</a:t>
            </a:r>
            <a:endParaRPr lang="vi-VN" sz="3500" b="1" i="1" dirty="0">
              <a:solidFill>
                <a:schemeClr val="accent5">
                  <a:lumMod val="75000"/>
                </a:schemeClr>
              </a:solidFill>
              <a:effectLst>
                <a:outerShdw blurRad="38100" dist="38100" dir="2700000" algn="tl">
                  <a:srgbClr val="000000">
                    <a:alpha val="43137"/>
                  </a:srgbClr>
                </a:outerShdw>
              </a:effectLst>
            </a:endParaRPr>
          </a:p>
        </p:txBody>
      </p:sp>
      <p:pic>
        <p:nvPicPr>
          <p:cNvPr id="11" name="Picture 10"/>
          <p:cNvPicPr/>
          <p:nvPr/>
        </p:nvPicPr>
        <p:blipFill>
          <a:blip r:embed="rId3"/>
          <a:stretch>
            <a:fillRect/>
          </a:stretch>
        </p:blipFill>
        <p:spPr>
          <a:xfrm>
            <a:off x="363682" y="1032968"/>
            <a:ext cx="6963372" cy="3958320"/>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363682" y="1032968"/>
            <a:ext cx="6963372" cy="3958320"/>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577902" y="0"/>
            <a:ext cx="5259316" cy="12143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i="1" dirty="0" smtClean="0">
                <a:solidFill>
                  <a:schemeClr val="accent5"/>
                </a:solidFill>
                <a:effectLst>
                  <a:outerShdw blurRad="38100" dist="38100" dir="2700000" algn="tl">
                    <a:srgbClr val="000000">
                      <a:alpha val="43137"/>
                    </a:srgbClr>
                  </a:outerShdw>
                </a:effectLst>
              </a:rPr>
              <a:t>Kết luận</a:t>
            </a:r>
            <a:endParaRPr sz="5500" i="1" dirty="0">
              <a:solidFill>
                <a:schemeClr val="accent5"/>
              </a:solidFill>
              <a:effectLst>
                <a:outerShdw blurRad="38100" dist="38100" dir="2700000" algn="tl">
                  <a:srgbClr val="000000">
                    <a:alpha val="43137"/>
                  </a:srgbClr>
                </a:outerShdw>
              </a:effectLst>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Rectangle 1"/>
          <p:cNvSpPr/>
          <p:nvPr/>
        </p:nvSpPr>
        <p:spPr>
          <a:xfrm>
            <a:off x="461637" y="1214309"/>
            <a:ext cx="3601208" cy="3139321"/>
          </a:xfrm>
          <a:prstGeom prst="rect">
            <a:avLst/>
          </a:prstGeom>
        </p:spPr>
        <p:txBody>
          <a:bodyPr wrap="square">
            <a:spAutoFit/>
          </a:bodyPr>
          <a:lstStyle/>
          <a:p>
            <a:pPr algn="just"/>
            <a:r>
              <a:rPr lang="en-GB" sz="1800" dirty="0" err="1" smtClean="0">
                <a:solidFill>
                  <a:srgbClr val="20118D"/>
                </a:solidFill>
              </a:rPr>
              <a:t>Kết</a:t>
            </a:r>
            <a:r>
              <a:rPr lang="en-GB" sz="1800" dirty="0" smtClean="0">
                <a:solidFill>
                  <a:srgbClr val="20118D"/>
                </a:solidFill>
              </a:rPr>
              <a:t> </a:t>
            </a:r>
            <a:r>
              <a:rPr lang="en-GB" sz="1800" dirty="0" err="1" smtClean="0">
                <a:solidFill>
                  <a:srgbClr val="20118D"/>
                </a:solidFill>
              </a:rPr>
              <a:t>quả</a:t>
            </a:r>
            <a:r>
              <a:rPr lang="en-GB" sz="1800" dirty="0" smtClean="0">
                <a:solidFill>
                  <a:srgbClr val="20118D"/>
                </a:solidFill>
              </a:rPr>
              <a:t> </a:t>
            </a:r>
            <a:r>
              <a:rPr lang="en-GB" sz="1800" dirty="0" err="1" smtClean="0">
                <a:solidFill>
                  <a:srgbClr val="20118D"/>
                </a:solidFill>
              </a:rPr>
              <a:t>đạt</a:t>
            </a:r>
            <a:r>
              <a:rPr lang="en-GB" sz="1800" dirty="0" smtClean="0">
                <a:solidFill>
                  <a:srgbClr val="20118D"/>
                </a:solidFill>
              </a:rPr>
              <a:t> </a:t>
            </a:r>
            <a:r>
              <a:rPr lang="en-GB" sz="1800" dirty="0" err="1" smtClean="0">
                <a:solidFill>
                  <a:srgbClr val="20118D"/>
                </a:solidFill>
              </a:rPr>
              <a:t>được</a:t>
            </a:r>
            <a:r>
              <a:rPr lang="en-GB" sz="1800" dirty="0" smtClean="0">
                <a:solidFill>
                  <a:srgbClr val="20118D"/>
                </a:solidFill>
              </a:rPr>
              <a:t>:</a:t>
            </a:r>
          </a:p>
          <a:p>
            <a:pPr algn="just"/>
            <a:endParaRPr lang="en-US" sz="1800" dirty="0" smtClean="0">
              <a:solidFill>
                <a:srgbClr val="20118D"/>
              </a:solidFill>
            </a:endParaRPr>
          </a:p>
          <a:p>
            <a:pPr marL="285750" indent="-285750" algn="just">
              <a:buFont typeface="Wingdings" panose="05000000000000000000" pitchFamily="2" charset="2"/>
              <a:buChar char="ü"/>
            </a:pPr>
            <a:r>
              <a:rPr lang="en-GB" sz="1800" dirty="0" err="1" smtClean="0">
                <a:solidFill>
                  <a:srgbClr val="20118D"/>
                </a:solidFill>
              </a:rPr>
              <a:t>Tìm</a:t>
            </a:r>
            <a:r>
              <a:rPr lang="en-GB" sz="1800" dirty="0" smtClean="0">
                <a:solidFill>
                  <a:srgbClr val="20118D"/>
                </a:solidFill>
              </a:rPr>
              <a:t> </a:t>
            </a:r>
            <a:r>
              <a:rPr lang="en-GB" sz="1800" dirty="0" err="1" smtClean="0">
                <a:solidFill>
                  <a:srgbClr val="20118D"/>
                </a:solidFill>
              </a:rPr>
              <a:t>hiểu</a:t>
            </a:r>
            <a:r>
              <a:rPr lang="en-GB" sz="1800" dirty="0" smtClean="0">
                <a:solidFill>
                  <a:srgbClr val="20118D"/>
                </a:solidFill>
              </a:rPr>
              <a:t> </a:t>
            </a:r>
            <a:r>
              <a:rPr lang="en-GB" sz="1800" dirty="0" err="1" smtClean="0">
                <a:solidFill>
                  <a:srgbClr val="20118D"/>
                </a:solidFill>
              </a:rPr>
              <a:t>và</a:t>
            </a:r>
            <a:r>
              <a:rPr lang="en-GB" sz="1800" dirty="0" smtClean="0">
                <a:solidFill>
                  <a:srgbClr val="20118D"/>
                </a:solidFill>
              </a:rPr>
              <a:t> </a:t>
            </a:r>
            <a:r>
              <a:rPr lang="en-GB" sz="1800" dirty="0" err="1" smtClean="0">
                <a:solidFill>
                  <a:srgbClr val="20118D"/>
                </a:solidFill>
              </a:rPr>
              <a:t>nắm</a:t>
            </a:r>
            <a:r>
              <a:rPr lang="en-GB" sz="1800" dirty="0" smtClean="0">
                <a:solidFill>
                  <a:srgbClr val="20118D"/>
                </a:solidFill>
              </a:rPr>
              <a:t> </a:t>
            </a:r>
            <a:r>
              <a:rPr lang="en-GB" sz="1800" dirty="0" err="1" smtClean="0">
                <a:solidFill>
                  <a:srgbClr val="20118D"/>
                </a:solidFill>
              </a:rPr>
              <a:t>rõ</a:t>
            </a:r>
            <a:r>
              <a:rPr lang="en-GB" sz="1800" dirty="0" smtClean="0">
                <a:solidFill>
                  <a:srgbClr val="20118D"/>
                </a:solidFill>
              </a:rPr>
              <a:t> </a:t>
            </a:r>
            <a:r>
              <a:rPr lang="en-GB" sz="1800" dirty="0" err="1" smtClean="0">
                <a:solidFill>
                  <a:srgbClr val="20118D"/>
                </a:solidFill>
              </a:rPr>
              <a:t>được</a:t>
            </a:r>
            <a:r>
              <a:rPr lang="en-GB" sz="1800" dirty="0" smtClean="0">
                <a:solidFill>
                  <a:srgbClr val="20118D"/>
                </a:solidFill>
              </a:rPr>
              <a:t> </a:t>
            </a:r>
            <a:r>
              <a:rPr lang="en-GB" sz="1800" dirty="0" err="1" smtClean="0">
                <a:solidFill>
                  <a:srgbClr val="20118D"/>
                </a:solidFill>
              </a:rPr>
              <a:t>các</a:t>
            </a:r>
            <a:r>
              <a:rPr lang="en-GB" sz="1800" dirty="0" smtClean="0">
                <a:solidFill>
                  <a:srgbClr val="20118D"/>
                </a:solidFill>
              </a:rPr>
              <a:t> </a:t>
            </a:r>
            <a:r>
              <a:rPr lang="en-GB" sz="1800" dirty="0" err="1" smtClean="0">
                <a:solidFill>
                  <a:srgbClr val="20118D"/>
                </a:solidFill>
              </a:rPr>
              <a:t>nội</a:t>
            </a:r>
            <a:r>
              <a:rPr lang="en-GB" sz="1800" dirty="0" smtClean="0">
                <a:solidFill>
                  <a:srgbClr val="20118D"/>
                </a:solidFill>
              </a:rPr>
              <a:t> dung </a:t>
            </a:r>
            <a:r>
              <a:rPr lang="en-GB" sz="1800" dirty="0" err="1" smtClean="0">
                <a:solidFill>
                  <a:srgbClr val="20118D"/>
                </a:solidFill>
              </a:rPr>
              <a:t>cơ</a:t>
            </a:r>
            <a:r>
              <a:rPr lang="en-GB" sz="1800" dirty="0" smtClean="0">
                <a:solidFill>
                  <a:srgbClr val="20118D"/>
                </a:solidFill>
              </a:rPr>
              <a:t> </a:t>
            </a:r>
            <a:r>
              <a:rPr lang="en-GB" sz="1800" dirty="0" err="1" smtClean="0">
                <a:solidFill>
                  <a:srgbClr val="20118D"/>
                </a:solidFill>
              </a:rPr>
              <a:t>bản</a:t>
            </a:r>
            <a:r>
              <a:rPr lang="en-GB" sz="1800" dirty="0" smtClean="0">
                <a:solidFill>
                  <a:srgbClr val="20118D"/>
                </a:solidFill>
              </a:rPr>
              <a:t> </a:t>
            </a:r>
            <a:r>
              <a:rPr lang="en-GB" sz="1800" dirty="0" err="1" smtClean="0">
                <a:solidFill>
                  <a:srgbClr val="20118D"/>
                </a:solidFill>
              </a:rPr>
              <a:t>của</a:t>
            </a:r>
            <a:r>
              <a:rPr lang="en-GB" sz="1800" dirty="0" smtClean="0">
                <a:solidFill>
                  <a:srgbClr val="20118D"/>
                </a:solidFill>
              </a:rPr>
              <a:t> </a:t>
            </a:r>
            <a:r>
              <a:rPr lang="en-GB" sz="1800" dirty="0" err="1" smtClean="0">
                <a:solidFill>
                  <a:srgbClr val="20118D"/>
                </a:solidFill>
              </a:rPr>
              <a:t>máy</a:t>
            </a:r>
            <a:r>
              <a:rPr lang="en-GB" sz="1800" dirty="0" smtClean="0">
                <a:solidFill>
                  <a:srgbClr val="20118D"/>
                </a:solidFill>
              </a:rPr>
              <a:t> </a:t>
            </a:r>
            <a:r>
              <a:rPr lang="en-GB" sz="1800" dirty="0" err="1" smtClean="0">
                <a:solidFill>
                  <a:srgbClr val="20118D"/>
                </a:solidFill>
              </a:rPr>
              <a:t>tìm</a:t>
            </a:r>
            <a:r>
              <a:rPr lang="en-GB" sz="1800" dirty="0" smtClean="0">
                <a:solidFill>
                  <a:srgbClr val="20118D"/>
                </a:solidFill>
              </a:rPr>
              <a:t> </a:t>
            </a:r>
            <a:r>
              <a:rPr lang="en-GB" sz="1800" dirty="0" err="1" smtClean="0">
                <a:solidFill>
                  <a:srgbClr val="20118D"/>
                </a:solidFill>
              </a:rPr>
              <a:t>kiếm</a:t>
            </a:r>
            <a:r>
              <a:rPr lang="en-GB" sz="1800" dirty="0" smtClean="0">
                <a:solidFill>
                  <a:srgbClr val="20118D"/>
                </a:solidFill>
              </a:rPr>
              <a:t>.</a:t>
            </a:r>
            <a:endParaRPr lang="en-US" sz="1800" dirty="0" smtClean="0">
              <a:solidFill>
                <a:srgbClr val="20118D"/>
              </a:solidFill>
            </a:endParaRPr>
          </a:p>
          <a:p>
            <a:pPr marL="285750" indent="-285750" algn="just">
              <a:buFont typeface="Wingdings" panose="05000000000000000000" pitchFamily="2" charset="2"/>
              <a:buChar char="ü"/>
            </a:pPr>
            <a:r>
              <a:rPr lang="en-GB" sz="1800" dirty="0" err="1" smtClean="0">
                <a:solidFill>
                  <a:srgbClr val="20118D"/>
                </a:solidFill>
              </a:rPr>
              <a:t>Chạy</a:t>
            </a:r>
            <a:r>
              <a:rPr lang="en-GB" sz="1800" dirty="0" smtClean="0">
                <a:solidFill>
                  <a:srgbClr val="20118D"/>
                </a:solidFill>
              </a:rPr>
              <a:t> demo </a:t>
            </a:r>
            <a:r>
              <a:rPr lang="en-GB" sz="1800" dirty="0" err="1" smtClean="0">
                <a:solidFill>
                  <a:srgbClr val="20118D"/>
                </a:solidFill>
              </a:rPr>
              <a:t>được</a:t>
            </a:r>
            <a:r>
              <a:rPr lang="en-GB" sz="1800" dirty="0" smtClean="0">
                <a:solidFill>
                  <a:srgbClr val="20118D"/>
                </a:solidFill>
              </a:rPr>
              <a:t> </a:t>
            </a:r>
            <a:r>
              <a:rPr lang="en-GB" sz="1800" dirty="0" err="1" smtClean="0">
                <a:solidFill>
                  <a:srgbClr val="20118D"/>
                </a:solidFill>
              </a:rPr>
              <a:t>một</a:t>
            </a:r>
            <a:r>
              <a:rPr lang="en-GB" sz="1800" dirty="0" smtClean="0">
                <a:solidFill>
                  <a:srgbClr val="20118D"/>
                </a:solidFill>
              </a:rPr>
              <a:t> </a:t>
            </a:r>
            <a:r>
              <a:rPr lang="en-GB" sz="1800" dirty="0" err="1" smtClean="0">
                <a:solidFill>
                  <a:srgbClr val="20118D"/>
                </a:solidFill>
              </a:rPr>
              <a:t>mô</a:t>
            </a:r>
            <a:r>
              <a:rPr lang="en-GB" sz="1800" dirty="0" smtClean="0">
                <a:solidFill>
                  <a:srgbClr val="20118D"/>
                </a:solidFill>
              </a:rPr>
              <a:t> </a:t>
            </a:r>
            <a:r>
              <a:rPr lang="en-GB" sz="1800" dirty="0" err="1" smtClean="0">
                <a:solidFill>
                  <a:srgbClr val="20118D"/>
                </a:solidFill>
              </a:rPr>
              <a:t>hình</a:t>
            </a:r>
            <a:r>
              <a:rPr lang="en-GB" sz="1800" dirty="0" smtClean="0">
                <a:solidFill>
                  <a:srgbClr val="20118D"/>
                </a:solidFill>
              </a:rPr>
              <a:t> </a:t>
            </a:r>
            <a:r>
              <a:rPr lang="en-GB" sz="1800" dirty="0" err="1" smtClean="0">
                <a:solidFill>
                  <a:srgbClr val="20118D"/>
                </a:solidFill>
              </a:rPr>
              <a:t>đơn</a:t>
            </a:r>
            <a:r>
              <a:rPr lang="en-GB" sz="1800" dirty="0" smtClean="0">
                <a:solidFill>
                  <a:srgbClr val="20118D"/>
                </a:solidFill>
              </a:rPr>
              <a:t> </a:t>
            </a:r>
            <a:r>
              <a:rPr lang="en-GB" sz="1800" dirty="0" err="1" smtClean="0">
                <a:solidFill>
                  <a:srgbClr val="20118D"/>
                </a:solidFill>
              </a:rPr>
              <a:t>giản</a:t>
            </a:r>
            <a:r>
              <a:rPr lang="en-GB" sz="1800" dirty="0" smtClean="0">
                <a:solidFill>
                  <a:srgbClr val="20118D"/>
                </a:solidFill>
              </a:rPr>
              <a:t> </a:t>
            </a:r>
            <a:r>
              <a:rPr lang="en-GB" sz="1800" dirty="0" err="1" smtClean="0">
                <a:solidFill>
                  <a:srgbClr val="20118D"/>
                </a:solidFill>
              </a:rPr>
              <a:t>của</a:t>
            </a:r>
            <a:r>
              <a:rPr lang="en-GB" sz="1800" dirty="0" smtClean="0">
                <a:solidFill>
                  <a:srgbClr val="20118D"/>
                </a:solidFill>
              </a:rPr>
              <a:t> </a:t>
            </a:r>
            <a:r>
              <a:rPr lang="en-GB" sz="1800" dirty="0" err="1" smtClean="0">
                <a:solidFill>
                  <a:srgbClr val="20118D"/>
                </a:solidFill>
              </a:rPr>
              <a:t>máy</a:t>
            </a:r>
            <a:r>
              <a:rPr lang="en-GB" sz="1800" dirty="0" smtClean="0">
                <a:solidFill>
                  <a:srgbClr val="20118D"/>
                </a:solidFill>
              </a:rPr>
              <a:t> </a:t>
            </a:r>
            <a:r>
              <a:rPr lang="en-GB" sz="1800" dirty="0" err="1" smtClean="0">
                <a:solidFill>
                  <a:srgbClr val="20118D"/>
                </a:solidFill>
              </a:rPr>
              <a:t>tìm</a:t>
            </a:r>
            <a:r>
              <a:rPr lang="en-GB" sz="1800" dirty="0" smtClean="0">
                <a:solidFill>
                  <a:srgbClr val="20118D"/>
                </a:solidFill>
              </a:rPr>
              <a:t> </a:t>
            </a:r>
            <a:r>
              <a:rPr lang="en-GB" sz="1800" dirty="0" err="1" smtClean="0">
                <a:solidFill>
                  <a:srgbClr val="20118D"/>
                </a:solidFill>
              </a:rPr>
              <a:t>kiếm</a:t>
            </a:r>
            <a:r>
              <a:rPr lang="en-GB" sz="1800" dirty="0" smtClean="0">
                <a:solidFill>
                  <a:srgbClr val="20118D"/>
                </a:solidFill>
              </a:rPr>
              <a:t>: Google Book Search.</a:t>
            </a:r>
            <a:endParaRPr lang="en-US" sz="1800" dirty="0" smtClean="0">
              <a:solidFill>
                <a:srgbClr val="20118D"/>
              </a:solidFill>
            </a:endParaRPr>
          </a:p>
          <a:p>
            <a:pPr marL="285750" indent="-285750" algn="just">
              <a:buFont typeface="Wingdings" panose="05000000000000000000" pitchFamily="2" charset="2"/>
              <a:buChar char="ü"/>
            </a:pPr>
            <a:r>
              <a:rPr lang="en-GB" sz="1800" dirty="0" err="1" smtClean="0">
                <a:solidFill>
                  <a:srgbClr val="20118D"/>
                </a:solidFill>
              </a:rPr>
              <a:t>Nắm</a:t>
            </a:r>
            <a:r>
              <a:rPr lang="en-GB" sz="1800" dirty="0" smtClean="0">
                <a:solidFill>
                  <a:srgbClr val="20118D"/>
                </a:solidFill>
              </a:rPr>
              <a:t> </a:t>
            </a:r>
            <a:r>
              <a:rPr lang="en-GB" sz="1800" dirty="0" err="1" smtClean="0">
                <a:solidFill>
                  <a:srgbClr val="20118D"/>
                </a:solidFill>
              </a:rPr>
              <a:t>được</a:t>
            </a:r>
            <a:r>
              <a:rPr lang="en-GB" sz="1800" dirty="0" smtClean="0">
                <a:solidFill>
                  <a:srgbClr val="20118D"/>
                </a:solidFill>
              </a:rPr>
              <a:t> </a:t>
            </a:r>
            <a:r>
              <a:rPr lang="en-GB" sz="1800" dirty="0" err="1" smtClean="0">
                <a:solidFill>
                  <a:srgbClr val="20118D"/>
                </a:solidFill>
              </a:rPr>
              <a:t>cơ</a:t>
            </a:r>
            <a:r>
              <a:rPr lang="en-GB" sz="1800" dirty="0" smtClean="0">
                <a:solidFill>
                  <a:srgbClr val="20118D"/>
                </a:solidFill>
              </a:rPr>
              <a:t> </a:t>
            </a:r>
            <a:r>
              <a:rPr lang="en-GB" sz="1800" dirty="0" err="1" smtClean="0">
                <a:solidFill>
                  <a:srgbClr val="20118D"/>
                </a:solidFill>
              </a:rPr>
              <a:t>bản</a:t>
            </a:r>
            <a:r>
              <a:rPr lang="en-GB" sz="1800" dirty="0" smtClean="0">
                <a:solidFill>
                  <a:srgbClr val="20118D"/>
                </a:solidFill>
              </a:rPr>
              <a:t> </a:t>
            </a:r>
            <a:r>
              <a:rPr lang="en-GB" sz="1800" dirty="0" err="1" smtClean="0">
                <a:solidFill>
                  <a:srgbClr val="20118D"/>
                </a:solidFill>
              </a:rPr>
              <a:t>các</a:t>
            </a:r>
            <a:r>
              <a:rPr lang="en-GB" sz="1800" dirty="0" smtClean="0">
                <a:solidFill>
                  <a:srgbClr val="20118D"/>
                </a:solidFill>
              </a:rPr>
              <a:t> </a:t>
            </a:r>
            <a:r>
              <a:rPr lang="en-GB" sz="1800" dirty="0" err="1" smtClean="0">
                <a:solidFill>
                  <a:srgbClr val="20118D"/>
                </a:solidFill>
              </a:rPr>
              <a:t>thành</a:t>
            </a:r>
            <a:r>
              <a:rPr lang="en-GB" sz="1800" dirty="0" smtClean="0">
                <a:solidFill>
                  <a:srgbClr val="20118D"/>
                </a:solidFill>
              </a:rPr>
              <a:t> </a:t>
            </a:r>
            <a:r>
              <a:rPr lang="en-GB" sz="1800" dirty="0" err="1" smtClean="0">
                <a:solidFill>
                  <a:srgbClr val="20118D"/>
                </a:solidFill>
              </a:rPr>
              <a:t>phần</a:t>
            </a:r>
            <a:r>
              <a:rPr lang="en-GB" sz="1800" dirty="0" smtClean="0">
                <a:solidFill>
                  <a:srgbClr val="20118D"/>
                </a:solidFill>
              </a:rPr>
              <a:t>, </a:t>
            </a:r>
            <a:r>
              <a:rPr lang="en-GB" sz="1800" dirty="0" err="1" smtClean="0">
                <a:solidFill>
                  <a:srgbClr val="20118D"/>
                </a:solidFill>
              </a:rPr>
              <a:t>cách</a:t>
            </a:r>
            <a:r>
              <a:rPr lang="en-GB" sz="1800" dirty="0" smtClean="0">
                <a:solidFill>
                  <a:srgbClr val="20118D"/>
                </a:solidFill>
              </a:rPr>
              <a:t> </a:t>
            </a:r>
            <a:r>
              <a:rPr lang="en-GB" sz="1800" dirty="0" err="1" smtClean="0">
                <a:solidFill>
                  <a:srgbClr val="20118D"/>
                </a:solidFill>
              </a:rPr>
              <a:t>cài</a:t>
            </a:r>
            <a:r>
              <a:rPr lang="en-GB" sz="1800" dirty="0" smtClean="0">
                <a:solidFill>
                  <a:srgbClr val="20118D"/>
                </a:solidFill>
              </a:rPr>
              <a:t> </a:t>
            </a:r>
            <a:r>
              <a:rPr lang="en-GB" sz="1800" dirty="0" err="1" smtClean="0">
                <a:solidFill>
                  <a:srgbClr val="20118D"/>
                </a:solidFill>
              </a:rPr>
              <a:t>đặt</a:t>
            </a:r>
            <a:r>
              <a:rPr lang="en-GB" sz="1800" dirty="0" smtClean="0">
                <a:solidFill>
                  <a:srgbClr val="20118D"/>
                </a:solidFill>
              </a:rPr>
              <a:t>, </a:t>
            </a:r>
            <a:r>
              <a:rPr lang="en-GB" sz="1800" dirty="0" err="1" smtClean="0">
                <a:solidFill>
                  <a:srgbClr val="20118D"/>
                </a:solidFill>
              </a:rPr>
              <a:t>kết</a:t>
            </a:r>
            <a:r>
              <a:rPr lang="en-GB" sz="1800" dirty="0" smtClean="0">
                <a:solidFill>
                  <a:srgbClr val="20118D"/>
                </a:solidFill>
              </a:rPr>
              <a:t> </a:t>
            </a:r>
            <a:r>
              <a:rPr lang="en-GB" sz="1800" dirty="0" err="1" smtClean="0">
                <a:solidFill>
                  <a:srgbClr val="20118D"/>
                </a:solidFill>
              </a:rPr>
              <a:t>quả</a:t>
            </a:r>
            <a:r>
              <a:rPr lang="en-GB" sz="1800" dirty="0" smtClean="0">
                <a:solidFill>
                  <a:srgbClr val="20118D"/>
                </a:solidFill>
              </a:rPr>
              <a:t> </a:t>
            </a:r>
            <a:r>
              <a:rPr lang="en-GB" sz="1800" dirty="0" err="1" smtClean="0">
                <a:solidFill>
                  <a:srgbClr val="20118D"/>
                </a:solidFill>
              </a:rPr>
              <a:t>của</a:t>
            </a:r>
            <a:r>
              <a:rPr lang="en-GB" sz="1800" dirty="0" smtClean="0">
                <a:solidFill>
                  <a:srgbClr val="20118D"/>
                </a:solidFill>
              </a:rPr>
              <a:t> </a:t>
            </a:r>
            <a:r>
              <a:rPr lang="en-GB" sz="1800" dirty="0" err="1" smtClean="0">
                <a:solidFill>
                  <a:srgbClr val="20118D"/>
                </a:solidFill>
              </a:rPr>
              <a:t>máy</a:t>
            </a:r>
            <a:r>
              <a:rPr lang="en-GB" sz="1800" dirty="0" smtClean="0">
                <a:solidFill>
                  <a:srgbClr val="20118D"/>
                </a:solidFill>
              </a:rPr>
              <a:t> </a:t>
            </a:r>
            <a:r>
              <a:rPr lang="en-GB" sz="1800" dirty="0" err="1" smtClean="0">
                <a:solidFill>
                  <a:srgbClr val="20118D"/>
                </a:solidFill>
              </a:rPr>
              <a:t>tìm</a:t>
            </a:r>
            <a:r>
              <a:rPr lang="en-GB" sz="1800" dirty="0" smtClean="0">
                <a:solidFill>
                  <a:srgbClr val="20118D"/>
                </a:solidFill>
              </a:rPr>
              <a:t> </a:t>
            </a:r>
            <a:r>
              <a:rPr lang="en-GB" sz="1800" dirty="0" err="1" smtClean="0">
                <a:solidFill>
                  <a:srgbClr val="20118D"/>
                </a:solidFill>
              </a:rPr>
              <a:t>kiếm</a:t>
            </a:r>
            <a:r>
              <a:rPr lang="en-GB" sz="1800" dirty="0" smtClean="0">
                <a:solidFill>
                  <a:srgbClr val="20118D"/>
                </a:solidFill>
              </a:rPr>
              <a:t>.</a:t>
            </a:r>
            <a:endParaRPr lang="en-US" sz="1800" dirty="0">
              <a:solidFill>
                <a:srgbClr val="20118D"/>
              </a:solidFill>
            </a:endParaRPr>
          </a:p>
        </p:txBody>
      </p:sp>
      <p:sp>
        <p:nvSpPr>
          <p:cNvPr id="12" name="Rectangle 11"/>
          <p:cNvSpPr/>
          <p:nvPr/>
        </p:nvSpPr>
        <p:spPr>
          <a:xfrm>
            <a:off x="4922314" y="1244054"/>
            <a:ext cx="3829808" cy="2031325"/>
          </a:xfrm>
          <a:prstGeom prst="rect">
            <a:avLst/>
          </a:prstGeom>
        </p:spPr>
        <p:txBody>
          <a:bodyPr wrap="square">
            <a:spAutoFit/>
          </a:bodyPr>
          <a:lstStyle/>
          <a:p>
            <a:r>
              <a:rPr lang="en-GB" sz="1800" dirty="0" err="1">
                <a:solidFill>
                  <a:srgbClr val="990000"/>
                </a:solidFill>
              </a:rPr>
              <a:t>Hạn</a:t>
            </a:r>
            <a:r>
              <a:rPr lang="en-GB" sz="1800" dirty="0">
                <a:solidFill>
                  <a:srgbClr val="990000"/>
                </a:solidFill>
              </a:rPr>
              <a:t> </a:t>
            </a:r>
            <a:r>
              <a:rPr lang="en-GB" sz="1800" dirty="0" err="1">
                <a:solidFill>
                  <a:srgbClr val="990000"/>
                </a:solidFill>
              </a:rPr>
              <a:t>chế</a:t>
            </a:r>
            <a:r>
              <a:rPr lang="en-GB" sz="1800" dirty="0" smtClean="0">
                <a:solidFill>
                  <a:srgbClr val="990000"/>
                </a:solidFill>
              </a:rPr>
              <a:t>:</a:t>
            </a:r>
          </a:p>
          <a:p>
            <a:endParaRPr lang="en-US" sz="1800" dirty="0">
              <a:solidFill>
                <a:srgbClr val="990000"/>
              </a:solidFill>
            </a:endParaRPr>
          </a:p>
          <a:p>
            <a:pPr marL="285750" indent="-285750">
              <a:buFont typeface="Arial" panose="020B0604020202020204" pitchFamily="34" charset="0"/>
              <a:buChar char="#"/>
            </a:pPr>
            <a:r>
              <a:rPr lang="en-GB" sz="1800" dirty="0" err="1" smtClean="0">
                <a:solidFill>
                  <a:srgbClr val="990000"/>
                </a:solidFill>
              </a:rPr>
              <a:t>Chưa</a:t>
            </a:r>
            <a:r>
              <a:rPr lang="en-GB" sz="1800" dirty="0" smtClean="0">
                <a:solidFill>
                  <a:srgbClr val="990000"/>
                </a:solidFill>
              </a:rPr>
              <a:t> </a:t>
            </a:r>
            <a:r>
              <a:rPr lang="en-GB" sz="1800" dirty="0" err="1">
                <a:solidFill>
                  <a:srgbClr val="990000"/>
                </a:solidFill>
              </a:rPr>
              <a:t>nắm</a:t>
            </a:r>
            <a:r>
              <a:rPr lang="en-GB" sz="1800" dirty="0">
                <a:solidFill>
                  <a:srgbClr val="990000"/>
                </a:solidFill>
              </a:rPr>
              <a:t> </a:t>
            </a:r>
            <a:r>
              <a:rPr lang="en-GB" sz="1800" dirty="0" err="1">
                <a:solidFill>
                  <a:srgbClr val="990000"/>
                </a:solidFill>
              </a:rPr>
              <a:t>rõ</a:t>
            </a:r>
            <a:r>
              <a:rPr lang="en-GB" sz="1800" dirty="0">
                <a:solidFill>
                  <a:srgbClr val="990000"/>
                </a:solidFill>
              </a:rPr>
              <a:t> </a:t>
            </a:r>
            <a:r>
              <a:rPr lang="en-GB" sz="1800" dirty="0" err="1">
                <a:solidFill>
                  <a:srgbClr val="990000"/>
                </a:solidFill>
              </a:rPr>
              <a:t>được</a:t>
            </a:r>
            <a:r>
              <a:rPr lang="en-GB" sz="1800" dirty="0">
                <a:solidFill>
                  <a:srgbClr val="990000"/>
                </a:solidFill>
              </a:rPr>
              <a:t> </a:t>
            </a:r>
            <a:r>
              <a:rPr lang="en-GB" sz="1800" dirty="0" err="1">
                <a:solidFill>
                  <a:srgbClr val="990000"/>
                </a:solidFill>
              </a:rPr>
              <a:t>các</a:t>
            </a:r>
            <a:r>
              <a:rPr lang="en-GB" sz="1800" dirty="0">
                <a:solidFill>
                  <a:srgbClr val="990000"/>
                </a:solidFill>
              </a:rPr>
              <a:t> module R</a:t>
            </a:r>
            <a:r>
              <a:rPr lang="en-GB" sz="1800" dirty="0" smtClean="0">
                <a:solidFill>
                  <a:srgbClr val="990000"/>
                </a:solidFill>
              </a:rPr>
              <a:t>anking.</a:t>
            </a:r>
          </a:p>
          <a:p>
            <a:pPr marL="285750" indent="-285750">
              <a:buFont typeface="Arial" panose="020B0604020202020204" pitchFamily="34" charset="0"/>
              <a:buChar char="#"/>
            </a:pPr>
            <a:r>
              <a:rPr lang="en-GB" sz="1800" dirty="0" err="1" smtClean="0">
                <a:solidFill>
                  <a:srgbClr val="990000"/>
                </a:solidFill>
              </a:rPr>
              <a:t>Chưa</a:t>
            </a:r>
            <a:r>
              <a:rPr lang="en-GB" sz="1800" dirty="0" smtClean="0">
                <a:solidFill>
                  <a:srgbClr val="990000"/>
                </a:solidFill>
              </a:rPr>
              <a:t> </a:t>
            </a:r>
            <a:r>
              <a:rPr lang="en-GB" sz="1800" dirty="0" err="1">
                <a:solidFill>
                  <a:srgbClr val="990000"/>
                </a:solidFill>
              </a:rPr>
              <a:t>triển</a:t>
            </a:r>
            <a:r>
              <a:rPr lang="en-GB" sz="1800" dirty="0">
                <a:solidFill>
                  <a:srgbClr val="990000"/>
                </a:solidFill>
              </a:rPr>
              <a:t> </a:t>
            </a:r>
            <a:r>
              <a:rPr lang="en-GB" sz="1800" dirty="0" err="1">
                <a:solidFill>
                  <a:srgbClr val="990000"/>
                </a:solidFill>
              </a:rPr>
              <a:t>khai</a:t>
            </a:r>
            <a:r>
              <a:rPr lang="en-GB" sz="1800" dirty="0">
                <a:solidFill>
                  <a:srgbClr val="990000"/>
                </a:solidFill>
              </a:rPr>
              <a:t> </a:t>
            </a:r>
            <a:r>
              <a:rPr lang="en-GB" sz="1800" dirty="0" err="1">
                <a:solidFill>
                  <a:srgbClr val="990000"/>
                </a:solidFill>
              </a:rPr>
              <a:t>được</a:t>
            </a:r>
            <a:r>
              <a:rPr lang="en-GB" sz="1800" dirty="0">
                <a:solidFill>
                  <a:srgbClr val="990000"/>
                </a:solidFill>
              </a:rPr>
              <a:t> </a:t>
            </a:r>
            <a:r>
              <a:rPr lang="en-GB" sz="1800" dirty="0" err="1">
                <a:solidFill>
                  <a:srgbClr val="990000"/>
                </a:solidFill>
              </a:rPr>
              <a:t>các</a:t>
            </a:r>
            <a:r>
              <a:rPr lang="en-GB" sz="1800" dirty="0">
                <a:solidFill>
                  <a:srgbClr val="990000"/>
                </a:solidFill>
              </a:rPr>
              <a:t> module </a:t>
            </a:r>
            <a:r>
              <a:rPr lang="en-GB" sz="1800" dirty="0" err="1">
                <a:solidFill>
                  <a:srgbClr val="990000"/>
                </a:solidFill>
              </a:rPr>
              <a:t>riêng</a:t>
            </a:r>
            <a:r>
              <a:rPr lang="en-GB" sz="1800" dirty="0">
                <a:solidFill>
                  <a:srgbClr val="990000"/>
                </a:solidFill>
              </a:rPr>
              <a:t> </a:t>
            </a:r>
            <a:r>
              <a:rPr lang="en-GB" sz="1800" dirty="0" err="1">
                <a:solidFill>
                  <a:srgbClr val="990000"/>
                </a:solidFill>
              </a:rPr>
              <a:t>biệt</a:t>
            </a:r>
            <a:r>
              <a:rPr lang="en-GB" sz="1800" dirty="0">
                <a:solidFill>
                  <a:srgbClr val="990000"/>
                </a:solidFill>
              </a:rPr>
              <a:t> </a:t>
            </a:r>
            <a:r>
              <a:rPr lang="en-GB" sz="1800" dirty="0" err="1">
                <a:solidFill>
                  <a:srgbClr val="990000"/>
                </a:solidFill>
              </a:rPr>
              <a:t>của</a:t>
            </a:r>
            <a:r>
              <a:rPr lang="en-GB" sz="1800" dirty="0">
                <a:solidFill>
                  <a:srgbClr val="990000"/>
                </a:solidFill>
              </a:rPr>
              <a:t> </a:t>
            </a:r>
            <a:r>
              <a:rPr lang="en-GB" sz="1800" dirty="0" err="1">
                <a:solidFill>
                  <a:srgbClr val="990000"/>
                </a:solidFill>
              </a:rPr>
              <a:t>máy</a:t>
            </a:r>
            <a:r>
              <a:rPr lang="en-GB" sz="1800" dirty="0">
                <a:solidFill>
                  <a:srgbClr val="990000"/>
                </a:solidFill>
              </a:rPr>
              <a:t> </a:t>
            </a:r>
            <a:r>
              <a:rPr lang="en-GB" sz="1800" dirty="0" err="1">
                <a:solidFill>
                  <a:srgbClr val="990000"/>
                </a:solidFill>
              </a:rPr>
              <a:t>tìm</a:t>
            </a:r>
            <a:r>
              <a:rPr lang="en-GB" sz="1800" dirty="0">
                <a:solidFill>
                  <a:srgbClr val="990000"/>
                </a:solidFill>
              </a:rPr>
              <a:t> </a:t>
            </a:r>
            <a:r>
              <a:rPr lang="en-GB" sz="1800" dirty="0" err="1">
                <a:solidFill>
                  <a:srgbClr val="990000"/>
                </a:solidFill>
              </a:rPr>
              <a:t>kiếm</a:t>
            </a:r>
            <a:r>
              <a:rPr lang="en-GB" sz="1800" dirty="0">
                <a:solidFill>
                  <a:srgbClr val="990000"/>
                </a:solidFill>
              </a:rPr>
              <a:t>.</a:t>
            </a:r>
            <a:endParaRPr lang="en-US" sz="1800" dirty="0">
              <a:solidFill>
                <a:srgbClr val="990000"/>
              </a:solidFill>
            </a:endParaRPr>
          </a:p>
        </p:txBody>
      </p:sp>
    </p:spTree>
    <p:extLst>
      <p:ext uri="{BB962C8B-B14F-4D97-AF65-F5344CB8AC3E}">
        <p14:creationId xmlns:p14="http://schemas.microsoft.com/office/powerpoint/2010/main" val="34133274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anim calcmode="lin" valueType="num">
                                      <p:cBhvr>
                                        <p:cTn id="8" dur="1000" fill="hold"/>
                                        <p:tgtEl>
                                          <p:spTgt spid="213"/>
                                        </p:tgtEl>
                                        <p:attrNameLst>
                                          <p:attrName>ppt_x</p:attrName>
                                        </p:attrNameLst>
                                      </p:cBhvr>
                                      <p:tavLst>
                                        <p:tav tm="0">
                                          <p:val>
                                            <p:strVal val="#ppt_x"/>
                                          </p:val>
                                        </p:tav>
                                        <p:tav tm="100000">
                                          <p:val>
                                            <p:strVal val="#ppt_x"/>
                                          </p:val>
                                        </p:tav>
                                      </p:tavLst>
                                    </p:anim>
                                    <p:anim calcmode="lin" valueType="num">
                                      <p:cBhvr>
                                        <p:cTn id="9" dur="1000" fill="hold"/>
                                        <p:tgtEl>
                                          <p:spTgt spid="2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t>Hướng phát triển</a:t>
            </a:r>
            <a:endParaRPr sz="3000" dirty="0"/>
          </a:p>
        </p:txBody>
      </p:sp>
      <p:sp>
        <p:nvSpPr>
          <p:cNvPr id="534" name="Google Shape;534;p34"/>
          <p:cNvSpPr txBox="1">
            <a:spLocks noGrp="1"/>
          </p:cNvSpPr>
          <p:nvPr>
            <p:ph type="body" idx="1"/>
          </p:nvPr>
        </p:nvSpPr>
        <p:spPr>
          <a:xfrm>
            <a:off x="309226" y="1340427"/>
            <a:ext cx="8107410" cy="2776811"/>
          </a:xfrm>
          <a:prstGeom prst="rect">
            <a:avLst/>
          </a:prstGeom>
        </p:spPr>
        <p:txBody>
          <a:bodyPr spcFirstLastPara="1" wrap="square" lIns="91425" tIns="91425" rIns="91425" bIns="91425" anchor="ctr" anchorCtr="0">
            <a:noAutofit/>
          </a:bodyPr>
          <a:lstStyle/>
          <a:p>
            <a:pPr>
              <a:buFont typeface="Wingdings" panose="05000000000000000000" pitchFamily="2" charset="2"/>
              <a:buChar char="ü"/>
            </a:pPr>
            <a:r>
              <a:rPr lang="en-GB" dirty="0" err="1"/>
              <a:t>Tiếp</a:t>
            </a:r>
            <a:r>
              <a:rPr lang="en-GB" dirty="0"/>
              <a:t> </a:t>
            </a:r>
            <a:r>
              <a:rPr lang="en-GB" dirty="0" err="1"/>
              <a:t>tục</a:t>
            </a:r>
            <a:r>
              <a:rPr lang="en-GB" dirty="0"/>
              <a:t> </a:t>
            </a:r>
            <a:r>
              <a:rPr lang="en-GB" dirty="0" err="1"/>
              <a:t>phát</a:t>
            </a:r>
            <a:r>
              <a:rPr lang="en-GB" dirty="0"/>
              <a:t> </a:t>
            </a:r>
            <a:r>
              <a:rPr lang="en-GB" dirty="0" err="1"/>
              <a:t>triển</a:t>
            </a:r>
            <a:r>
              <a:rPr lang="en-GB" dirty="0"/>
              <a:t> </a:t>
            </a:r>
            <a:r>
              <a:rPr lang="en-GB" dirty="0" err="1"/>
              <a:t>mô</a:t>
            </a:r>
            <a:r>
              <a:rPr lang="en-GB" dirty="0"/>
              <a:t> </a:t>
            </a:r>
            <a:r>
              <a:rPr lang="en-GB" dirty="0" err="1"/>
              <a:t>hình</a:t>
            </a:r>
            <a:r>
              <a:rPr lang="en-GB" dirty="0"/>
              <a:t> </a:t>
            </a:r>
            <a:r>
              <a:rPr lang="en-GB" dirty="0" err="1"/>
              <a:t>máy</a:t>
            </a:r>
            <a:r>
              <a:rPr lang="en-GB" dirty="0"/>
              <a:t> </a:t>
            </a:r>
            <a:r>
              <a:rPr lang="en-GB" dirty="0" err="1"/>
              <a:t>tìm</a:t>
            </a:r>
            <a:r>
              <a:rPr lang="en-GB" dirty="0"/>
              <a:t> </a:t>
            </a:r>
            <a:r>
              <a:rPr lang="en-GB" dirty="0" err="1" smtClean="0"/>
              <a:t>kiếm</a:t>
            </a:r>
            <a:r>
              <a:rPr lang="en-GB" dirty="0" smtClean="0"/>
              <a:t>.</a:t>
            </a:r>
          </a:p>
          <a:p>
            <a:pPr>
              <a:buFont typeface="Wingdings" panose="05000000000000000000" pitchFamily="2" charset="2"/>
              <a:buChar char="ü"/>
            </a:pPr>
            <a:r>
              <a:rPr lang="en-GB" dirty="0" err="1"/>
              <a:t>L</a:t>
            </a:r>
            <a:r>
              <a:rPr lang="en-GB" dirty="0" err="1" smtClean="0"/>
              <a:t>àm</a:t>
            </a:r>
            <a:r>
              <a:rPr lang="en-GB" dirty="0" smtClean="0"/>
              <a:t> </a:t>
            </a:r>
            <a:r>
              <a:rPr lang="en-GB" dirty="0" err="1"/>
              <a:t>rõ</a:t>
            </a:r>
            <a:r>
              <a:rPr lang="en-GB" dirty="0"/>
              <a:t> </a:t>
            </a:r>
            <a:r>
              <a:rPr lang="en-GB" dirty="0" err="1"/>
              <a:t>các</a:t>
            </a:r>
            <a:r>
              <a:rPr lang="en-GB" dirty="0"/>
              <a:t> </a:t>
            </a:r>
            <a:r>
              <a:rPr lang="en-GB" dirty="0" smtClean="0"/>
              <a:t>module. </a:t>
            </a:r>
          </a:p>
          <a:p>
            <a:pPr>
              <a:buFont typeface="Wingdings" panose="05000000000000000000" pitchFamily="2" charset="2"/>
              <a:buChar char="ü"/>
            </a:pPr>
            <a:r>
              <a:rPr lang="en-GB" dirty="0" err="1" smtClean="0"/>
              <a:t>Mở</a:t>
            </a:r>
            <a:r>
              <a:rPr lang="en-GB" dirty="0" smtClean="0"/>
              <a:t> </a:t>
            </a:r>
            <a:r>
              <a:rPr lang="en-GB" dirty="0" err="1"/>
              <a:t>rộng</a:t>
            </a:r>
            <a:r>
              <a:rPr lang="en-GB" dirty="0"/>
              <a:t> </a:t>
            </a:r>
            <a:r>
              <a:rPr lang="en-GB" dirty="0" err="1"/>
              <a:t>nội</a:t>
            </a:r>
            <a:r>
              <a:rPr lang="en-GB" dirty="0"/>
              <a:t> </a:t>
            </a:r>
            <a:r>
              <a:rPr lang="en-GB" dirty="0" smtClean="0"/>
              <a:t>dung </a:t>
            </a:r>
            <a:r>
              <a:rPr lang="en-GB" dirty="0" err="1" smtClean="0"/>
              <a:t>tìm</a:t>
            </a:r>
            <a:r>
              <a:rPr lang="en-GB" dirty="0" smtClean="0"/>
              <a:t> </a:t>
            </a:r>
            <a:r>
              <a:rPr lang="en-GB" dirty="0" err="1" smtClean="0"/>
              <a:t>kiếm</a:t>
            </a:r>
            <a:r>
              <a:rPr lang="en-GB" dirty="0" smtClean="0"/>
              <a:t>.</a:t>
            </a:r>
          </a:p>
          <a:p>
            <a:pPr>
              <a:buFont typeface="Wingdings" panose="05000000000000000000" pitchFamily="2" charset="2"/>
              <a:buChar char="ü"/>
            </a:pPr>
            <a:r>
              <a:rPr lang="en-GB" dirty="0" err="1"/>
              <a:t>T</a:t>
            </a:r>
            <a:r>
              <a:rPr lang="en-GB" dirty="0" err="1" smtClean="0"/>
              <a:t>hiết</a:t>
            </a:r>
            <a:r>
              <a:rPr lang="en-GB" dirty="0" smtClean="0"/>
              <a:t> </a:t>
            </a:r>
            <a:r>
              <a:rPr lang="en-GB" dirty="0" err="1"/>
              <a:t>kế</a:t>
            </a:r>
            <a:r>
              <a:rPr lang="en-GB" dirty="0"/>
              <a:t> </a:t>
            </a:r>
            <a:r>
              <a:rPr lang="en-GB" dirty="0" err="1"/>
              <a:t>lại</a:t>
            </a:r>
            <a:r>
              <a:rPr lang="en-GB" dirty="0"/>
              <a:t> </a:t>
            </a:r>
            <a:r>
              <a:rPr lang="en-GB" dirty="0" err="1"/>
              <a:t>giao</a:t>
            </a:r>
            <a:r>
              <a:rPr lang="en-GB" dirty="0"/>
              <a:t> </a:t>
            </a:r>
            <a:r>
              <a:rPr lang="en-GB" dirty="0" err="1"/>
              <a:t>diện</a:t>
            </a:r>
            <a:r>
              <a:rPr lang="en-GB" dirty="0"/>
              <a:t> </a:t>
            </a:r>
            <a:r>
              <a:rPr lang="en-GB" dirty="0" err="1"/>
              <a:t>thành</a:t>
            </a:r>
            <a:r>
              <a:rPr lang="en-GB" dirty="0"/>
              <a:t> </a:t>
            </a:r>
            <a:r>
              <a:rPr lang="en-GB" dirty="0" err="1"/>
              <a:t>một</a:t>
            </a:r>
            <a:r>
              <a:rPr lang="en-GB" dirty="0"/>
              <a:t> </a:t>
            </a:r>
            <a:r>
              <a:rPr lang="en-GB" dirty="0" err="1"/>
              <a:t>trang</a:t>
            </a:r>
            <a:r>
              <a:rPr lang="en-GB" dirty="0"/>
              <a:t> web </a:t>
            </a:r>
            <a:r>
              <a:rPr lang="en-GB" dirty="0" err="1"/>
              <a:t>hoàn</a:t>
            </a:r>
            <a:r>
              <a:rPr lang="en-GB" dirty="0"/>
              <a:t> </a:t>
            </a:r>
            <a:r>
              <a:rPr lang="en-GB" dirty="0" err="1"/>
              <a:t>chỉnh</a:t>
            </a:r>
            <a:r>
              <a:rPr lang="en-GB" dirty="0" smtClean="0"/>
              <a:t>.</a:t>
            </a:r>
          </a:p>
          <a:p>
            <a:pPr>
              <a:buFont typeface="Wingdings" panose="05000000000000000000" pitchFamily="2" charset="2"/>
              <a:buChar char="ü"/>
            </a:pPr>
            <a:r>
              <a:rPr lang="en-US" dirty="0" err="1" smtClean="0"/>
              <a:t>Hoặc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tìm</a:t>
            </a:r>
            <a:r>
              <a:rPr lang="en-US" dirty="0" smtClean="0"/>
              <a:t> </a:t>
            </a:r>
            <a:r>
              <a:rPr lang="en-US" dirty="0" err="1" smtClean="0"/>
              <a:t>kiếm</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mới</a:t>
            </a:r>
            <a:r>
              <a:rPr lang="en-US" dirty="0" smtClean="0"/>
              <a:t>.</a:t>
            </a:r>
            <a:endParaRPr lang="en-US" dirty="0"/>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1000"/>
                                        <p:tgtEl>
                                          <p:spTgt spid="533"/>
                                        </p:tgtEl>
                                      </p:cBhvr>
                                    </p:animEffect>
                                    <p:anim calcmode="lin" valueType="num">
                                      <p:cBhvr>
                                        <p:cTn id="8" dur="1000" fill="hold"/>
                                        <p:tgtEl>
                                          <p:spTgt spid="533"/>
                                        </p:tgtEl>
                                        <p:attrNameLst>
                                          <p:attrName>ppt_x</p:attrName>
                                        </p:attrNameLst>
                                      </p:cBhvr>
                                      <p:tavLst>
                                        <p:tav tm="0">
                                          <p:val>
                                            <p:strVal val="#ppt_x"/>
                                          </p:val>
                                        </p:tav>
                                        <p:tav tm="100000">
                                          <p:val>
                                            <p:strVal val="#ppt_x"/>
                                          </p:val>
                                        </p:tav>
                                      </p:tavLst>
                                    </p:anim>
                                    <p:anim calcmode="lin" valueType="num">
                                      <p:cBhvr>
                                        <p:cTn id="9" dur="1000" fill="hold"/>
                                        <p:tgtEl>
                                          <p:spTgt spid="5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4">
                                            <p:txEl>
                                              <p:pRg st="0" end="0"/>
                                            </p:txEl>
                                          </p:spTgt>
                                        </p:tgtEl>
                                        <p:attrNameLst>
                                          <p:attrName>style.visibility</p:attrName>
                                        </p:attrNameLst>
                                      </p:cBhvr>
                                      <p:to>
                                        <p:strVal val="visible"/>
                                      </p:to>
                                    </p:set>
                                    <p:animEffect transition="in" filter="fade">
                                      <p:cBhvr>
                                        <p:cTn id="14" dur="1000"/>
                                        <p:tgtEl>
                                          <p:spTgt spid="534">
                                            <p:txEl>
                                              <p:pRg st="0" end="0"/>
                                            </p:txEl>
                                          </p:spTgt>
                                        </p:tgtEl>
                                      </p:cBhvr>
                                    </p:animEffect>
                                    <p:anim calcmode="lin" valueType="num">
                                      <p:cBhvr>
                                        <p:cTn id="15" dur="1000" fill="hold"/>
                                        <p:tgtEl>
                                          <p:spTgt spid="53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4">
                                            <p:txEl>
                                              <p:pRg st="1" end="1"/>
                                            </p:txEl>
                                          </p:spTgt>
                                        </p:tgtEl>
                                        <p:attrNameLst>
                                          <p:attrName>style.visibility</p:attrName>
                                        </p:attrNameLst>
                                      </p:cBhvr>
                                      <p:to>
                                        <p:strVal val="visible"/>
                                      </p:to>
                                    </p:set>
                                    <p:animEffect transition="in" filter="fade">
                                      <p:cBhvr>
                                        <p:cTn id="21" dur="1000"/>
                                        <p:tgtEl>
                                          <p:spTgt spid="534">
                                            <p:txEl>
                                              <p:pRg st="1" end="1"/>
                                            </p:txEl>
                                          </p:spTgt>
                                        </p:tgtEl>
                                      </p:cBhvr>
                                    </p:animEffect>
                                    <p:anim calcmode="lin" valueType="num">
                                      <p:cBhvr>
                                        <p:cTn id="22" dur="1000" fill="hold"/>
                                        <p:tgtEl>
                                          <p:spTgt spid="53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4">
                                            <p:txEl>
                                              <p:pRg st="2" end="2"/>
                                            </p:txEl>
                                          </p:spTgt>
                                        </p:tgtEl>
                                        <p:attrNameLst>
                                          <p:attrName>style.visibility</p:attrName>
                                        </p:attrNameLst>
                                      </p:cBhvr>
                                      <p:to>
                                        <p:strVal val="visible"/>
                                      </p:to>
                                    </p:set>
                                    <p:animEffect transition="in" filter="fade">
                                      <p:cBhvr>
                                        <p:cTn id="28" dur="1000"/>
                                        <p:tgtEl>
                                          <p:spTgt spid="534">
                                            <p:txEl>
                                              <p:pRg st="2" end="2"/>
                                            </p:txEl>
                                          </p:spTgt>
                                        </p:tgtEl>
                                      </p:cBhvr>
                                    </p:animEffect>
                                    <p:anim calcmode="lin" valueType="num">
                                      <p:cBhvr>
                                        <p:cTn id="29" dur="1000" fill="hold"/>
                                        <p:tgtEl>
                                          <p:spTgt spid="53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4">
                                            <p:txEl>
                                              <p:pRg st="3" end="3"/>
                                            </p:txEl>
                                          </p:spTgt>
                                        </p:tgtEl>
                                        <p:attrNameLst>
                                          <p:attrName>style.visibility</p:attrName>
                                        </p:attrNameLst>
                                      </p:cBhvr>
                                      <p:to>
                                        <p:strVal val="visible"/>
                                      </p:to>
                                    </p:set>
                                    <p:animEffect transition="in" filter="fade">
                                      <p:cBhvr>
                                        <p:cTn id="35" dur="1000"/>
                                        <p:tgtEl>
                                          <p:spTgt spid="534">
                                            <p:txEl>
                                              <p:pRg st="3" end="3"/>
                                            </p:txEl>
                                          </p:spTgt>
                                        </p:tgtEl>
                                      </p:cBhvr>
                                    </p:animEffect>
                                    <p:anim calcmode="lin" valueType="num">
                                      <p:cBhvr>
                                        <p:cTn id="36" dur="1000" fill="hold"/>
                                        <p:tgtEl>
                                          <p:spTgt spid="53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4">
                                            <p:txEl>
                                              <p:pRg st="4" end="4"/>
                                            </p:txEl>
                                          </p:spTgt>
                                        </p:tgtEl>
                                        <p:attrNameLst>
                                          <p:attrName>style.visibility</p:attrName>
                                        </p:attrNameLst>
                                      </p:cBhvr>
                                      <p:to>
                                        <p:strVal val="visible"/>
                                      </p:to>
                                    </p:set>
                                    <p:animEffect transition="in" filter="fade">
                                      <p:cBhvr>
                                        <p:cTn id="42" dur="1000"/>
                                        <p:tgtEl>
                                          <p:spTgt spid="534">
                                            <p:txEl>
                                              <p:pRg st="4" end="4"/>
                                            </p:txEl>
                                          </p:spTgt>
                                        </p:tgtEl>
                                      </p:cBhvr>
                                    </p:animEffect>
                                    <p:anim calcmode="lin" valueType="num">
                                      <p:cBhvr>
                                        <p:cTn id="43" dur="1000" fill="hold"/>
                                        <p:tgtEl>
                                          <p:spTgt spid="53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3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0"/>
      <p:bldP spid="53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524" name="Google Shape;524;p33"/>
          <p:cNvSpPr txBox="1">
            <a:spLocks noGrp="1"/>
          </p:cNvSpPr>
          <p:nvPr>
            <p:ph type="ctrTitle" idx="4294967295"/>
          </p:nvPr>
        </p:nvSpPr>
        <p:spPr>
          <a:xfrm>
            <a:off x="1325636" y="2624172"/>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536;p34"/>
          <p:cNvSpPr/>
          <p:nvPr/>
        </p:nvSpPr>
        <p:spPr>
          <a:xfrm>
            <a:off x="6187939" y="1436916"/>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6;p34"/>
          <p:cNvSpPr/>
          <p:nvPr/>
        </p:nvSpPr>
        <p:spPr>
          <a:xfrm>
            <a:off x="2248194" y="1430366"/>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6;p34"/>
          <p:cNvSpPr/>
          <p:nvPr/>
        </p:nvSpPr>
        <p:spPr>
          <a:xfrm>
            <a:off x="3570219" y="578984"/>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6;p34"/>
          <p:cNvSpPr/>
          <p:nvPr/>
        </p:nvSpPr>
        <p:spPr>
          <a:xfrm>
            <a:off x="2754970" y="2482567"/>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6;p34"/>
          <p:cNvSpPr/>
          <p:nvPr/>
        </p:nvSpPr>
        <p:spPr>
          <a:xfrm>
            <a:off x="6588840" y="2340962"/>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6;p34"/>
          <p:cNvSpPr/>
          <p:nvPr/>
        </p:nvSpPr>
        <p:spPr>
          <a:xfrm>
            <a:off x="6536622" y="683607"/>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6;p34"/>
          <p:cNvSpPr/>
          <p:nvPr/>
        </p:nvSpPr>
        <p:spPr>
          <a:xfrm>
            <a:off x="5421052" y="465269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6;p34"/>
          <p:cNvSpPr/>
          <p:nvPr/>
        </p:nvSpPr>
        <p:spPr>
          <a:xfrm>
            <a:off x="6273340" y="4094223"/>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6;p34"/>
          <p:cNvSpPr/>
          <p:nvPr/>
        </p:nvSpPr>
        <p:spPr>
          <a:xfrm>
            <a:off x="4415462" y="4179454"/>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6;p34"/>
          <p:cNvSpPr/>
          <p:nvPr/>
        </p:nvSpPr>
        <p:spPr>
          <a:xfrm>
            <a:off x="8497076" y="4353290"/>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6;p34"/>
          <p:cNvSpPr/>
          <p:nvPr/>
        </p:nvSpPr>
        <p:spPr>
          <a:xfrm>
            <a:off x="7603905" y="3783972"/>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6;p34"/>
          <p:cNvSpPr/>
          <p:nvPr/>
        </p:nvSpPr>
        <p:spPr>
          <a:xfrm>
            <a:off x="8027779" y="255293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6;p34"/>
          <p:cNvSpPr/>
          <p:nvPr/>
        </p:nvSpPr>
        <p:spPr>
          <a:xfrm>
            <a:off x="8181577" y="637009"/>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6;p34"/>
          <p:cNvSpPr/>
          <p:nvPr/>
        </p:nvSpPr>
        <p:spPr>
          <a:xfrm>
            <a:off x="2248193" y="3160346"/>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6;p34"/>
          <p:cNvSpPr/>
          <p:nvPr/>
        </p:nvSpPr>
        <p:spPr>
          <a:xfrm>
            <a:off x="603327" y="2802450"/>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6;p34"/>
          <p:cNvSpPr/>
          <p:nvPr/>
        </p:nvSpPr>
        <p:spPr>
          <a:xfrm>
            <a:off x="1686175" y="4233172"/>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6;p34"/>
          <p:cNvSpPr/>
          <p:nvPr/>
        </p:nvSpPr>
        <p:spPr>
          <a:xfrm>
            <a:off x="649349" y="4361233"/>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6;p34"/>
          <p:cNvSpPr/>
          <p:nvPr/>
        </p:nvSpPr>
        <p:spPr>
          <a:xfrm>
            <a:off x="162493" y="2181816"/>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6;p34"/>
          <p:cNvSpPr/>
          <p:nvPr/>
        </p:nvSpPr>
        <p:spPr>
          <a:xfrm>
            <a:off x="1841323" y="610982"/>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6;p34"/>
          <p:cNvSpPr/>
          <p:nvPr/>
        </p:nvSpPr>
        <p:spPr>
          <a:xfrm>
            <a:off x="5105553" y="369914"/>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6;p34"/>
          <p:cNvSpPr/>
          <p:nvPr/>
        </p:nvSpPr>
        <p:spPr>
          <a:xfrm>
            <a:off x="4410506" y="2249534"/>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6;p34"/>
          <p:cNvSpPr/>
          <p:nvPr/>
        </p:nvSpPr>
        <p:spPr>
          <a:xfrm>
            <a:off x="3273676" y="417294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6;p34"/>
          <p:cNvSpPr/>
          <p:nvPr/>
        </p:nvSpPr>
        <p:spPr>
          <a:xfrm>
            <a:off x="1432756" y="3209041"/>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6;p34"/>
          <p:cNvSpPr/>
          <p:nvPr/>
        </p:nvSpPr>
        <p:spPr>
          <a:xfrm>
            <a:off x="781702" y="696581"/>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6;p34"/>
          <p:cNvSpPr/>
          <p:nvPr/>
        </p:nvSpPr>
        <p:spPr>
          <a:xfrm>
            <a:off x="1070764" y="1475972"/>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6;p34"/>
          <p:cNvSpPr/>
          <p:nvPr/>
        </p:nvSpPr>
        <p:spPr>
          <a:xfrm>
            <a:off x="6852121" y="3171110"/>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p34"/>
          <p:cNvSpPr/>
          <p:nvPr/>
        </p:nvSpPr>
        <p:spPr>
          <a:xfrm>
            <a:off x="1590505" y="2199811"/>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6;p34"/>
          <p:cNvSpPr/>
          <p:nvPr/>
        </p:nvSpPr>
        <p:spPr>
          <a:xfrm>
            <a:off x="8361700" y="331989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6;p34"/>
          <p:cNvSpPr/>
          <p:nvPr/>
        </p:nvSpPr>
        <p:spPr>
          <a:xfrm>
            <a:off x="8350253" y="1578521"/>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6;p34"/>
          <p:cNvSpPr/>
          <p:nvPr/>
        </p:nvSpPr>
        <p:spPr>
          <a:xfrm>
            <a:off x="7460250" y="1263564"/>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6;p34"/>
          <p:cNvSpPr/>
          <p:nvPr/>
        </p:nvSpPr>
        <p:spPr>
          <a:xfrm>
            <a:off x="196756" y="1388600"/>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6;p34"/>
          <p:cNvSpPr/>
          <p:nvPr/>
        </p:nvSpPr>
        <p:spPr>
          <a:xfrm>
            <a:off x="354505" y="3492251"/>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261289" y="2432900"/>
            <a:ext cx="9666478" cy="16880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smtClean="0">
                <a:solidFill>
                  <a:schemeClr val="accent5"/>
                </a:solidFill>
              </a:rPr>
              <a:t>Máy tìm kiếm-Search Engine</a:t>
            </a:r>
            <a:endParaRPr sz="5500" dirty="0">
              <a:solidFill>
                <a:schemeClr val="accent5"/>
              </a:solidFill>
            </a:endParaRPr>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Google Shape;536;p34"/>
          <p:cNvSpPr/>
          <p:nvPr/>
        </p:nvSpPr>
        <p:spPr>
          <a:xfrm>
            <a:off x="331260" y="22579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barn(inVertical)">
                                      <p:cBhvr>
                                        <p:cTn id="7"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847988" y="216559"/>
            <a:ext cx="4094400" cy="7807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solidFill>
                  <a:schemeClr val="accent3">
                    <a:lumMod val="50000"/>
                  </a:schemeClr>
                </a:solidFill>
              </a:rPr>
              <a:t>Máy tìm kiếm là gì ?</a:t>
            </a:r>
            <a:endParaRPr sz="3500" dirty="0">
              <a:solidFill>
                <a:schemeClr val="accent3">
                  <a:lumMod val="50000"/>
                </a:schemeClr>
              </a:solidFill>
            </a:endParaRPr>
          </a:p>
        </p:txBody>
      </p:sp>
      <p:sp>
        <p:nvSpPr>
          <p:cNvPr id="222" name="Google Shape;222;p14"/>
          <p:cNvSpPr txBox="1">
            <a:spLocks noGrp="1"/>
          </p:cNvSpPr>
          <p:nvPr>
            <p:ph type="subTitle" idx="1"/>
          </p:nvPr>
        </p:nvSpPr>
        <p:spPr>
          <a:xfrm>
            <a:off x="-290945" y="1187371"/>
            <a:ext cx="6567055" cy="1386260"/>
          </a:xfrm>
          <a:prstGeom prst="rect">
            <a:avLst/>
          </a:prstGeom>
        </p:spPr>
        <p:txBody>
          <a:bodyPr spcFirstLastPara="1" wrap="square" lIns="91425" tIns="91425" rIns="91425" bIns="91425" anchor="t" anchorCtr="0">
            <a:noAutofit/>
          </a:bodyPr>
          <a:lstStyle/>
          <a:p>
            <a:pPr algn="just"/>
            <a:r>
              <a:rPr lang="en-US" dirty="0" smtClean="0">
                <a:solidFill>
                  <a:schemeClr val="accent5">
                    <a:lumMod val="75000"/>
                  </a:schemeClr>
                </a:solidFill>
              </a:rPr>
              <a:t> 		</a:t>
            </a:r>
            <a:r>
              <a:rPr lang="en-US" dirty="0" err="1" smtClean="0">
                <a:solidFill>
                  <a:schemeClr val="accent5">
                    <a:lumMod val="75000"/>
                  </a:schemeClr>
                </a:solidFill>
              </a:rPr>
              <a:t>Là</a:t>
            </a:r>
            <a:r>
              <a:rPr lang="en-US" dirty="0" smtClean="0">
                <a:solidFill>
                  <a:schemeClr val="accent5">
                    <a:lumMod val="75000"/>
                  </a:schemeClr>
                </a:solidFill>
              </a:rPr>
              <a:t> </a:t>
            </a:r>
            <a:r>
              <a:rPr lang="en-US" dirty="0" err="1">
                <a:solidFill>
                  <a:schemeClr val="accent5">
                    <a:lumMod val="75000"/>
                  </a:schemeClr>
                </a:solidFill>
              </a:rPr>
              <a:t>một</a:t>
            </a:r>
            <a:r>
              <a:rPr lang="en-US" dirty="0">
                <a:solidFill>
                  <a:schemeClr val="accent5">
                    <a:lumMod val="75000"/>
                  </a:schemeClr>
                </a:solidFill>
              </a:rPr>
              <a:t> </a:t>
            </a:r>
            <a:r>
              <a:rPr lang="en-US" dirty="0" err="1">
                <a:solidFill>
                  <a:schemeClr val="accent5">
                    <a:lumMod val="75000"/>
                  </a:schemeClr>
                </a:solidFill>
              </a:rPr>
              <a:t>công</a:t>
            </a:r>
            <a:r>
              <a:rPr lang="en-US" dirty="0">
                <a:solidFill>
                  <a:schemeClr val="accent5">
                    <a:lumMod val="75000"/>
                  </a:schemeClr>
                </a:solidFill>
              </a:rPr>
              <a:t> </a:t>
            </a:r>
            <a:r>
              <a:rPr lang="en-US" dirty="0" err="1">
                <a:solidFill>
                  <a:schemeClr val="accent5">
                    <a:lumMod val="75000"/>
                  </a:schemeClr>
                </a:solidFill>
              </a:rPr>
              <a:t>cụ</a:t>
            </a:r>
            <a:r>
              <a:rPr lang="en-US" dirty="0">
                <a:solidFill>
                  <a:schemeClr val="accent5">
                    <a:lumMod val="75000"/>
                  </a:schemeClr>
                </a:solidFill>
              </a:rPr>
              <a:t> </a:t>
            </a:r>
            <a:r>
              <a:rPr lang="en-US" dirty="0" err="1">
                <a:solidFill>
                  <a:schemeClr val="accent5">
                    <a:lumMod val="75000"/>
                  </a:schemeClr>
                </a:solidFill>
              </a:rPr>
              <a:t>giúp</a:t>
            </a:r>
            <a:r>
              <a:rPr lang="en-US" dirty="0">
                <a:solidFill>
                  <a:schemeClr val="accent5">
                    <a:lumMod val="75000"/>
                  </a:schemeClr>
                </a:solidFill>
              </a:rPr>
              <a:t> </a:t>
            </a:r>
            <a:r>
              <a:rPr lang="en-US" dirty="0" err="1">
                <a:solidFill>
                  <a:schemeClr val="accent5">
                    <a:lumMod val="75000"/>
                  </a:schemeClr>
                </a:solidFill>
              </a:rPr>
              <a:t>chúng</a:t>
            </a:r>
            <a:r>
              <a:rPr lang="en-US" dirty="0">
                <a:solidFill>
                  <a:schemeClr val="accent5">
                    <a:lumMod val="75000"/>
                  </a:schemeClr>
                </a:solidFill>
              </a:rPr>
              <a:t> ta </a:t>
            </a:r>
            <a:r>
              <a:rPr lang="en-US" dirty="0" err="1">
                <a:solidFill>
                  <a:schemeClr val="accent5">
                    <a:lumMod val="75000"/>
                  </a:schemeClr>
                </a:solidFill>
              </a:rPr>
              <a:t>tìm</a:t>
            </a:r>
            <a:r>
              <a:rPr lang="en-US" dirty="0">
                <a:solidFill>
                  <a:schemeClr val="accent5">
                    <a:lumMod val="75000"/>
                  </a:schemeClr>
                </a:solidFill>
              </a:rPr>
              <a:t> </a:t>
            </a:r>
            <a:r>
              <a:rPr lang="en-US" dirty="0" err="1">
                <a:solidFill>
                  <a:schemeClr val="accent5">
                    <a:lumMod val="75000"/>
                  </a:schemeClr>
                </a:solidFill>
              </a:rPr>
              <a:t>kiếm</a:t>
            </a:r>
            <a:r>
              <a:rPr lang="en-US" dirty="0">
                <a:solidFill>
                  <a:schemeClr val="accent5">
                    <a:lumMod val="75000"/>
                  </a:schemeClr>
                </a:solidFill>
              </a:rPr>
              <a:t> </a:t>
            </a:r>
            <a:r>
              <a:rPr lang="en-US" dirty="0" err="1">
                <a:solidFill>
                  <a:schemeClr val="accent5">
                    <a:lumMod val="75000"/>
                  </a:schemeClr>
                </a:solidFill>
              </a:rPr>
              <a:t>thông</a:t>
            </a:r>
            <a:r>
              <a:rPr lang="en-US" dirty="0">
                <a:solidFill>
                  <a:schemeClr val="accent5">
                    <a:lumMod val="75000"/>
                  </a:schemeClr>
                </a:solidFill>
              </a:rPr>
              <a:t> </a:t>
            </a:r>
            <a:r>
              <a:rPr lang="en-US" dirty="0" smtClean="0">
                <a:solidFill>
                  <a:schemeClr val="accent5">
                    <a:lumMod val="75000"/>
                  </a:schemeClr>
                </a:solidFill>
              </a:rPr>
              <a:t>tin </a:t>
            </a:r>
            <a:r>
              <a:rPr lang="en-US" dirty="0" err="1" smtClean="0">
                <a:solidFill>
                  <a:schemeClr val="accent5">
                    <a:lumMod val="75000"/>
                  </a:schemeClr>
                </a:solidFill>
              </a:rPr>
              <a:t>dựa</a:t>
            </a:r>
            <a:r>
              <a:rPr lang="en-US" dirty="0" smtClean="0">
                <a:solidFill>
                  <a:schemeClr val="accent5">
                    <a:lumMod val="75000"/>
                  </a:schemeClr>
                </a:solidFill>
              </a:rPr>
              <a:t> </a:t>
            </a:r>
            <a:r>
              <a:rPr lang="en-US" dirty="0" err="1">
                <a:solidFill>
                  <a:schemeClr val="accent5">
                    <a:lumMod val="75000"/>
                  </a:schemeClr>
                </a:solidFill>
              </a:rPr>
              <a:t>trên</a:t>
            </a:r>
            <a:r>
              <a:rPr lang="en-US" dirty="0">
                <a:solidFill>
                  <a:schemeClr val="accent5">
                    <a:lumMod val="75000"/>
                  </a:schemeClr>
                </a:solidFill>
              </a:rPr>
              <a:t> </a:t>
            </a:r>
            <a:r>
              <a:rPr lang="en-US" dirty="0" err="1">
                <a:solidFill>
                  <a:schemeClr val="accent5">
                    <a:lumMod val="75000"/>
                  </a:schemeClr>
                </a:solidFill>
              </a:rPr>
              <a:t>cơ</a:t>
            </a:r>
            <a:r>
              <a:rPr lang="en-US" dirty="0">
                <a:solidFill>
                  <a:schemeClr val="accent5">
                    <a:lumMod val="75000"/>
                  </a:schemeClr>
                </a:solidFill>
              </a:rPr>
              <a:t> </a:t>
            </a:r>
            <a:r>
              <a:rPr lang="en-US" dirty="0" err="1">
                <a:solidFill>
                  <a:schemeClr val="accent5">
                    <a:lumMod val="75000"/>
                  </a:schemeClr>
                </a:solidFill>
              </a:rPr>
              <a:t>sở</a:t>
            </a:r>
            <a:r>
              <a:rPr lang="en-US" dirty="0">
                <a:solidFill>
                  <a:schemeClr val="accent5">
                    <a:lumMod val="75000"/>
                  </a:schemeClr>
                </a:solidFill>
              </a:rPr>
              <a:t> </a:t>
            </a:r>
            <a:r>
              <a:rPr lang="en-US" dirty="0" err="1">
                <a:solidFill>
                  <a:schemeClr val="accent5">
                    <a:lumMod val="75000"/>
                  </a:schemeClr>
                </a:solidFill>
              </a:rPr>
              <a:t>các</a:t>
            </a:r>
            <a:r>
              <a:rPr lang="en-US" dirty="0">
                <a:solidFill>
                  <a:schemeClr val="accent5">
                    <a:lumMod val="75000"/>
                  </a:schemeClr>
                </a:solidFill>
              </a:rPr>
              <a:t> </a:t>
            </a:r>
            <a:r>
              <a:rPr lang="en-US" dirty="0" err="1">
                <a:solidFill>
                  <a:schemeClr val="accent5">
                    <a:lumMod val="75000"/>
                  </a:schemeClr>
                </a:solidFill>
              </a:rPr>
              <a:t>từ</a:t>
            </a:r>
            <a:r>
              <a:rPr lang="en-US" dirty="0">
                <a:solidFill>
                  <a:schemeClr val="accent5">
                    <a:lumMod val="75000"/>
                  </a:schemeClr>
                </a:solidFill>
              </a:rPr>
              <a:t> </a:t>
            </a:r>
            <a:r>
              <a:rPr lang="en-US" dirty="0" err="1">
                <a:solidFill>
                  <a:schemeClr val="accent5">
                    <a:lumMod val="75000"/>
                  </a:schemeClr>
                </a:solidFill>
              </a:rPr>
              <a:t>khóa</a:t>
            </a:r>
            <a:r>
              <a:rPr lang="en-US" dirty="0">
                <a:solidFill>
                  <a:schemeClr val="accent5">
                    <a:lumMod val="75000"/>
                  </a:schemeClr>
                </a:solidFill>
              </a:rPr>
              <a:t>, </a:t>
            </a:r>
            <a:r>
              <a:rPr lang="en-US" dirty="0" err="1">
                <a:solidFill>
                  <a:schemeClr val="accent5">
                    <a:lumMod val="75000"/>
                  </a:schemeClr>
                </a:solidFill>
              </a:rPr>
              <a:t>hình</a:t>
            </a:r>
            <a:r>
              <a:rPr lang="en-US" dirty="0">
                <a:solidFill>
                  <a:schemeClr val="accent5">
                    <a:lumMod val="75000"/>
                  </a:schemeClr>
                </a:solidFill>
              </a:rPr>
              <a:t> </a:t>
            </a:r>
            <a:r>
              <a:rPr lang="en-US" dirty="0" err="1">
                <a:solidFill>
                  <a:schemeClr val="accent5">
                    <a:lumMod val="75000"/>
                  </a:schemeClr>
                </a:solidFill>
              </a:rPr>
              <a:t>ảnh</a:t>
            </a:r>
            <a:r>
              <a:rPr lang="en-US" dirty="0">
                <a:solidFill>
                  <a:schemeClr val="accent5">
                    <a:lumMod val="75000"/>
                  </a:schemeClr>
                </a:solidFill>
              </a:rPr>
              <a:t>… </a:t>
            </a:r>
            <a:r>
              <a:rPr lang="en-US" dirty="0" err="1">
                <a:solidFill>
                  <a:schemeClr val="accent5">
                    <a:lumMod val="75000"/>
                  </a:schemeClr>
                </a:solidFill>
              </a:rPr>
              <a:t>liên</a:t>
            </a:r>
            <a:r>
              <a:rPr lang="en-US" dirty="0">
                <a:solidFill>
                  <a:schemeClr val="accent5">
                    <a:lumMod val="75000"/>
                  </a:schemeClr>
                </a:solidFill>
              </a:rPr>
              <a:t> </a:t>
            </a:r>
            <a:r>
              <a:rPr lang="en-US" dirty="0" err="1" smtClean="0">
                <a:solidFill>
                  <a:schemeClr val="accent5">
                    <a:lumMod val="75000"/>
                  </a:schemeClr>
                </a:solidFill>
              </a:rPr>
              <a:t>quan</a:t>
            </a:r>
            <a:r>
              <a:rPr lang="en-US" dirty="0" smtClean="0">
                <a:solidFill>
                  <a:schemeClr val="accent5">
                    <a:lumMod val="75000"/>
                  </a:schemeClr>
                </a:solidFill>
              </a:rPr>
              <a:t> </a:t>
            </a:r>
            <a:r>
              <a:rPr lang="en-US" dirty="0" err="1">
                <a:solidFill>
                  <a:schemeClr val="accent5">
                    <a:lumMod val="75000"/>
                  </a:schemeClr>
                </a:solidFill>
              </a:rPr>
              <a:t>đến</a:t>
            </a:r>
            <a:r>
              <a:rPr lang="en-US" dirty="0">
                <a:solidFill>
                  <a:schemeClr val="accent5">
                    <a:lumMod val="75000"/>
                  </a:schemeClr>
                </a:solidFill>
              </a:rPr>
              <a:t> </a:t>
            </a:r>
            <a:r>
              <a:rPr lang="en-US" dirty="0" err="1">
                <a:solidFill>
                  <a:schemeClr val="accent5">
                    <a:lumMod val="75000"/>
                  </a:schemeClr>
                </a:solidFill>
              </a:rPr>
              <a:t>vấn</a:t>
            </a:r>
            <a:r>
              <a:rPr lang="en-US" dirty="0">
                <a:solidFill>
                  <a:schemeClr val="accent5">
                    <a:lumMod val="75000"/>
                  </a:schemeClr>
                </a:solidFill>
              </a:rPr>
              <a:t> </a:t>
            </a:r>
            <a:r>
              <a:rPr lang="en-US" dirty="0" err="1">
                <a:solidFill>
                  <a:schemeClr val="accent5">
                    <a:lumMod val="75000"/>
                  </a:schemeClr>
                </a:solidFill>
              </a:rPr>
              <a:t>đề</a:t>
            </a:r>
            <a:r>
              <a:rPr lang="en-US" dirty="0">
                <a:solidFill>
                  <a:schemeClr val="accent5">
                    <a:lumMod val="75000"/>
                  </a:schemeClr>
                </a:solidFill>
              </a:rPr>
              <a:t> </a:t>
            </a:r>
            <a:r>
              <a:rPr lang="en-US" dirty="0" err="1">
                <a:solidFill>
                  <a:schemeClr val="accent5">
                    <a:lumMod val="75000"/>
                  </a:schemeClr>
                </a:solidFill>
              </a:rPr>
              <a:t>cần</a:t>
            </a:r>
            <a:r>
              <a:rPr lang="en-US" dirty="0">
                <a:solidFill>
                  <a:schemeClr val="accent5">
                    <a:lumMod val="75000"/>
                  </a:schemeClr>
                </a:solidFill>
              </a:rPr>
              <a:t> </a:t>
            </a:r>
            <a:r>
              <a:rPr lang="en-US" dirty="0" err="1">
                <a:solidFill>
                  <a:schemeClr val="accent5">
                    <a:lumMod val="75000"/>
                  </a:schemeClr>
                </a:solidFill>
              </a:rPr>
              <a:t>tìm</a:t>
            </a:r>
            <a:r>
              <a:rPr lang="en-US" dirty="0">
                <a:solidFill>
                  <a:schemeClr val="accent5">
                    <a:lumMod val="75000"/>
                  </a:schemeClr>
                </a:solidFill>
              </a:rPr>
              <a:t> </a:t>
            </a:r>
            <a:r>
              <a:rPr lang="en-US" dirty="0" err="1">
                <a:solidFill>
                  <a:schemeClr val="accent5">
                    <a:lumMod val="75000"/>
                  </a:schemeClr>
                </a:solidFill>
              </a:rPr>
              <a:t>trong</a:t>
            </a:r>
            <a:r>
              <a:rPr lang="en-US" dirty="0">
                <a:solidFill>
                  <a:schemeClr val="accent5">
                    <a:lumMod val="75000"/>
                  </a:schemeClr>
                </a:solidFill>
              </a:rPr>
              <a:t> </a:t>
            </a:r>
            <a:r>
              <a:rPr lang="en-US" dirty="0" err="1">
                <a:solidFill>
                  <a:schemeClr val="accent5">
                    <a:lumMod val="75000"/>
                  </a:schemeClr>
                </a:solidFill>
              </a:rPr>
              <a:t>một</a:t>
            </a:r>
            <a:r>
              <a:rPr lang="en-US" dirty="0">
                <a:solidFill>
                  <a:schemeClr val="accent5">
                    <a:lumMod val="75000"/>
                  </a:schemeClr>
                </a:solidFill>
              </a:rPr>
              <a:t> </a:t>
            </a:r>
            <a:r>
              <a:rPr lang="en-US" dirty="0" err="1">
                <a:solidFill>
                  <a:schemeClr val="accent5">
                    <a:lumMod val="75000"/>
                  </a:schemeClr>
                </a:solidFill>
              </a:rPr>
              <a:t>kho</a:t>
            </a:r>
            <a:r>
              <a:rPr lang="en-US" dirty="0">
                <a:solidFill>
                  <a:schemeClr val="accent5">
                    <a:lumMod val="75000"/>
                  </a:schemeClr>
                </a:solidFill>
              </a:rPr>
              <a:t> </a:t>
            </a:r>
            <a:r>
              <a:rPr lang="en-US" dirty="0" err="1">
                <a:solidFill>
                  <a:schemeClr val="accent5">
                    <a:lumMod val="75000"/>
                  </a:schemeClr>
                </a:solidFill>
              </a:rPr>
              <a:t>dữ</a:t>
            </a:r>
            <a:r>
              <a:rPr lang="en-US" dirty="0">
                <a:solidFill>
                  <a:schemeClr val="accent5">
                    <a:lumMod val="75000"/>
                  </a:schemeClr>
                </a:solidFill>
              </a:rPr>
              <a:t> </a:t>
            </a:r>
            <a:r>
              <a:rPr lang="en-US" dirty="0" err="1">
                <a:solidFill>
                  <a:schemeClr val="accent5">
                    <a:lumMod val="75000"/>
                  </a:schemeClr>
                </a:solidFill>
              </a:rPr>
              <a:t>liệu</a:t>
            </a:r>
            <a:r>
              <a:rPr lang="en-US" dirty="0">
                <a:solidFill>
                  <a:schemeClr val="accent5">
                    <a:lumMod val="75000"/>
                  </a:schemeClr>
                </a:solidFill>
              </a:rPr>
              <a:t> </a:t>
            </a:r>
            <a:r>
              <a:rPr lang="en-US" dirty="0" err="1" smtClean="0">
                <a:solidFill>
                  <a:schemeClr val="accent5">
                    <a:lumMod val="75000"/>
                  </a:schemeClr>
                </a:solidFill>
              </a:rPr>
              <a:t>lớn</a:t>
            </a:r>
            <a:r>
              <a:rPr lang="en-US" dirty="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Internet…</a:t>
            </a:r>
            <a:endParaRPr lang="en-US" dirty="0">
              <a:solidFill>
                <a:schemeClr val="accent5">
                  <a:lumMod val="75000"/>
                </a:schemeClr>
              </a:solidFill>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24" name="Google Shape;224;p14"/>
          <p:cNvSpPr txBox="1"/>
          <p:nvPr/>
        </p:nvSpPr>
        <p:spPr>
          <a:xfrm>
            <a:off x="168513" y="154650"/>
            <a:ext cx="818623" cy="1159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0" b="1" dirty="0">
                <a:solidFill>
                  <a:srgbClr val="3F5378"/>
                </a:solidFill>
                <a:latin typeface="Roboto Condensed"/>
                <a:ea typeface="Roboto Condensed"/>
                <a:cs typeface="Roboto Condensed"/>
                <a:sym typeface="Roboto Condensed"/>
              </a:rPr>
              <a:t>1</a:t>
            </a:r>
            <a:endParaRPr sz="8000" b="1" dirty="0">
              <a:solidFill>
                <a:srgbClr val="3F5378"/>
              </a:solidFill>
              <a:latin typeface="Roboto Condensed"/>
              <a:ea typeface="Roboto Condensed"/>
              <a:cs typeface="Roboto Condensed"/>
              <a:sym typeface="Roboto Condensed"/>
            </a:endParaRPr>
          </a:p>
        </p:txBody>
      </p:sp>
      <p:pic>
        <p:nvPicPr>
          <p:cNvPr id="2" name="Picture 1"/>
          <p:cNvPicPr>
            <a:picLocks noChangeAspect="1"/>
          </p:cNvPicPr>
          <p:nvPr/>
        </p:nvPicPr>
        <p:blipFill>
          <a:blip r:embed="rId3"/>
          <a:stretch>
            <a:fillRect/>
          </a:stretch>
        </p:blipFill>
        <p:spPr>
          <a:xfrm>
            <a:off x="358398" y="3626709"/>
            <a:ext cx="1257475" cy="1009791"/>
          </a:xfrm>
          <a:prstGeom prst="rect">
            <a:avLst/>
          </a:prstGeom>
        </p:spPr>
      </p:pic>
      <p:pic>
        <p:nvPicPr>
          <p:cNvPr id="3" name="Picture 2"/>
          <p:cNvPicPr>
            <a:picLocks noChangeAspect="1"/>
          </p:cNvPicPr>
          <p:nvPr/>
        </p:nvPicPr>
        <p:blipFill>
          <a:blip r:embed="rId4"/>
          <a:stretch>
            <a:fillRect/>
          </a:stretch>
        </p:blipFill>
        <p:spPr>
          <a:xfrm>
            <a:off x="2002383" y="3774235"/>
            <a:ext cx="2609357" cy="714737"/>
          </a:xfrm>
          <a:prstGeom prst="rect">
            <a:avLst/>
          </a:prstGeom>
        </p:spPr>
      </p:pic>
      <p:sp>
        <p:nvSpPr>
          <p:cNvPr id="8" name="Google Shape;222;p14"/>
          <p:cNvSpPr txBox="1">
            <a:spLocks/>
          </p:cNvSpPr>
          <p:nvPr/>
        </p:nvSpPr>
        <p:spPr>
          <a:xfrm>
            <a:off x="168513" y="2940518"/>
            <a:ext cx="1358951" cy="496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9pPr>
          </a:lstStyle>
          <a:p>
            <a:pPr algn="just"/>
            <a:r>
              <a:rPr lang="en-US" sz="3000" dirty="0" err="1" smtClean="0">
                <a:solidFill>
                  <a:schemeClr val="bg1"/>
                </a:solidFill>
              </a:rPr>
              <a:t>Ví</a:t>
            </a:r>
            <a:r>
              <a:rPr lang="en-US" sz="3000" dirty="0" smtClean="0">
                <a:solidFill>
                  <a:schemeClr val="bg1"/>
                </a:solidFill>
              </a:rPr>
              <a:t> </a:t>
            </a:r>
            <a:r>
              <a:rPr lang="en-US" sz="3000" dirty="0" err="1" smtClean="0">
                <a:solidFill>
                  <a:schemeClr val="bg1"/>
                </a:solidFill>
              </a:rPr>
              <a:t>dụ</a:t>
            </a:r>
            <a:r>
              <a:rPr lang="en-US" sz="3000" dirty="0" smtClean="0">
                <a:solidFill>
                  <a:schemeClr val="bg1"/>
                </a:solidFill>
              </a:rPr>
              <a:t> :</a:t>
            </a:r>
            <a:endParaRPr lang="en-US" sz="3000"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 calcmode="lin" valueType="num">
                                      <p:cBhvr additive="base">
                                        <p:cTn id="13" dur="500" fill="hold"/>
                                        <p:tgtEl>
                                          <p:spTgt spid="2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2"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097369" y="216559"/>
            <a:ext cx="4094400" cy="7807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solidFill>
                  <a:schemeClr val="accent3">
                    <a:lumMod val="50000"/>
                  </a:schemeClr>
                </a:solidFill>
              </a:rPr>
              <a:t>Nguyên lý hoạt động</a:t>
            </a:r>
            <a:endParaRPr sz="3500" dirty="0">
              <a:solidFill>
                <a:schemeClr val="accent3">
                  <a:lumMod val="50000"/>
                </a:schemeClr>
              </a:solidFill>
            </a:endParaRPr>
          </a:p>
        </p:txBody>
      </p:sp>
      <p:sp>
        <p:nvSpPr>
          <p:cNvPr id="222" name="Google Shape;222;p14"/>
          <p:cNvSpPr txBox="1">
            <a:spLocks noGrp="1"/>
          </p:cNvSpPr>
          <p:nvPr>
            <p:ph type="subTitle" idx="1"/>
          </p:nvPr>
        </p:nvSpPr>
        <p:spPr>
          <a:xfrm>
            <a:off x="155864" y="1140375"/>
            <a:ext cx="8853055" cy="3392215"/>
          </a:xfrm>
          <a:prstGeom prst="rect">
            <a:avLst/>
          </a:prstGeom>
          <a:solidFill>
            <a:schemeClr val="bg1">
              <a:lumMod val="95000"/>
            </a:schemeClr>
          </a:solidFill>
        </p:spPr>
        <p:txBody>
          <a:bodyPr spcFirstLastPara="1" wrap="square" lIns="91425" tIns="91425" rIns="91425" bIns="91425" anchor="t" anchorCtr="0">
            <a:noAutofit/>
          </a:bodyPr>
          <a:lstStyle/>
          <a:p>
            <a:pPr algn="just">
              <a:buFont typeface="Wingdings" panose="05000000000000000000" pitchFamily="2" charset="2"/>
              <a:buChar char="Ø"/>
            </a:pPr>
            <a:r>
              <a:rPr lang="vi-VN" sz="2200" dirty="0" smtClean="0">
                <a:solidFill>
                  <a:schemeClr val="accent5">
                    <a:lumMod val="75000"/>
                  </a:schemeClr>
                </a:solidFill>
              </a:rPr>
              <a:t>Search </a:t>
            </a:r>
            <a:r>
              <a:rPr lang="vi-VN" sz="2200" dirty="0">
                <a:solidFill>
                  <a:schemeClr val="accent5">
                    <a:lumMod val="75000"/>
                  </a:schemeClr>
                </a:solidFill>
              </a:rPr>
              <a:t>engine điều khiển </a:t>
            </a:r>
            <a:r>
              <a:rPr lang="vi-VN" sz="2200" dirty="0" smtClean="0">
                <a:solidFill>
                  <a:schemeClr val="accent5">
                    <a:lumMod val="75000"/>
                  </a:schemeClr>
                </a:solidFill>
              </a:rPr>
              <a:t>robots </a:t>
            </a:r>
            <a:r>
              <a:rPr lang="vi-VN" sz="2200" dirty="0">
                <a:solidFill>
                  <a:schemeClr val="accent5">
                    <a:lumMod val="75000"/>
                  </a:schemeClr>
                </a:solidFill>
              </a:rPr>
              <a:t>thu thập thông tin trên mạng thông qua các siêu liên kết (hyperlink</a:t>
            </a:r>
            <a:r>
              <a:rPr lang="vi-VN" sz="2200" dirty="0" smtClean="0">
                <a:solidFill>
                  <a:schemeClr val="accent5">
                    <a:lumMod val="75000"/>
                  </a:schemeClr>
                </a:solidFill>
              </a:rPr>
              <a:t>).</a:t>
            </a:r>
            <a:endParaRPr lang="en-US" sz="2200" dirty="0" smtClean="0">
              <a:solidFill>
                <a:schemeClr val="accent5">
                  <a:lumMod val="75000"/>
                </a:schemeClr>
              </a:solidFill>
            </a:endParaRPr>
          </a:p>
          <a:p>
            <a:pPr algn="just">
              <a:buFont typeface="Wingdings" panose="05000000000000000000" pitchFamily="2" charset="2"/>
              <a:buChar char="Ø"/>
            </a:pPr>
            <a:r>
              <a:rPr lang="vi-VN" sz="2200" dirty="0" smtClean="0">
                <a:solidFill>
                  <a:schemeClr val="accent5">
                    <a:lumMod val="75000"/>
                  </a:schemeClr>
                </a:solidFill>
              </a:rPr>
              <a:t>Khi </a:t>
            </a:r>
            <a:r>
              <a:rPr lang="vi-VN" sz="2200" dirty="0">
                <a:solidFill>
                  <a:schemeClr val="accent5">
                    <a:lumMod val="75000"/>
                  </a:schemeClr>
                </a:solidFill>
              </a:rPr>
              <a:t>robots phát hiện ra một website mới, nó gởi tài liệu (web page) về cho server chính để tạo cơ sở dữ liệu chỉ mục phục vụ cho nhu cầu tìm kiếm thông tin. </a:t>
            </a:r>
            <a:endParaRPr lang="en-US" sz="2200" dirty="0" smtClean="0">
              <a:solidFill>
                <a:schemeClr val="accent5">
                  <a:lumMod val="75000"/>
                </a:schemeClr>
              </a:solidFill>
            </a:endParaRPr>
          </a:p>
          <a:p>
            <a:pPr algn="just">
              <a:buFont typeface="Wingdings" panose="05000000000000000000" pitchFamily="2" charset="2"/>
              <a:buChar char="Ø"/>
            </a:pPr>
            <a:r>
              <a:rPr lang="en-US" sz="2200" dirty="0" smtClean="0">
                <a:solidFill>
                  <a:schemeClr val="accent5">
                    <a:lumMod val="75000"/>
                  </a:schemeClr>
                </a:solidFill>
              </a:rPr>
              <a:t>R</a:t>
            </a:r>
            <a:r>
              <a:rPr lang="vi-VN" sz="2200" dirty="0" smtClean="0">
                <a:solidFill>
                  <a:schemeClr val="accent5">
                    <a:lumMod val="75000"/>
                  </a:schemeClr>
                </a:solidFill>
              </a:rPr>
              <a:t>obots </a:t>
            </a:r>
            <a:r>
              <a:rPr lang="vi-VN" sz="2200" dirty="0">
                <a:solidFill>
                  <a:schemeClr val="accent5">
                    <a:lumMod val="75000"/>
                  </a:schemeClr>
                </a:solidFill>
              </a:rPr>
              <a:t>phải liên tục cập nhật các website cũ. Mật độ cập nhật phụ thuộc vào từng hệ thống search engine. </a:t>
            </a:r>
            <a:endParaRPr lang="en-US" sz="2200" dirty="0" smtClean="0">
              <a:solidFill>
                <a:schemeClr val="accent5">
                  <a:lumMod val="75000"/>
                </a:schemeClr>
              </a:solidFill>
            </a:endParaRPr>
          </a:p>
          <a:p>
            <a:pPr algn="just">
              <a:buFont typeface="Wingdings" panose="05000000000000000000" pitchFamily="2" charset="2"/>
              <a:buChar char="Ø"/>
            </a:pPr>
            <a:r>
              <a:rPr lang="vi-VN" sz="2200" dirty="0" smtClean="0">
                <a:solidFill>
                  <a:schemeClr val="accent5">
                    <a:lumMod val="75000"/>
                  </a:schemeClr>
                </a:solidFill>
              </a:rPr>
              <a:t>Khi </a:t>
            </a:r>
            <a:r>
              <a:rPr lang="vi-VN" sz="2200" dirty="0">
                <a:solidFill>
                  <a:schemeClr val="accent5">
                    <a:lumMod val="75000"/>
                  </a:schemeClr>
                </a:solidFill>
              </a:rPr>
              <a:t>search engine nhận câu truy vấn từ user, nó sẽ tiến hành phân tích, tìm trong cơ sở dữ liệu chỉ mục và trả về những tài liệu thoả yêu cầu.</a:t>
            </a:r>
            <a:endParaRPr lang="en-US" sz="2200" dirty="0">
              <a:solidFill>
                <a:schemeClr val="accent5">
                  <a:lumMod val="75000"/>
                </a:schemeClr>
              </a:solidFill>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4" name="Google Shape;224;p14"/>
          <p:cNvSpPr txBox="1"/>
          <p:nvPr/>
        </p:nvSpPr>
        <p:spPr>
          <a:xfrm>
            <a:off x="268355" y="157332"/>
            <a:ext cx="829014" cy="114839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8000" b="1" dirty="0" smtClean="0">
                <a:solidFill>
                  <a:srgbClr val="3F5378"/>
                </a:solidFill>
                <a:latin typeface="Roboto Condensed"/>
                <a:ea typeface="Roboto Condensed"/>
                <a:cs typeface="Roboto Condensed"/>
                <a:sym typeface="Roboto Condensed"/>
              </a:rPr>
              <a:t>2</a:t>
            </a:r>
            <a:endParaRPr sz="8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7155187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2">
                                            <p:bg/>
                                          </p:spTgt>
                                        </p:tgtEl>
                                        <p:attrNameLst>
                                          <p:attrName>style.visibility</p:attrName>
                                        </p:attrNameLst>
                                      </p:cBhvr>
                                      <p:to>
                                        <p:strVal val="visible"/>
                                      </p:to>
                                    </p:set>
                                    <p:anim calcmode="lin" valueType="num">
                                      <p:cBhvr additive="base">
                                        <p:cTn id="13" dur="500" fill="hold"/>
                                        <p:tgtEl>
                                          <p:spTgt spid="222">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222">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
                                            <p:txEl>
                                              <p:pRg st="0" end="0"/>
                                            </p:txEl>
                                          </p:spTgt>
                                        </p:tgtEl>
                                        <p:attrNameLst>
                                          <p:attrName>style.visibility</p:attrName>
                                        </p:attrNameLst>
                                      </p:cBhvr>
                                      <p:to>
                                        <p:strVal val="visible"/>
                                      </p:to>
                                    </p:set>
                                    <p:anim calcmode="lin" valueType="num">
                                      <p:cBhvr additive="base">
                                        <p:cTn id="19" dur="500" fill="hold"/>
                                        <p:tgtEl>
                                          <p:spTgt spid="22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2">
                                            <p:txEl>
                                              <p:pRg st="1" end="1"/>
                                            </p:txEl>
                                          </p:spTgt>
                                        </p:tgtEl>
                                        <p:attrNameLst>
                                          <p:attrName>style.visibility</p:attrName>
                                        </p:attrNameLst>
                                      </p:cBhvr>
                                      <p:to>
                                        <p:strVal val="visible"/>
                                      </p:to>
                                    </p:set>
                                    <p:anim calcmode="lin" valueType="num">
                                      <p:cBhvr additive="base">
                                        <p:cTn id="25" dur="500" fill="hold"/>
                                        <p:tgtEl>
                                          <p:spTgt spid="22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2">
                                            <p:txEl>
                                              <p:pRg st="2" end="2"/>
                                            </p:txEl>
                                          </p:spTgt>
                                        </p:tgtEl>
                                        <p:attrNameLst>
                                          <p:attrName>style.visibility</p:attrName>
                                        </p:attrNameLst>
                                      </p:cBhvr>
                                      <p:to>
                                        <p:strVal val="visible"/>
                                      </p:to>
                                    </p:set>
                                    <p:anim calcmode="lin" valueType="num">
                                      <p:cBhvr additive="base">
                                        <p:cTn id="31" dur="500" fill="hold"/>
                                        <p:tgtEl>
                                          <p:spTgt spid="22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2">
                                            <p:txEl>
                                              <p:pRg st="3" end="3"/>
                                            </p:txEl>
                                          </p:spTgt>
                                        </p:tgtEl>
                                        <p:attrNameLst>
                                          <p:attrName>style.visibility</p:attrName>
                                        </p:attrNameLst>
                                      </p:cBhvr>
                                      <p:to>
                                        <p:strVal val="visible"/>
                                      </p:to>
                                    </p:set>
                                    <p:anim calcmode="lin" valueType="num">
                                      <p:cBhvr additive="base">
                                        <p:cTn id="37" dur="500" fill="hold"/>
                                        <p:tgtEl>
                                          <p:spTgt spid="22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5777346" y="3531258"/>
            <a:ext cx="3463136" cy="7807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solidFill>
                  <a:schemeClr val="accent3">
                    <a:lumMod val="50000"/>
                  </a:schemeClr>
                </a:solidFill>
              </a:rPr>
              <a:t>Cơ chế hoạt động</a:t>
            </a:r>
            <a:endParaRPr sz="3500" dirty="0">
              <a:solidFill>
                <a:schemeClr val="accent3">
                  <a:lumMod val="50000"/>
                </a:schemeClr>
              </a:solidFill>
            </a:endParaRPr>
          </a:p>
        </p:txBody>
      </p:sp>
      <p:sp>
        <p:nvSpPr>
          <p:cNvPr id="222" name="Google Shape;222;p14"/>
          <p:cNvSpPr txBox="1">
            <a:spLocks noGrp="1"/>
          </p:cNvSpPr>
          <p:nvPr>
            <p:ph type="subTitle" idx="1"/>
          </p:nvPr>
        </p:nvSpPr>
        <p:spPr>
          <a:xfrm>
            <a:off x="74996" y="500135"/>
            <a:ext cx="6523232" cy="1753256"/>
          </a:xfrm>
          <a:prstGeom prst="rect">
            <a:avLst/>
          </a:prstGeom>
        </p:spPr>
        <p:txBody>
          <a:bodyPr spcFirstLastPara="1" wrap="square" lIns="91425" tIns="91425" rIns="91425" bIns="91425" anchor="t" anchorCtr="0">
            <a:noAutofit/>
          </a:bodyPr>
          <a:lstStyle/>
          <a:p>
            <a:pPr lvl="0" algn="just"/>
            <a:r>
              <a:rPr lang="en-US" b="1" dirty="0" err="1">
                <a:solidFill>
                  <a:schemeClr val="accent5">
                    <a:lumMod val="75000"/>
                  </a:schemeClr>
                </a:solidFill>
              </a:rPr>
              <a:t>Đầu</a:t>
            </a:r>
            <a:r>
              <a:rPr lang="en-US" b="1" dirty="0">
                <a:solidFill>
                  <a:schemeClr val="accent5">
                    <a:lumMod val="75000"/>
                  </a:schemeClr>
                </a:solidFill>
              </a:rPr>
              <a:t> </a:t>
            </a:r>
            <a:r>
              <a:rPr lang="en-US" b="1" dirty="0" err="1">
                <a:solidFill>
                  <a:schemeClr val="accent5">
                    <a:lumMod val="75000"/>
                  </a:schemeClr>
                </a:solidFill>
              </a:rPr>
              <a:t>vào</a:t>
            </a:r>
            <a:r>
              <a:rPr lang="en-US" b="1" dirty="0">
                <a:solidFill>
                  <a:schemeClr val="accent5">
                    <a:lumMod val="75000"/>
                  </a:schemeClr>
                </a:solidFill>
              </a:rPr>
              <a:t>:</a:t>
            </a:r>
            <a:r>
              <a:rPr lang="en-US" dirty="0">
                <a:solidFill>
                  <a:schemeClr val="accent5">
                    <a:lumMod val="75000"/>
                  </a:schemeClr>
                </a:solidFill>
              </a:rPr>
              <a:t> </a:t>
            </a:r>
            <a:r>
              <a:rPr lang="en-US" dirty="0" err="1">
                <a:solidFill>
                  <a:schemeClr val="accent5">
                    <a:lumMod val="75000"/>
                  </a:schemeClr>
                </a:solidFill>
              </a:rPr>
              <a:t>Tập</a:t>
            </a:r>
            <a:r>
              <a:rPr lang="en-US" dirty="0">
                <a:solidFill>
                  <a:schemeClr val="accent5">
                    <a:lumMod val="75000"/>
                  </a:schemeClr>
                </a:solidFill>
              </a:rPr>
              <a:t> </a:t>
            </a:r>
            <a:r>
              <a:rPr lang="en-US" dirty="0" err="1">
                <a:solidFill>
                  <a:schemeClr val="accent5">
                    <a:lumMod val="75000"/>
                  </a:schemeClr>
                </a:solidFill>
              </a:rPr>
              <a:t>dữ</a:t>
            </a:r>
            <a:r>
              <a:rPr lang="en-US" dirty="0">
                <a:solidFill>
                  <a:schemeClr val="accent5">
                    <a:lumMod val="75000"/>
                  </a:schemeClr>
                </a:solidFill>
              </a:rPr>
              <a:t> </a:t>
            </a:r>
            <a:r>
              <a:rPr lang="en-US" dirty="0" err="1">
                <a:solidFill>
                  <a:schemeClr val="accent5">
                    <a:lumMod val="75000"/>
                  </a:schemeClr>
                </a:solidFill>
              </a:rPr>
              <a:t>liệu</a:t>
            </a:r>
            <a:r>
              <a:rPr lang="en-US" dirty="0">
                <a:solidFill>
                  <a:schemeClr val="accent5">
                    <a:lumMod val="75000"/>
                  </a:schemeClr>
                </a:solidFill>
              </a:rPr>
              <a:t> d = {d</a:t>
            </a:r>
            <a:r>
              <a:rPr lang="en-US" baseline="-25000" dirty="0">
                <a:solidFill>
                  <a:schemeClr val="accent5">
                    <a:lumMod val="75000"/>
                  </a:schemeClr>
                </a:solidFill>
              </a:rPr>
              <a:t>1</a:t>
            </a:r>
            <a:r>
              <a:rPr lang="en-US" dirty="0">
                <a:solidFill>
                  <a:schemeClr val="accent5">
                    <a:lumMod val="75000"/>
                  </a:schemeClr>
                </a:solidFill>
              </a:rPr>
              <a:t>, d</a:t>
            </a:r>
            <a:r>
              <a:rPr lang="en-US" baseline="-25000" dirty="0">
                <a:solidFill>
                  <a:schemeClr val="accent5">
                    <a:lumMod val="75000"/>
                  </a:schemeClr>
                </a:solidFill>
              </a:rPr>
              <a:t>2</a:t>
            </a:r>
            <a:r>
              <a:rPr lang="en-US" dirty="0">
                <a:solidFill>
                  <a:schemeClr val="accent5">
                    <a:lumMod val="75000"/>
                  </a:schemeClr>
                </a:solidFill>
              </a:rPr>
              <a:t>, …, </a:t>
            </a:r>
            <a:r>
              <a:rPr lang="en-US" dirty="0" err="1">
                <a:solidFill>
                  <a:schemeClr val="accent5">
                    <a:lumMod val="75000"/>
                  </a:schemeClr>
                </a:solidFill>
              </a:rPr>
              <a:t>d</a:t>
            </a:r>
            <a:r>
              <a:rPr lang="en-US" baseline="-25000" dirty="0" err="1">
                <a:solidFill>
                  <a:schemeClr val="accent5">
                    <a:lumMod val="75000"/>
                  </a:schemeClr>
                </a:solidFill>
              </a:rPr>
              <a:t>n</a:t>
            </a:r>
            <a:r>
              <a:rPr lang="en-US" dirty="0">
                <a:solidFill>
                  <a:schemeClr val="accent5">
                    <a:lumMod val="75000"/>
                  </a:schemeClr>
                </a:solidFill>
              </a:rPr>
              <a:t>} </a:t>
            </a:r>
            <a:r>
              <a:rPr lang="en-US" dirty="0" err="1">
                <a:solidFill>
                  <a:schemeClr val="accent5">
                    <a:lumMod val="75000"/>
                  </a:schemeClr>
                </a:solidFill>
              </a:rPr>
              <a:t>chứa</a:t>
            </a:r>
            <a:r>
              <a:rPr lang="en-US" dirty="0">
                <a:solidFill>
                  <a:schemeClr val="accent5">
                    <a:lumMod val="75000"/>
                  </a:schemeClr>
                </a:solidFill>
              </a:rPr>
              <a:t> n </a:t>
            </a:r>
            <a:r>
              <a:rPr lang="en-US" dirty="0" err="1">
                <a:solidFill>
                  <a:schemeClr val="accent5">
                    <a:lumMod val="75000"/>
                  </a:schemeClr>
                </a:solidFill>
              </a:rPr>
              <a:t>tài</a:t>
            </a:r>
            <a:r>
              <a:rPr lang="en-US" dirty="0">
                <a:solidFill>
                  <a:schemeClr val="accent5">
                    <a:lumMod val="75000"/>
                  </a:schemeClr>
                </a:solidFill>
              </a:rPr>
              <a:t> </a:t>
            </a:r>
            <a:r>
              <a:rPr lang="en-US" dirty="0" err="1">
                <a:solidFill>
                  <a:schemeClr val="accent5">
                    <a:lumMod val="75000"/>
                  </a:schemeClr>
                </a:solidFill>
              </a:rPr>
              <a:t>liệu</a:t>
            </a:r>
            <a:r>
              <a:rPr lang="en-US" dirty="0">
                <a:solidFill>
                  <a:schemeClr val="accent5">
                    <a:lumMod val="75000"/>
                  </a:schemeClr>
                </a:solidFill>
              </a:rPr>
              <a:t> </a:t>
            </a:r>
            <a:r>
              <a:rPr lang="en-US" dirty="0" err="1">
                <a:solidFill>
                  <a:schemeClr val="accent5">
                    <a:lumMod val="75000"/>
                  </a:schemeClr>
                </a:solidFill>
              </a:rPr>
              <a:t>và</a:t>
            </a:r>
            <a:r>
              <a:rPr lang="en-US" dirty="0">
                <a:solidFill>
                  <a:schemeClr val="accent5">
                    <a:lumMod val="75000"/>
                  </a:schemeClr>
                </a:solidFill>
              </a:rPr>
              <a:t> </a:t>
            </a:r>
            <a:r>
              <a:rPr lang="en-US" dirty="0" err="1">
                <a:solidFill>
                  <a:schemeClr val="accent5">
                    <a:lumMod val="75000"/>
                  </a:schemeClr>
                </a:solidFill>
              </a:rPr>
              <a:t>câu</a:t>
            </a:r>
            <a:r>
              <a:rPr lang="en-US" dirty="0">
                <a:solidFill>
                  <a:schemeClr val="accent5">
                    <a:lumMod val="75000"/>
                  </a:schemeClr>
                </a:solidFill>
              </a:rPr>
              <a:t> </a:t>
            </a:r>
            <a:r>
              <a:rPr lang="en-US" dirty="0" err="1">
                <a:solidFill>
                  <a:schemeClr val="accent5">
                    <a:lumMod val="75000"/>
                  </a:schemeClr>
                </a:solidFill>
              </a:rPr>
              <a:t>truy</a:t>
            </a:r>
            <a:r>
              <a:rPr lang="en-US" dirty="0">
                <a:solidFill>
                  <a:schemeClr val="accent5">
                    <a:lumMod val="75000"/>
                  </a:schemeClr>
                </a:solidFill>
              </a:rPr>
              <a:t> </a:t>
            </a:r>
            <a:r>
              <a:rPr lang="en-US" dirty="0" err="1">
                <a:solidFill>
                  <a:schemeClr val="accent5">
                    <a:lumMod val="75000"/>
                  </a:schemeClr>
                </a:solidFill>
              </a:rPr>
              <a:t>vấn</a:t>
            </a:r>
            <a:r>
              <a:rPr lang="en-US" dirty="0">
                <a:solidFill>
                  <a:schemeClr val="accent5">
                    <a:lumMod val="75000"/>
                  </a:schemeClr>
                </a:solidFill>
              </a:rPr>
              <a:t> q </a:t>
            </a:r>
            <a:r>
              <a:rPr lang="en-US" dirty="0" err="1">
                <a:solidFill>
                  <a:schemeClr val="accent5">
                    <a:lumMod val="75000"/>
                  </a:schemeClr>
                </a:solidFill>
              </a:rPr>
              <a:t>của</a:t>
            </a:r>
            <a:r>
              <a:rPr lang="en-US" dirty="0">
                <a:solidFill>
                  <a:schemeClr val="accent5">
                    <a:lumMod val="75000"/>
                  </a:schemeClr>
                </a:solidFill>
              </a:rPr>
              <a:t> </a:t>
            </a:r>
            <a:r>
              <a:rPr lang="en-US" dirty="0" err="1">
                <a:solidFill>
                  <a:schemeClr val="accent5">
                    <a:lumMod val="75000"/>
                  </a:schemeClr>
                </a:solidFill>
              </a:rPr>
              <a:t>người</a:t>
            </a:r>
            <a:r>
              <a:rPr lang="en-US" dirty="0">
                <a:solidFill>
                  <a:schemeClr val="accent5">
                    <a:lumMod val="75000"/>
                  </a:schemeClr>
                </a:solidFill>
              </a:rPr>
              <a:t> </a:t>
            </a:r>
            <a:r>
              <a:rPr lang="en-US" dirty="0" err="1">
                <a:solidFill>
                  <a:schemeClr val="accent5">
                    <a:lumMod val="75000"/>
                  </a:schemeClr>
                </a:solidFill>
              </a:rPr>
              <a:t>dùng</a:t>
            </a:r>
            <a:r>
              <a:rPr lang="en-US" dirty="0">
                <a:solidFill>
                  <a:schemeClr val="accent5">
                    <a:lumMod val="75000"/>
                  </a:schemeClr>
                </a:solidFill>
              </a:rPr>
              <a:t>. </a:t>
            </a:r>
            <a:endParaRPr lang="en-US" dirty="0" smtClean="0">
              <a:solidFill>
                <a:schemeClr val="accent5">
                  <a:lumMod val="75000"/>
                </a:schemeClr>
              </a:solidFill>
            </a:endParaRPr>
          </a:p>
          <a:p>
            <a:pPr lvl="0" algn="just"/>
            <a:endParaRPr lang="en-US" dirty="0">
              <a:solidFill>
                <a:schemeClr val="accent5">
                  <a:lumMod val="75000"/>
                </a:schemeClr>
              </a:solidFill>
            </a:endParaRPr>
          </a:p>
          <a:p>
            <a:pPr lvl="0" algn="just"/>
            <a:r>
              <a:rPr lang="en-US" b="1" dirty="0" err="1">
                <a:solidFill>
                  <a:schemeClr val="accent5">
                    <a:lumMod val="75000"/>
                  </a:schemeClr>
                </a:solidFill>
              </a:rPr>
              <a:t>Đầu</a:t>
            </a:r>
            <a:r>
              <a:rPr lang="en-US" b="1" dirty="0">
                <a:solidFill>
                  <a:schemeClr val="accent5">
                    <a:lumMod val="75000"/>
                  </a:schemeClr>
                </a:solidFill>
              </a:rPr>
              <a:t> </a:t>
            </a:r>
            <a:r>
              <a:rPr lang="en-US" b="1" dirty="0" err="1">
                <a:solidFill>
                  <a:schemeClr val="accent5">
                    <a:lumMod val="75000"/>
                  </a:schemeClr>
                </a:solidFill>
              </a:rPr>
              <a:t>ra</a:t>
            </a:r>
            <a:r>
              <a:rPr lang="en-US" b="1" dirty="0">
                <a:solidFill>
                  <a:schemeClr val="accent5">
                    <a:lumMod val="75000"/>
                  </a:schemeClr>
                </a:solidFill>
              </a:rPr>
              <a:t>:</a:t>
            </a:r>
            <a:r>
              <a:rPr lang="en-US" dirty="0">
                <a:solidFill>
                  <a:schemeClr val="accent5">
                    <a:lumMod val="75000"/>
                  </a:schemeClr>
                </a:solidFill>
              </a:rPr>
              <a:t> </a:t>
            </a:r>
            <a:r>
              <a:rPr lang="en-US" dirty="0" err="1">
                <a:solidFill>
                  <a:schemeClr val="accent5">
                    <a:lumMod val="75000"/>
                  </a:schemeClr>
                </a:solidFill>
              </a:rPr>
              <a:t>Tập</a:t>
            </a:r>
            <a:r>
              <a:rPr lang="en-US" dirty="0">
                <a:solidFill>
                  <a:schemeClr val="accent5">
                    <a:lumMod val="75000"/>
                  </a:schemeClr>
                </a:solidFill>
              </a:rPr>
              <a:t> </a:t>
            </a:r>
            <a:r>
              <a:rPr lang="en-US" dirty="0" err="1">
                <a:solidFill>
                  <a:schemeClr val="accent5">
                    <a:lumMod val="75000"/>
                  </a:schemeClr>
                </a:solidFill>
              </a:rPr>
              <a:t>kết</a:t>
            </a:r>
            <a:r>
              <a:rPr lang="en-US" dirty="0">
                <a:solidFill>
                  <a:schemeClr val="accent5">
                    <a:lumMod val="75000"/>
                  </a:schemeClr>
                </a:solidFill>
              </a:rPr>
              <a:t> </a:t>
            </a:r>
            <a:r>
              <a:rPr lang="en-US" dirty="0" err="1">
                <a:solidFill>
                  <a:schemeClr val="accent5">
                    <a:lumMod val="75000"/>
                  </a:schemeClr>
                </a:solidFill>
              </a:rPr>
              <a:t>quả</a:t>
            </a:r>
            <a:r>
              <a:rPr lang="en-US" dirty="0">
                <a:solidFill>
                  <a:schemeClr val="accent5">
                    <a:lumMod val="75000"/>
                  </a:schemeClr>
                </a:solidFill>
              </a:rPr>
              <a:t> d = {d</a:t>
            </a:r>
            <a:r>
              <a:rPr lang="en-US" baseline="-25000" dirty="0">
                <a:solidFill>
                  <a:schemeClr val="accent5">
                    <a:lumMod val="75000"/>
                  </a:schemeClr>
                </a:solidFill>
              </a:rPr>
              <a:t>1</a:t>
            </a:r>
            <a:r>
              <a:rPr lang="en-US" dirty="0">
                <a:solidFill>
                  <a:schemeClr val="accent5">
                    <a:lumMod val="75000"/>
                  </a:schemeClr>
                </a:solidFill>
              </a:rPr>
              <a:t>, d</a:t>
            </a:r>
            <a:r>
              <a:rPr lang="en-US" baseline="-25000" dirty="0">
                <a:solidFill>
                  <a:schemeClr val="accent5">
                    <a:lumMod val="75000"/>
                  </a:schemeClr>
                </a:solidFill>
              </a:rPr>
              <a:t>2</a:t>
            </a:r>
            <a:r>
              <a:rPr lang="en-US" dirty="0">
                <a:solidFill>
                  <a:schemeClr val="accent5">
                    <a:lumMod val="75000"/>
                  </a:schemeClr>
                </a:solidFill>
              </a:rPr>
              <a:t>, …, </a:t>
            </a:r>
            <a:r>
              <a:rPr lang="en-US" dirty="0" err="1">
                <a:solidFill>
                  <a:schemeClr val="accent5">
                    <a:lumMod val="75000"/>
                  </a:schemeClr>
                </a:solidFill>
              </a:rPr>
              <a:t>d</a:t>
            </a:r>
            <a:r>
              <a:rPr lang="en-US" baseline="-25000" dirty="0" err="1">
                <a:solidFill>
                  <a:schemeClr val="accent5">
                    <a:lumMod val="75000"/>
                  </a:schemeClr>
                </a:solidFill>
              </a:rPr>
              <a:t>m</a:t>
            </a:r>
            <a:r>
              <a:rPr lang="en-US" dirty="0">
                <a:solidFill>
                  <a:schemeClr val="accent5">
                    <a:lumMod val="75000"/>
                  </a:schemeClr>
                </a:solidFill>
              </a:rPr>
              <a:t>} </a:t>
            </a:r>
            <a:r>
              <a:rPr lang="en-US" dirty="0" err="1">
                <a:solidFill>
                  <a:schemeClr val="accent5">
                    <a:lumMod val="75000"/>
                  </a:schemeClr>
                </a:solidFill>
              </a:rPr>
              <a:t>chứa</a:t>
            </a:r>
            <a:r>
              <a:rPr lang="en-US" dirty="0">
                <a:solidFill>
                  <a:schemeClr val="accent5">
                    <a:lumMod val="75000"/>
                  </a:schemeClr>
                </a:solidFill>
              </a:rPr>
              <a:t> m </a:t>
            </a:r>
            <a:r>
              <a:rPr lang="en-US" dirty="0" err="1">
                <a:solidFill>
                  <a:schemeClr val="accent5">
                    <a:lumMod val="75000"/>
                  </a:schemeClr>
                </a:solidFill>
              </a:rPr>
              <a:t>tài</a:t>
            </a:r>
            <a:r>
              <a:rPr lang="en-US" dirty="0">
                <a:solidFill>
                  <a:schemeClr val="accent5">
                    <a:lumMod val="75000"/>
                  </a:schemeClr>
                </a:solidFill>
              </a:rPr>
              <a:t> </a:t>
            </a:r>
            <a:r>
              <a:rPr lang="en-US" dirty="0" err="1">
                <a:solidFill>
                  <a:schemeClr val="accent5">
                    <a:lumMod val="75000"/>
                  </a:schemeClr>
                </a:solidFill>
              </a:rPr>
              <a:t>liệu</a:t>
            </a:r>
            <a:r>
              <a:rPr lang="en-US" dirty="0">
                <a:solidFill>
                  <a:schemeClr val="accent5">
                    <a:lumMod val="75000"/>
                  </a:schemeClr>
                </a:solidFill>
              </a:rPr>
              <a:t> (m &lt;= n) </a:t>
            </a:r>
            <a:r>
              <a:rPr lang="en-US" dirty="0" err="1">
                <a:solidFill>
                  <a:schemeClr val="accent5">
                    <a:lumMod val="75000"/>
                  </a:schemeClr>
                </a:solidFill>
              </a:rPr>
              <a:t>được</a:t>
            </a:r>
            <a:r>
              <a:rPr lang="en-US" dirty="0">
                <a:solidFill>
                  <a:schemeClr val="accent5">
                    <a:lumMod val="75000"/>
                  </a:schemeClr>
                </a:solidFill>
              </a:rPr>
              <a:t> </a:t>
            </a:r>
            <a:r>
              <a:rPr lang="en-US" dirty="0" err="1">
                <a:solidFill>
                  <a:schemeClr val="accent5">
                    <a:lumMod val="75000"/>
                  </a:schemeClr>
                </a:solidFill>
              </a:rPr>
              <a:t>xếp</a:t>
            </a:r>
            <a:r>
              <a:rPr lang="en-US" dirty="0">
                <a:solidFill>
                  <a:schemeClr val="accent5">
                    <a:lumMod val="75000"/>
                  </a:schemeClr>
                </a:solidFill>
              </a:rPr>
              <a:t> </a:t>
            </a:r>
            <a:r>
              <a:rPr lang="en-US" dirty="0" err="1">
                <a:solidFill>
                  <a:schemeClr val="accent5">
                    <a:lumMod val="75000"/>
                  </a:schemeClr>
                </a:solidFill>
              </a:rPr>
              <a:t>hạng</a:t>
            </a:r>
            <a:r>
              <a:rPr lang="en-US" dirty="0">
                <a:solidFill>
                  <a:schemeClr val="accent5">
                    <a:lumMod val="75000"/>
                  </a:schemeClr>
                </a:solidFill>
              </a:rPr>
              <a:t> </a:t>
            </a:r>
            <a:r>
              <a:rPr lang="en-US" dirty="0" err="1">
                <a:solidFill>
                  <a:schemeClr val="accent5">
                    <a:lumMod val="75000"/>
                  </a:schemeClr>
                </a:solidFill>
              </a:rPr>
              <a:t>phù</a:t>
            </a:r>
            <a:r>
              <a:rPr lang="en-US" dirty="0">
                <a:solidFill>
                  <a:schemeClr val="accent5">
                    <a:lumMod val="75000"/>
                  </a:schemeClr>
                </a:solidFill>
              </a:rPr>
              <a:t> </a:t>
            </a:r>
            <a:r>
              <a:rPr lang="en-US" dirty="0" err="1">
                <a:solidFill>
                  <a:schemeClr val="accent5">
                    <a:lumMod val="75000"/>
                  </a:schemeClr>
                </a:solidFill>
              </a:rPr>
              <a:t>hợp</a:t>
            </a:r>
            <a:r>
              <a:rPr lang="en-US" dirty="0">
                <a:solidFill>
                  <a:schemeClr val="accent5">
                    <a:lumMod val="75000"/>
                  </a:schemeClr>
                </a:solidFill>
              </a:rPr>
              <a:t> </a:t>
            </a:r>
            <a:r>
              <a:rPr lang="en-US" dirty="0" err="1">
                <a:solidFill>
                  <a:schemeClr val="accent5">
                    <a:lumMod val="75000"/>
                  </a:schemeClr>
                </a:solidFill>
              </a:rPr>
              <a:t>với</a:t>
            </a:r>
            <a:r>
              <a:rPr lang="en-US" dirty="0">
                <a:solidFill>
                  <a:schemeClr val="accent5">
                    <a:lumMod val="75000"/>
                  </a:schemeClr>
                </a:solidFill>
              </a:rPr>
              <a:t> </a:t>
            </a:r>
            <a:r>
              <a:rPr lang="en-US" dirty="0" err="1">
                <a:solidFill>
                  <a:schemeClr val="accent5">
                    <a:lumMod val="75000"/>
                  </a:schemeClr>
                </a:solidFill>
              </a:rPr>
              <a:t>truy</a:t>
            </a:r>
            <a:r>
              <a:rPr lang="en-US" dirty="0">
                <a:solidFill>
                  <a:schemeClr val="accent5">
                    <a:lumMod val="75000"/>
                  </a:schemeClr>
                </a:solidFill>
              </a:rPr>
              <a:t> </a:t>
            </a:r>
            <a:r>
              <a:rPr lang="en-US" dirty="0" err="1">
                <a:solidFill>
                  <a:schemeClr val="accent5">
                    <a:lumMod val="75000"/>
                  </a:schemeClr>
                </a:solidFill>
              </a:rPr>
              <a:t>vấn</a:t>
            </a:r>
            <a:r>
              <a:rPr lang="en-US" dirty="0">
                <a:solidFill>
                  <a:schemeClr val="accent5">
                    <a:lumMod val="75000"/>
                  </a:schemeClr>
                </a:solidFill>
              </a:rPr>
              <a:t> </a:t>
            </a:r>
            <a:r>
              <a:rPr lang="en-US" dirty="0" err="1">
                <a:solidFill>
                  <a:schemeClr val="accent5">
                    <a:lumMod val="75000"/>
                  </a:schemeClr>
                </a:solidFill>
              </a:rPr>
              <a:t>người</a:t>
            </a:r>
            <a:r>
              <a:rPr lang="en-US" dirty="0">
                <a:solidFill>
                  <a:schemeClr val="accent5">
                    <a:lumMod val="75000"/>
                  </a:schemeClr>
                </a:solidFill>
              </a:rPr>
              <a:t> </a:t>
            </a:r>
            <a:r>
              <a:rPr lang="en-US" dirty="0" err="1">
                <a:solidFill>
                  <a:schemeClr val="accent5">
                    <a:lumMod val="75000"/>
                  </a:schemeClr>
                </a:solidFill>
              </a:rPr>
              <a:t>dùng</a:t>
            </a:r>
            <a:r>
              <a:rPr lang="en-US" dirty="0">
                <a:solidFill>
                  <a:schemeClr val="accent5">
                    <a:lumMod val="75000"/>
                  </a:schemeClr>
                </a:solidFill>
              </a:rPr>
              <a:t>.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24" name="Google Shape;224;p14"/>
          <p:cNvSpPr txBox="1"/>
          <p:nvPr/>
        </p:nvSpPr>
        <p:spPr>
          <a:xfrm>
            <a:off x="7839263" y="2500179"/>
            <a:ext cx="818623" cy="1159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0" b="1" dirty="0" smtClean="0">
                <a:solidFill>
                  <a:srgbClr val="3F5378"/>
                </a:solidFill>
                <a:latin typeface="Roboto Condensed"/>
                <a:ea typeface="Roboto Condensed"/>
                <a:cs typeface="Roboto Condensed"/>
                <a:sym typeface="Roboto Condensed"/>
              </a:rPr>
              <a:t>3</a:t>
            </a:r>
            <a:endParaRPr sz="8000" b="1" dirty="0">
              <a:solidFill>
                <a:srgbClr val="3F5378"/>
              </a:solidFill>
              <a:latin typeface="Roboto Condensed"/>
              <a:ea typeface="Roboto Condensed"/>
              <a:cs typeface="Roboto Condensed"/>
              <a:sym typeface="Roboto Condensed"/>
            </a:endParaRPr>
          </a:p>
        </p:txBody>
      </p:sp>
      <p:pic>
        <p:nvPicPr>
          <p:cNvPr id="9" name="Picture 8"/>
          <p:cNvPicPr/>
          <p:nvPr/>
        </p:nvPicPr>
        <p:blipFill rotWithShape="1">
          <a:blip r:embed="rId3"/>
          <a:srcRect l="11286" t="6457" r="11589" b="9517"/>
          <a:stretch/>
        </p:blipFill>
        <p:spPr>
          <a:xfrm>
            <a:off x="147166" y="150340"/>
            <a:ext cx="6378889" cy="2628933"/>
          </a:xfrm>
          <a:prstGeom prst="rect">
            <a:avLst/>
          </a:prstGeom>
        </p:spPr>
      </p:pic>
      <p:sp>
        <p:nvSpPr>
          <p:cNvPr id="10" name="Google Shape;229;p15"/>
          <p:cNvSpPr txBox="1">
            <a:spLocks/>
          </p:cNvSpPr>
          <p:nvPr/>
        </p:nvSpPr>
        <p:spPr>
          <a:xfrm>
            <a:off x="2475297" y="2841807"/>
            <a:ext cx="3302049" cy="118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9pPr>
          </a:lstStyle>
          <a:p>
            <a:pPr marL="342900" indent="-342900">
              <a:spcBef>
                <a:spcPts val="600"/>
              </a:spcBef>
              <a:buFont typeface="Wingdings" panose="05000000000000000000" pitchFamily="2" charset="2"/>
              <a:buChar char="ü"/>
            </a:pPr>
            <a:r>
              <a:rPr lang="en-US" sz="1700" dirty="0" err="1" smtClean="0"/>
              <a:t>Bước</a:t>
            </a:r>
            <a:r>
              <a:rPr lang="en-US" sz="1700" dirty="0" smtClean="0"/>
              <a:t> 1 : Clawer </a:t>
            </a:r>
            <a:r>
              <a:rPr lang="en-US" sz="1700" dirty="0" err="1" smtClean="0"/>
              <a:t>dữ</a:t>
            </a:r>
            <a:r>
              <a:rPr lang="en-US" sz="1700" dirty="0" smtClean="0"/>
              <a:t> </a:t>
            </a:r>
            <a:r>
              <a:rPr lang="en-US" sz="1700" dirty="0" err="1" smtClean="0"/>
              <a:t>liệu</a:t>
            </a:r>
            <a:r>
              <a:rPr lang="en-US" sz="1700" dirty="0" smtClean="0"/>
              <a:t>.</a:t>
            </a:r>
          </a:p>
          <a:p>
            <a:pPr marL="342900" indent="-342900">
              <a:spcBef>
                <a:spcPts val="600"/>
              </a:spcBef>
              <a:buFont typeface="Wingdings" panose="05000000000000000000" pitchFamily="2" charset="2"/>
              <a:buChar char="ü"/>
            </a:pPr>
            <a:r>
              <a:rPr lang="en-US" sz="1700" dirty="0" err="1"/>
              <a:t>Bước</a:t>
            </a:r>
            <a:r>
              <a:rPr lang="en-US" sz="1700" dirty="0"/>
              <a:t> 2: </a:t>
            </a:r>
            <a:r>
              <a:rPr lang="en-US" sz="1700" dirty="0" err="1"/>
              <a:t>Kiểm</a:t>
            </a:r>
            <a:r>
              <a:rPr lang="en-US" sz="1700" dirty="0"/>
              <a:t> </a:t>
            </a:r>
            <a:r>
              <a:rPr lang="en-US" sz="1700" dirty="0" err="1"/>
              <a:t>tra</a:t>
            </a:r>
            <a:r>
              <a:rPr lang="en-US" sz="1700" dirty="0"/>
              <a:t> </a:t>
            </a:r>
            <a:r>
              <a:rPr lang="en-US" sz="1700" dirty="0" err="1"/>
              <a:t>trùng</a:t>
            </a:r>
            <a:r>
              <a:rPr lang="en-US" sz="1700" dirty="0"/>
              <a:t> </a:t>
            </a:r>
            <a:r>
              <a:rPr lang="en-US" sz="1700" dirty="0" err="1"/>
              <a:t>lặp</a:t>
            </a:r>
            <a:r>
              <a:rPr lang="en-US" sz="1700" dirty="0"/>
              <a:t> </a:t>
            </a:r>
            <a:r>
              <a:rPr lang="en-US" sz="1700" dirty="0" smtClean="0"/>
              <a:t>URL.</a:t>
            </a:r>
          </a:p>
          <a:p>
            <a:pPr marL="342900" indent="-342900">
              <a:spcBef>
                <a:spcPts val="600"/>
              </a:spcBef>
              <a:buFont typeface="Wingdings" panose="05000000000000000000" pitchFamily="2" charset="2"/>
              <a:buChar char="ü"/>
            </a:pPr>
            <a:r>
              <a:rPr lang="en-US" sz="1700" dirty="0" err="1"/>
              <a:t>Bước</a:t>
            </a:r>
            <a:r>
              <a:rPr lang="en-US" sz="1700" dirty="0"/>
              <a:t> 3: </a:t>
            </a:r>
            <a:r>
              <a:rPr lang="en-US" sz="1700" dirty="0" err="1"/>
              <a:t>Cơ</a:t>
            </a:r>
            <a:r>
              <a:rPr lang="en-US" sz="1700" dirty="0"/>
              <a:t> </a:t>
            </a:r>
            <a:r>
              <a:rPr lang="en-US" sz="1700" dirty="0" err="1"/>
              <a:t>sở</a:t>
            </a:r>
            <a:r>
              <a:rPr lang="en-US" sz="1700" dirty="0"/>
              <a:t> </a:t>
            </a:r>
            <a:r>
              <a:rPr lang="en-US" sz="1700" dirty="0" err="1"/>
              <a:t>dữ</a:t>
            </a:r>
            <a:r>
              <a:rPr lang="en-US" sz="1700" dirty="0"/>
              <a:t> </a:t>
            </a:r>
            <a:r>
              <a:rPr lang="en-US" sz="1700" dirty="0" err="1" smtClean="0"/>
              <a:t>liệu</a:t>
            </a:r>
            <a:r>
              <a:rPr lang="en-US" sz="1700" dirty="0" smtClean="0"/>
              <a:t>.</a:t>
            </a:r>
          </a:p>
        </p:txBody>
      </p:sp>
      <p:sp>
        <p:nvSpPr>
          <p:cNvPr id="11" name="Google Shape;229;p15"/>
          <p:cNvSpPr txBox="1">
            <a:spLocks/>
          </p:cNvSpPr>
          <p:nvPr/>
        </p:nvSpPr>
        <p:spPr>
          <a:xfrm>
            <a:off x="34562" y="3757360"/>
            <a:ext cx="3302049" cy="1277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5"/>
              </a:buClr>
              <a:buSzPts val="2000"/>
              <a:buFont typeface="Roboto Condensed Light"/>
              <a:buNone/>
              <a:defRPr sz="2000" b="0" i="0" u="none" strike="noStrike" cap="none">
                <a:solidFill>
                  <a:schemeClr val="accent5"/>
                </a:solidFill>
                <a:latin typeface="Roboto Condensed Light"/>
                <a:ea typeface="Roboto Condensed Light"/>
                <a:cs typeface="Roboto Condensed Light"/>
                <a:sym typeface="Roboto Condensed Light"/>
              </a:defRPr>
            </a:lvl9pPr>
          </a:lstStyle>
          <a:p>
            <a:pPr marL="342900" indent="-342900">
              <a:spcBef>
                <a:spcPts val="600"/>
              </a:spcBef>
              <a:buFont typeface="Wingdings" panose="05000000000000000000" pitchFamily="2" charset="2"/>
              <a:buChar char="ü"/>
            </a:pPr>
            <a:r>
              <a:rPr lang="en-US" sz="1700" dirty="0" err="1" smtClean="0"/>
              <a:t>Bước</a:t>
            </a:r>
            <a:r>
              <a:rPr lang="en-US" sz="1700" dirty="0" smtClean="0"/>
              <a:t> </a:t>
            </a:r>
            <a:r>
              <a:rPr lang="en-US" sz="1700" dirty="0"/>
              <a:t>4: </a:t>
            </a:r>
            <a:r>
              <a:rPr lang="en-US" sz="1700" dirty="0" err="1"/>
              <a:t>Lập</a:t>
            </a:r>
            <a:r>
              <a:rPr lang="en-US" sz="1700" dirty="0"/>
              <a:t> </a:t>
            </a:r>
            <a:r>
              <a:rPr lang="en-US" sz="1700" dirty="0" err="1"/>
              <a:t>chỉ</a:t>
            </a:r>
            <a:r>
              <a:rPr lang="en-US" sz="1700" dirty="0"/>
              <a:t> </a:t>
            </a:r>
            <a:r>
              <a:rPr lang="en-US" sz="1700" dirty="0" err="1" smtClean="0"/>
              <a:t>mục</a:t>
            </a:r>
            <a:r>
              <a:rPr lang="en-US" sz="1700" dirty="0" smtClean="0"/>
              <a:t>.</a:t>
            </a:r>
          </a:p>
          <a:p>
            <a:pPr marL="342900" indent="-342900">
              <a:spcBef>
                <a:spcPts val="600"/>
              </a:spcBef>
              <a:buFont typeface="Wingdings" panose="05000000000000000000" pitchFamily="2" charset="2"/>
              <a:buChar char="ü"/>
            </a:pPr>
            <a:r>
              <a:rPr lang="en-US" sz="1700" dirty="0" err="1" smtClean="0"/>
              <a:t>Bước</a:t>
            </a:r>
            <a:r>
              <a:rPr lang="en-US" sz="1700" dirty="0" smtClean="0"/>
              <a:t> </a:t>
            </a:r>
            <a:r>
              <a:rPr lang="en-US" sz="1700" dirty="0"/>
              <a:t>5: </a:t>
            </a:r>
            <a:r>
              <a:rPr lang="en-US" sz="1700" dirty="0" err="1"/>
              <a:t>Chỉ</a:t>
            </a:r>
            <a:r>
              <a:rPr lang="en-US" sz="1700" dirty="0"/>
              <a:t> </a:t>
            </a:r>
            <a:r>
              <a:rPr lang="en-US" sz="1700" dirty="0" err="1" smtClean="0"/>
              <a:t>mục</a:t>
            </a:r>
            <a:r>
              <a:rPr lang="en-US" sz="1700" dirty="0" smtClean="0"/>
              <a:t>.</a:t>
            </a:r>
          </a:p>
          <a:p>
            <a:pPr marL="342900" indent="-342900">
              <a:spcBef>
                <a:spcPts val="600"/>
              </a:spcBef>
              <a:buFont typeface="Wingdings" panose="05000000000000000000" pitchFamily="2" charset="2"/>
              <a:buChar char="ü"/>
            </a:pPr>
            <a:r>
              <a:rPr lang="en-US" sz="1700" dirty="0" err="1" smtClean="0"/>
              <a:t>Bước</a:t>
            </a:r>
            <a:r>
              <a:rPr lang="en-US" sz="1700" dirty="0" smtClean="0"/>
              <a:t> </a:t>
            </a:r>
            <a:r>
              <a:rPr lang="en-US" sz="1700" dirty="0"/>
              <a:t>6: </a:t>
            </a:r>
            <a:r>
              <a:rPr lang="en-US" sz="1700" dirty="0" err="1"/>
              <a:t>Xử</a:t>
            </a:r>
            <a:r>
              <a:rPr lang="en-US" sz="1700" dirty="0"/>
              <a:t> </a:t>
            </a:r>
            <a:r>
              <a:rPr lang="en-US" sz="1700" dirty="0" err="1"/>
              <a:t>lý</a:t>
            </a:r>
            <a:r>
              <a:rPr lang="en-US" sz="1700" dirty="0"/>
              <a:t> </a:t>
            </a:r>
            <a:r>
              <a:rPr lang="en-US" sz="1700" dirty="0" err="1"/>
              <a:t>tìm</a:t>
            </a:r>
            <a:r>
              <a:rPr lang="en-US" sz="1700" dirty="0"/>
              <a:t> </a:t>
            </a:r>
            <a:r>
              <a:rPr lang="en-US" sz="1700" dirty="0" err="1"/>
              <a:t>kiếm</a:t>
            </a:r>
            <a:endParaRPr lang="en-US" sz="1700" dirty="0"/>
          </a:p>
          <a:p>
            <a:pPr marL="342900" indent="-342900">
              <a:spcBef>
                <a:spcPts val="600"/>
              </a:spcBef>
              <a:buFont typeface="Wingdings" panose="05000000000000000000" pitchFamily="2" charset="2"/>
              <a:buChar char="ü"/>
            </a:pPr>
            <a:endParaRPr lang="en-US" sz="1700" dirty="0"/>
          </a:p>
        </p:txBody>
      </p:sp>
    </p:spTree>
    <p:extLst>
      <p:ext uri="{BB962C8B-B14F-4D97-AF65-F5344CB8AC3E}">
        <p14:creationId xmlns:p14="http://schemas.microsoft.com/office/powerpoint/2010/main" val="3301067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 calcmode="lin" valueType="num">
                                      <p:cBhvr additive="base">
                                        <p:cTn id="13" dur="500" fill="hold"/>
                                        <p:tgtEl>
                                          <p:spTgt spid="2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
                                            <p:txEl>
                                              <p:pRg st="2" end="2"/>
                                            </p:txEl>
                                          </p:spTgt>
                                        </p:tgtEl>
                                        <p:attrNameLst>
                                          <p:attrName>style.visibility</p:attrName>
                                        </p:attrNameLst>
                                      </p:cBhvr>
                                      <p:to>
                                        <p:strVal val="visible"/>
                                      </p:to>
                                    </p:set>
                                    <p:anim calcmode="lin" valueType="num">
                                      <p:cBhvr additive="base">
                                        <p:cTn id="19" dur="500" fill="hold"/>
                                        <p:tgtEl>
                                          <p:spTgt spid="2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2" grpId="0" build="p"/>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42724" y="3196558"/>
            <a:ext cx="8430822"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smtClean="0">
                <a:solidFill>
                  <a:schemeClr val="accent5"/>
                </a:solidFill>
              </a:rPr>
              <a:t>Máy tìm kiếm thông tin sách</a:t>
            </a:r>
            <a:endParaRPr sz="5500" dirty="0">
              <a:solidFill>
                <a:schemeClr val="accent5"/>
              </a:solidFill>
            </a:endParaRPr>
          </a:p>
        </p:txBody>
      </p:sp>
      <p:sp>
        <p:nvSpPr>
          <p:cNvPr id="249" name="Google Shape;249;p17"/>
          <p:cNvSpPr txBox="1">
            <a:spLocks noGrp="1"/>
          </p:cNvSpPr>
          <p:nvPr>
            <p:ph type="subTitle" idx="4294967295"/>
          </p:nvPr>
        </p:nvSpPr>
        <p:spPr>
          <a:xfrm>
            <a:off x="799991" y="2374434"/>
            <a:ext cx="5567700" cy="784800"/>
          </a:xfrm>
          <a:prstGeom prst="rect">
            <a:avLst/>
          </a:prstGeom>
          <a:solidFill>
            <a:schemeClr val="bg1">
              <a:lumMod val="75000"/>
            </a:schemeClr>
          </a:solidFill>
        </p:spPr>
        <p:txBody>
          <a:bodyPr spcFirstLastPara="1" wrap="square" lIns="91425" tIns="91425" rIns="91425" bIns="91425" anchor="ctr" anchorCtr="0">
            <a:noAutofit/>
          </a:bodyPr>
          <a:lstStyle/>
          <a:p>
            <a:pPr marL="0" lvl="0" indent="0" algn="l" rtl="0">
              <a:spcBef>
                <a:spcPts val="600"/>
              </a:spcBef>
              <a:spcAft>
                <a:spcPts val="1000"/>
              </a:spcAft>
              <a:buNone/>
            </a:pPr>
            <a:r>
              <a:rPr lang="en" sz="4500" dirty="0" smtClean="0"/>
              <a:t>BOOK SEARCH ENGINE</a:t>
            </a:r>
            <a:endParaRPr sz="45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7" name="Google Shape;536;p34"/>
          <p:cNvSpPr/>
          <p:nvPr/>
        </p:nvSpPr>
        <p:spPr>
          <a:xfrm>
            <a:off x="287192" y="207495"/>
            <a:ext cx="315499" cy="277247"/>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9">
                                            <p:bg/>
                                          </p:spTgt>
                                        </p:tgtEl>
                                        <p:attrNameLst>
                                          <p:attrName>style.visibility</p:attrName>
                                        </p:attrNameLst>
                                      </p:cBhvr>
                                      <p:to>
                                        <p:strVal val="visible"/>
                                      </p:to>
                                    </p:set>
                                    <p:animEffect transition="in" filter="fade">
                                      <p:cBhvr>
                                        <p:cTn id="7" dur="1000"/>
                                        <p:tgtEl>
                                          <p:spTgt spid="249">
                                            <p:bg/>
                                          </p:spTgt>
                                        </p:tgtEl>
                                      </p:cBhvr>
                                    </p:animEffect>
                                    <p:anim calcmode="lin" valueType="num">
                                      <p:cBhvr>
                                        <p:cTn id="8" dur="1000" fill="hold"/>
                                        <p:tgtEl>
                                          <p:spTgt spid="249">
                                            <p:bg/>
                                          </p:spTgt>
                                        </p:tgtEl>
                                        <p:attrNameLst>
                                          <p:attrName>ppt_x</p:attrName>
                                        </p:attrNameLst>
                                      </p:cBhvr>
                                      <p:tavLst>
                                        <p:tav tm="0">
                                          <p:val>
                                            <p:strVal val="#ppt_x"/>
                                          </p:val>
                                        </p:tav>
                                        <p:tav tm="100000">
                                          <p:val>
                                            <p:strVal val="#ppt_x"/>
                                          </p:val>
                                        </p:tav>
                                      </p:tavLst>
                                    </p:anim>
                                    <p:anim calcmode="lin" valueType="num">
                                      <p:cBhvr>
                                        <p:cTn id="9" dur="1000" fill="hold"/>
                                        <p:tgtEl>
                                          <p:spTgt spid="24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9">
                                            <p:txEl>
                                              <p:pRg st="0" end="0"/>
                                            </p:txEl>
                                          </p:spTgt>
                                        </p:tgtEl>
                                        <p:attrNameLst>
                                          <p:attrName>style.visibility</p:attrName>
                                        </p:attrNameLst>
                                      </p:cBhvr>
                                      <p:to>
                                        <p:strVal val="visible"/>
                                      </p:to>
                                    </p:set>
                                    <p:animEffect transition="in" filter="fade">
                                      <p:cBhvr>
                                        <p:cTn id="14" dur="1000"/>
                                        <p:tgtEl>
                                          <p:spTgt spid="249">
                                            <p:txEl>
                                              <p:pRg st="0" end="0"/>
                                            </p:txEl>
                                          </p:spTgt>
                                        </p:tgtEl>
                                      </p:cBhvr>
                                    </p:animEffect>
                                    <p:anim calcmode="lin" valueType="num">
                                      <p:cBhvr>
                                        <p:cTn id="15" dur="1000" fill="hold"/>
                                        <p:tgtEl>
                                          <p:spTgt spid="24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8"/>
                                        </p:tgtEl>
                                        <p:attrNameLst>
                                          <p:attrName>style.visibility</p:attrName>
                                        </p:attrNameLst>
                                      </p:cBhvr>
                                      <p:to>
                                        <p:strVal val="visible"/>
                                      </p:to>
                                    </p:set>
                                    <p:anim calcmode="lin" valueType="num">
                                      <p:cBhvr additive="base">
                                        <p:cTn id="21" dur="500" fill="hold"/>
                                        <p:tgtEl>
                                          <p:spTgt spid="248"/>
                                        </p:tgtEl>
                                        <p:attrNameLst>
                                          <p:attrName>ppt_x</p:attrName>
                                        </p:attrNameLst>
                                      </p:cBhvr>
                                      <p:tavLst>
                                        <p:tav tm="0">
                                          <p:val>
                                            <p:strVal val="#ppt_x"/>
                                          </p:val>
                                        </p:tav>
                                        <p:tav tm="100000">
                                          <p:val>
                                            <p:strVal val="#ppt_x"/>
                                          </p:val>
                                        </p:tav>
                                      </p:tavLst>
                                    </p:anim>
                                    <p:anim calcmode="lin" valueType="num">
                                      <p:cBhvr additive="base">
                                        <p:cTn id="22" dur="500" fill="hold"/>
                                        <p:tgtEl>
                                          <p:spTgt spid="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4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197427" y="1537988"/>
            <a:ext cx="8572500" cy="3098512"/>
          </a:xfrm>
          <a:prstGeom prst="rect">
            <a:avLst/>
          </a:prstGeom>
        </p:spPr>
        <p:txBody>
          <a:bodyPr spcFirstLastPara="1" wrap="square" lIns="91425" tIns="91425" rIns="91425" bIns="91425" anchor="t" anchorCtr="0">
            <a:noAutofit/>
          </a:bodyPr>
          <a:lstStyle/>
          <a:p>
            <a:pPr algn="just"/>
            <a:r>
              <a:rPr lang="en-US" dirty="0"/>
              <a:t>Google Books </a:t>
            </a:r>
            <a:r>
              <a:rPr lang="en-US" dirty="0" smtClean="0"/>
              <a:t>Search </a:t>
            </a:r>
            <a:r>
              <a:rPr lang="en-US" dirty="0" err="1" smtClean="0"/>
              <a:t>là</a:t>
            </a:r>
            <a:r>
              <a:rPr lang="en-US" dirty="0"/>
              <a:t> </a:t>
            </a:r>
            <a:r>
              <a:rPr lang="en-US" dirty="0" err="1" smtClean="0"/>
              <a:t>trang</a:t>
            </a:r>
            <a:r>
              <a:rPr lang="en-US" dirty="0" smtClean="0"/>
              <a:t> web </a:t>
            </a:r>
            <a:r>
              <a:rPr lang="en-US" dirty="0" err="1"/>
              <a:t>giúp</a:t>
            </a:r>
            <a:r>
              <a:rPr lang="en-US" dirty="0"/>
              <a:t> </a:t>
            </a:r>
            <a:r>
              <a:rPr lang="en-US" dirty="0" err="1"/>
              <a:t>người</a:t>
            </a:r>
            <a:r>
              <a:rPr lang="en-US" dirty="0"/>
              <a:t> </a:t>
            </a:r>
            <a:r>
              <a:rPr lang="en-US" dirty="0" err="1"/>
              <a:t>dùng</a:t>
            </a:r>
            <a:r>
              <a:rPr lang="en-US" dirty="0"/>
              <a:t> </a:t>
            </a:r>
            <a:r>
              <a:rPr lang="en-US" dirty="0" err="1"/>
              <a:t>tìm</a:t>
            </a:r>
            <a:r>
              <a:rPr lang="en-US" dirty="0"/>
              <a:t> </a:t>
            </a:r>
            <a:r>
              <a:rPr lang="en-US" dirty="0" err="1"/>
              <a:t>kiếm</a:t>
            </a:r>
            <a:r>
              <a:rPr lang="en-US" dirty="0"/>
              <a:t> </a:t>
            </a:r>
            <a:r>
              <a:rPr lang="en-US" dirty="0" err="1"/>
              <a:t>sách</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và</a:t>
            </a:r>
            <a:r>
              <a:rPr lang="en-US" dirty="0"/>
              <a:t> </a:t>
            </a:r>
            <a:r>
              <a:rPr lang="en-US" dirty="0" err="1"/>
              <a:t>hiệu</a:t>
            </a:r>
            <a:r>
              <a:rPr lang="en-US" dirty="0"/>
              <a:t> </a:t>
            </a:r>
            <a:r>
              <a:rPr lang="en-US" dirty="0" err="1"/>
              <a:t>quả</a:t>
            </a:r>
            <a:r>
              <a:rPr lang="en-US" dirty="0" smtClean="0"/>
              <a:t>.</a:t>
            </a:r>
          </a:p>
          <a:p>
            <a:pPr algn="just"/>
            <a:r>
              <a:rPr lang="en-US" dirty="0" smtClean="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 </a:t>
            </a:r>
            <a:r>
              <a:rPr lang="en-US" dirty="0" err="1"/>
              <a:t>sẽ</a:t>
            </a:r>
            <a:r>
              <a:rPr lang="en-US" dirty="0"/>
              <a:t> </a:t>
            </a:r>
            <a:r>
              <a:rPr lang="en-US" dirty="0" err="1"/>
              <a:t>được</a:t>
            </a:r>
            <a:r>
              <a:rPr lang="en-US" dirty="0"/>
              <a:t> ranking </a:t>
            </a:r>
            <a:r>
              <a:rPr lang="en-US" dirty="0" err="1"/>
              <a:t>theo</a:t>
            </a:r>
            <a:r>
              <a:rPr lang="en-US" dirty="0"/>
              <a:t> </a:t>
            </a:r>
            <a:r>
              <a:rPr lang="en-US" dirty="0" err="1"/>
              <a:t>độ</a:t>
            </a:r>
            <a:r>
              <a:rPr lang="en-US" dirty="0"/>
              <a:t> </a:t>
            </a:r>
            <a:r>
              <a:rPr lang="en-US" dirty="0" err="1"/>
              <a:t>tương</a:t>
            </a:r>
            <a:r>
              <a:rPr lang="en-US" dirty="0"/>
              <a:t> </a:t>
            </a:r>
            <a:r>
              <a:rPr lang="en-US" dirty="0" err="1"/>
              <a:t>tự</a:t>
            </a:r>
            <a:r>
              <a:rPr lang="en-US" dirty="0"/>
              <a:t> </a:t>
            </a:r>
            <a:r>
              <a:rPr lang="en-US" dirty="0" err="1"/>
              <a:t>với</a:t>
            </a:r>
            <a:r>
              <a:rPr lang="en-US" dirty="0"/>
              <a:t> </a:t>
            </a:r>
            <a:r>
              <a:rPr lang="en-US" dirty="0" err="1"/>
              <a:t>nội</a:t>
            </a:r>
            <a:r>
              <a:rPr lang="en-US" dirty="0"/>
              <a:t> dung </a:t>
            </a:r>
            <a:r>
              <a:rPr lang="en-US" dirty="0" err="1"/>
              <a:t>tìm</a:t>
            </a:r>
            <a:r>
              <a:rPr lang="en-US" dirty="0"/>
              <a:t> </a:t>
            </a:r>
            <a:r>
              <a:rPr lang="en-US" dirty="0" err="1"/>
              <a:t>kiếm</a:t>
            </a:r>
            <a:r>
              <a:rPr lang="en-US" dirty="0"/>
              <a:t>.</a:t>
            </a:r>
          </a:p>
          <a:p>
            <a:pPr algn="just"/>
            <a:r>
              <a:rPr lang="en-US" dirty="0" err="1"/>
              <a:t>Ứng</a:t>
            </a:r>
            <a:r>
              <a:rPr lang="en-US" dirty="0"/>
              <a:t> </a:t>
            </a:r>
            <a:r>
              <a:rPr lang="en-US" dirty="0" err="1"/>
              <a:t>dụng</a:t>
            </a:r>
            <a:r>
              <a:rPr lang="en-US" dirty="0"/>
              <a:t> </a:t>
            </a:r>
            <a:r>
              <a:rPr lang="en-US" dirty="0" err="1"/>
              <a:t>này</a:t>
            </a:r>
            <a:r>
              <a:rPr lang="en-US" dirty="0"/>
              <a:t> </a:t>
            </a:r>
            <a:r>
              <a:rPr lang="en-US" dirty="0" err="1"/>
              <a:t>chuyển</a:t>
            </a:r>
            <a:r>
              <a:rPr lang="en-US" dirty="0"/>
              <a:t> </a:t>
            </a:r>
            <a:r>
              <a:rPr lang="en-US" dirty="0" err="1"/>
              <a:t>đổi</a:t>
            </a:r>
            <a:r>
              <a:rPr lang="en-US" dirty="0"/>
              <a:t> </a:t>
            </a:r>
            <a:r>
              <a:rPr lang="en-US" dirty="0" err="1"/>
              <a:t>công</a:t>
            </a:r>
            <a:r>
              <a:rPr lang="en-US" dirty="0"/>
              <a:t> </a:t>
            </a:r>
            <a:r>
              <a:rPr lang="en-US" dirty="0" err="1"/>
              <a:t>cụ</a:t>
            </a:r>
            <a:r>
              <a:rPr lang="en-US" dirty="0"/>
              <a:t> </a:t>
            </a:r>
            <a:r>
              <a:rPr lang="en-US" dirty="0" err="1"/>
              <a:t>tìm</a:t>
            </a:r>
            <a:r>
              <a:rPr lang="en-US" dirty="0"/>
              <a:t> </a:t>
            </a:r>
            <a:r>
              <a:rPr lang="en-US" dirty="0" err="1"/>
              <a:t>kiếm</a:t>
            </a:r>
            <a:r>
              <a:rPr lang="en-US" dirty="0"/>
              <a:t> API </a:t>
            </a:r>
            <a:r>
              <a:rPr lang="en-US" dirty="0" err="1"/>
              <a:t>GoogleBook</a:t>
            </a:r>
            <a:r>
              <a:rPr lang="en-US" dirty="0"/>
              <a:t> </a:t>
            </a:r>
            <a:r>
              <a:rPr lang="en-US" dirty="0" err="1"/>
              <a:t>hoạt</a:t>
            </a:r>
            <a:r>
              <a:rPr lang="en-US" dirty="0"/>
              <a:t> </a:t>
            </a:r>
            <a:r>
              <a:rPr lang="en-US" dirty="0" err="1"/>
              <a:t>động</a:t>
            </a:r>
            <a:r>
              <a:rPr lang="en-US" dirty="0"/>
              <a:t> </a:t>
            </a:r>
            <a:r>
              <a:rPr lang="en-US" dirty="0" err="1"/>
              <a:t>đầy</a:t>
            </a:r>
            <a:r>
              <a:rPr lang="en-US" dirty="0"/>
              <a:t> </a:t>
            </a:r>
            <a:r>
              <a:rPr lang="en-US" dirty="0" err="1"/>
              <a:t>đủ</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với</a:t>
            </a:r>
            <a:r>
              <a:rPr lang="en-US" dirty="0"/>
              <a:t> API RESTful </a:t>
            </a:r>
            <a:r>
              <a:rPr lang="en-US" dirty="0" err="1"/>
              <a:t>thành</a:t>
            </a:r>
            <a:r>
              <a:rPr lang="en-US" dirty="0"/>
              <a:t> API </a:t>
            </a:r>
            <a:r>
              <a:rPr lang="en-US" dirty="0" err="1"/>
              <a:t>GraphQL</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với</a:t>
            </a:r>
            <a:r>
              <a:rPr lang="en-US" dirty="0"/>
              <a:t> </a:t>
            </a:r>
            <a:r>
              <a:rPr lang="en-US" dirty="0" err="1"/>
              <a:t>Máy</a:t>
            </a:r>
            <a:r>
              <a:rPr lang="en-US" dirty="0"/>
              <a:t> </a:t>
            </a:r>
            <a:r>
              <a:rPr lang="en-US" dirty="0" err="1"/>
              <a:t>chủ</a:t>
            </a:r>
            <a:r>
              <a:rPr lang="en-US" dirty="0"/>
              <a:t> Apollo. </a:t>
            </a:r>
            <a:endParaRPr lang="en-US" dirty="0" smtClean="0"/>
          </a:p>
          <a:p>
            <a:pPr algn="just"/>
            <a:r>
              <a:rPr lang="en-US" dirty="0" err="1" smtClean="0"/>
              <a:t>Sử</a:t>
            </a:r>
            <a:r>
              <a:rPr lang="en-US" dirty="0" smtClean="0"/>
              <a:t> </a:t>
            </a:r>
            <a:r>
              <a:rPr lang="en-US" dirty="0" err="1"/>
              <a:t>dụng</a:t>
            </a:r>
            <a:r>
              <a:rPr lang="en-US" dirty="0"/>
              <a:t> </a:t>
            </a:r>
            <a:r>
              <a:rPr lang="en-US" dirty="0" err="1"/>
              <a:t>ngăn</a:t>
            </a:r>
            <a:r>
              <a:rPr lang="en-US" dirty="0"/>
              <a:t> </a:t>
            </a:r>
            <a:r>
              <a:rPr lang="en-US" dirty="0" err="1"/>
              <a:t>xếp</a:t>
            </a:r>
            <a:r>
              <a:rPr lang="en-US" dirty="0"/>
              <a:t> MERN, </a:t>
            </a:r>
            <a:r>
              <a:rPr lang="en-US" dirty="0" err="1"/>
              <a:t>với</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React,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MongoDB </a:t>
            </a:r>
            <a:r>
              <a:rPr lang="en-US" dirty="0" err="1"/>
              <a:t>và</a:t>
            </a:r>
            <a:r>
              <a:rPr lang="en-US" dirty="0"/>
              <a:t> server Node.js / Express.js </a:t>
            </a:r>
            <a:r>
              <a:rPr lang="en-US" dirty="0" err="1"/>
              <a:t>và</a:t>
            </a:r>
            <a:r>
              <a:rPr lang="en-US" dirty="0"/>
              <a:t> API.</a:t>
            </a: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t>Giới thiệu</a:t>
            </a:r>
            <a:endParaRPr sz="30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500" fill="hold"/>
                                        <p:tgtEl>
                                          <p:spTgt spid="268"/>
                                        </p:tgtEl>
                                        <p:attrNameLst>
                                          <p:attrName>ppt_x</p:attrName>
                                        </p:attrNameLst>
                                      </p:cBhvr>
                                      <p:tavLst>
                                        <p:tav tm="0">
                                          <p:val>
                                            <p:strVal val="#ppt_x"/>
                                          </p:val>
                                        </p:tav>
                                        <p:tav tm="100000">
                                          <p:val>
                                            <p:strVal val="#ppt_x"/>
                                          </p:val>
                                        </p:tav>
                                      </p:tavLst>
                                    </p:anim>
                                    <p:anim calcmode="lin" valueType="num">
                                      <p:cBhvr additive="base">
                                        <p:cTn id="8" dur="500" fill="hold"/>
                                        <p:tgtEl>
                                          <p:spTgt spid="2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7">
                                            <p:txEl>
                                              <p:pRg st="0" end="0"/>
                                            </p:txEl>
                                          </p:spTgt>
                                        </p:tgtEl>
                                        <p:attrNameLst>
                                          <p:attrName>style.visibility</p:attrName>
                                        </p:attrNameLst>
                                      </p:cBhvr>
                                      <p:to>
                                        <p:strVal val="visible"/>
                                      </p:to>
                                    </p:set>
                                    <p:anim calcmode="lin" valueType="num">
                                      <p:cBhvr additive="base">
                                        <p:cTn id="13" dur="500" fill="hold"/>
                                        <p:tgtEl>
                                          <p:spTgt spid="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7">
                                            <p:txEl>
                                              <p:pRg st="1" end="1"/>
                                            </p:txEl>
                                          </p:spTgt>
                                        </p:tgtEl>
                                        <p:attrNameLst>
                                          <p:attrName>style.visibility</p:attrName>
                                        </p:attrNameLst>
                                      </p:cBhvr>
                                      <p:to>
                                        <p:strVal val="visible"/>
                                      </p:to>
                                    </p:set>
                                    <p:anim calcmode="lin" valueType="num">
                                      <p:cBhvr additive="base">
                                        <p:cTn id="19" dur="500" fill="hold"/>
                                        <p:tgtEl>
                                          <p:spTgt spid="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7">
                                            <p:txEl>
                                              <p:pRg st="2" end="2"/>
                                            </p:txEl>
                                          </p:spTgt>
                                        </p:tgtEl>
                                        <p:attrNameLst>
                                          <p:attrName>style.visibility</p:attrName>
                                        </p:attrNameLst>
                                      </p:cBhvr>
                                      <p:to>
                                        <p:strVal val="visible"/>
                                      </p:to>
                                    </p:set>
                                    <p:anim calcmode="lin" valueType="num">
                                      <p:cBhvr additive="base">
                                        <p:cTn id="25" dur="500" fill="hold"/>
                                        <p:tgtEl>
                                          <p:spTgt spid="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7">
                                            <p:txEl>
                                              <p:pRg st="3" end="3"/>
                                            </p:txEl>
                                          </p:spTgt>
                                        </p:tgtEl>
                                        <p:attrNameLst>
                                          <p:attrName>style.visibility</p:attrName>
                                        </p:attrNameLst>
                                      </p:cBhvr>
                                      <p:to>
                                        <p:strVal val="visible"/>
                                      </p:to>
                                    </p:set>
                                    <p:anim calcmode="lin" valueType="num">
                                      <p:cBhvr additive="base">
                                        <p:cTn id="31" dur="500" fill="hold"/>
                                        <p:tgtEl>
                                          <p:spTgt spid="2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P spid="2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t>Một số giao diện của trang WEB</a:t>
            </a:r>
            <a:endParaRPr sz="3000"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589654" y="1602980"/>
            <a:ext cx="6449325" cy="3191320"/>
          </a:xfrm>
          <a:prstGeom prst="rect">
            <a:avLst/>
          </a:prstGeom>
        </p:spPr>
      </p:pic>
      <p:pic>
        <p:nvPicPr>
          <p:cNvPr id="6" name="Picture 5"/>
          <p:cNvPicPr>
            <a:picLocks noChangeAspect="1"/>
          </p:cNvPicPr>
          <p:nvPr/>
        </p:nvPicPr>
        <p:blipFill>
          <a:blip r:embed="rId4"/>
          <a:stretch>
            <a:fillRect/>
          </a:stretch>
        </p:blipFill>
        <p:spPr>
          <a:xfrm>
            <a:off x="441216" y="1565490"/>
            <a:ext cx="6746199" cy="3386610"/>
          </a:xfrm>
          <a:prstGeom prst="rect">
            <a:avLst/>
          </a:prstGeom>
        </p:spPr>
      </p:pic>
      <p:pic>
        <p:nvPicPr>
          <p:cNvPr id="7" name="Picture 6"/>
          <p:cNvPicPr>
            <a:picLocks noChangeAspect="1"/>
          </p:cNvPicPr>
          <p:nvPr/>
        </p:nvPicPr>
        <p:blipFill>
          <a:blip r:embed="rId5"/>
          <a:stretch>
            <a:fillRect/>
          </a:stretch>
        </p:blipFill>
        <p:spPr>
          <a:xfrm>
            <a:off x="459137" y="1593072"/>
            <a:ext cx="6625550" cy="338918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
                                        </p:tgtEl>
                                        <p:attrNameLst>
                                          <p:attrName>style.visibility</p:attrName>
                                        </p:attrNameLst>
                                      </p:cBhvr>
                                      <p:to>
                                        <p:strVal val="visible"/>
                                      </p:to>
                                    </p:set>
                                    <p:anim calcmode="lin" valueType="num">
                                      <p:cBhvr additive="base">
                                        <p:cTn id="7" dur="500" fill="hold"/>
                                        <p:tgtEl>
                                          <p:spTgt spid="283"/>
                                        </p:tgtEl>
                                        <p:attrNameLst>
                                          <p:attrName>ppt_x</p:attrName>
                                        </p:attrNameLst>
                                      </p:cBhvr>
                                      <p:tavLst>
                                        <p:tav tm="0">
                                          <p:val>
                                            <p:strVal val="#ppt_x"/>
                                          </p:val>
                                        </p:tav>
                                        <p:tav tm="100000">
                                          <p:val>
                                            <p:strVal val="#ppt_x"/>
                                          </p:val>
                                        </p:tav>
                                      </p:tavLst>
                                    </p:anim>
                                    <p:anim calcmode="lin" valueType="num">
                                      <p:cBhvr additive="base">
                                        <p:cTn id="8"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865</Words>
  <Application>Microsoft Office PowerPoint</Application>
  <PresentationFormat>On-screen Show (16:9)</PresentationFormat>
  <Paragraphs>128</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Bookman Old Style</vt:lpstr>
      <vt:lpstr>Corbel</vt:lpstr>
      <vt:lpstr>Times New Roman</vt:lpstr>
      <vt:lpstr>Arial</vt:lpstr>
      <vt:lpstr>Roboto Condensed Light</vt:lpstr>
      <vt:lpstr>Arvo</vt:lpstr>
      <vt:lpstr>Roboto Condensed</vt:lpstr>
      <vt:lpstr>Wingdings</vt:lpstr>
      <vt:lpstr>NSimSun</vt:lpstr>
      <vt:lpstr>Salerio template</vt:lpstr>
      <vt:lpstr>MÁY TÌM KIẾM – SEARCH  ENGINE</vt:lpstr>
      <vt:lpstr>NỘI DUNG</vt:lpstr>
      <vt:lpstr>Máy tìm kiếm-Search Engine</vt:lpstr>
      <vt:lpstr>Máy tìm kiếm là gì ?</vt:lpstr>
      <vt:lpstr>Nguyên lý hoạt động</vt:lpstr>
      <vt:lpstr>Cơ chế hoạt động</vt:lpstr>
      <vt:lpstr>Máy tìm kiếm thông tin sách</vt:lpstr>
      <vt:lpstr>Giới thiệu</vt:lpstr>
      <vt:lpstr>Một số giao diện của trang WEB</vt:lpstr>
      <vt:lpstr>BÀI TOÁN</vt:lpstr>
      <vt:lpstr>Phương pháp</vt:lpstr>
      <vt:lpstr>Crawler</vt:lpstr>
      <vt:lpstr>Indexing </vt:lpstr>
      <vt:lpstr>Ranking</vt:lpstr>
      <vt:lpstr>Ranking</vt:lpstr>
      <vt:lpstr>Viewing</vt:lpstr>
      <vt:lpstr>PowerPoint Presentation</vt:lpstr>
      <vt:lpstr>PowerPoint Presentation</vt:lpstr>
      <vt:lpstr>PowerPoint Presentation</vt:lpstr>
      <vt:lpstr>PowerPoint Presentation</vt:lpstr>
      <vt:lpstr>Kết luận</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MÁY TÌM KIẾM – SEARCH  ENGINE</dc:title>
  <cp:lastModifiedBy>LAPTOP</cp:lastModifiedBy>
  <cp:revision>29</cp:revision>
  <dcterms:modified xsi:type="dcterms:W3CDTF">2022-05-10T02:09:43Z</dcterms:modified>
</cp:coreProperties>
</file>