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295" r:id="rId57"/>
    <p:sldId id="296" r:id="rId58"/>
    <p:sldId id="297" r:id="rId59"/>
    <p:sldId id="298" r:id="rId60"/>
    <p:sldId id="299" r:id="rId6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Muli Bold" charset="1" panose="00000800000000000000"/>
      <p:regular r:id="rId10"/>
    </p:embeddedFont>
    <p:embeddedFont>
      <p:font typeface="Muli Bold Bold" charset="1" panose="00000900000000000000"/>
      <p:regular r:id="rId11"/>
    </p:embeddedFont>
    <p:embeddedFont>
      <p:font typeface="Muli Bold Italics" charset="1" panose="00000800000000000000"/>
      <p:regular r:id="rId12"/>
    </p:embeddedFont>
    <p:embeddedFont>
      <p:font typeface="Muli Bold Bold Italics" charset="1" panose="00000900000000000000"/>
      <p:regular r:id="rId13"/>
    </p:embeddedFont>
    <p:embeddedFont>
      <p:font typeface="Muli Regular" charset="1" panose="00000500000000000000"/>
      <p:regular r:id="rId14"/>
    </p:embeddedFont>
    <p:embeddedFont>
      <p:font typeface="Muli Regular Bold" charset="1" panose="00000700000000000000"/>
      <p:regular r:id="rId15"/>
    </p:embeddedFont>
    <p:embeddedFont>
      <p:font typeface="Muli Regular Italics" charset="1" panose="00000500000000000000"/>
      <p:regular r:id="rId16"/>
    </p:embeddedFont>
    <p:embeddedFont>
      <p:font typeface="Muli Regular Bold Italics" charset="1" panose="000007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 Target="viewProps.xml" Type="http://schemas.openxmlformats.org/officeDocument/2006/relationships/viewProps"/><Relationship Id="rId30" Target="slides/slide13.xml" Type="http://schemas.openxmlformats.org/officeDocument/2006/relationships/slide"/><Relationship Id="rId31" Target="slides/slide14.xml" Type="http://schemas.openxmlformats.org/officeDocument/2006/relationships/slide"/><Relationship Id="rId32" Target="slides/slide15.xml" Type="http://schemas.openxmlformats.org/officeDocument/2006/relationships/slide"/><Relationship Id="rId33" Target="slides/slide16.xml" Type="http://schemas.openxmlformats.org/officeDocument/2006/relationships/slide"/><Relationship Id="rId34" Target="slides/slide17.xml" Type="http://schemas.openxmlformats.org/officeDocument/2006/relationships/slide"/><Relationship Id="rId35" Target="slides/slide18.xml" Type="http://schemas.openxmlformats.org/officeDocument/2006/relationships/slide"/><Relationship Id="rId36" Target="slides/slide19.xml" Type="http://schemas.openxmlformats.org/officeDocument/2006/relationships/slide"/><Relationship Id="rId37" Target="slides/slide20.xml" Type="http://schemas.openxmlformats.org/officeDocument/2006/relationships/slide"/><Relationship Id="rId38" Target="slides/slide21.xml" Type="http://schemas.openxmlformats.org/officeDocument/2006/relationships/slide"/><Relationship Id="rId39" Target="slides/slide22.xml" Type="http://schemas.openxmlformats.org/officeDocument/2006/relationships/slide"/><Relationship Id="rId4" Target="theme/theme1.xml" Type="http://schemas.openxmlformats.org/officeDocument/2006/relationships/theme"/><Relationship Id="rId40" Target="slides/slide23.xml" Type="http://schemas.openxmlformats.org/officeDocument/2006/relationships/slide"/><Relationship Id="rId41" Target="slides/slide24.xml" Type="http://schemas.openxmlformats.org/officeDocument/2006/relationships/slide"/><Relationship Id="rId42" Target="slides/slide25.xml" Type="http://schemas.openxmlformats.org/officeDocument/2006/relationships/slide"/><Relationship Id="rId43" Target="slides/slide26.xml" Type="http://schemas.openxmlformats.org/officeDocument/2006/relationships/slide"/><Relationship Id="rId44" Target="slides/slide27.xml" Type="http://schemas.openxmlformats.org/officeDocument/2006/relationships/slide"/><Relationship Id="rId45" Target="slides/slide28.xml" Type="http://schemas.openxmlformats.org/officeDocument/2006/relationships/slide"/><Relationship Id="rId46" Target="slides/slide29.xml" Type="http://schemas.openxmlformats.org/officeDocument/2006/relationships/slide"/><Relationship Id="rId47" Target="slides/slide30.xml" Type="http://schemas.openxmlformats.org/officeDocument/2006/relationships/slide"/><Relationship Id="rId48" Target="slides/slide31.xml" Type="http://schemas.openxmlformats.org/officeDocument/2006/relationships/slide"/><Relationship Id="rId49" Target="slides/slide32.xml" Type="http://schemas.openxmlformats.org/officeDocument/2006/relationships/slide"/><Relationship Id="rId5" Target="tableStyles.xml" Type="http://schemas.openxmlformats.org/officeDocument/2006/relationships/tableStyles"/><Relationship Id="rId50" Target="slides/slide33.xml" Type="http://schemas.openxmlformats.org/officeDocument/2006/relationships/slide"/><Relationship Id="rId51" Target="slides/slide34.xml" Type="http://schemas.openxmlformats.org/officeDocument/2006/relationships/slide"/><Relationship Id="rId52" Target="slides/slide35.xml" Type="http://schemas.openxmlformats.org/officeDocument/2006/relationships/slide"/><Relationship Id="rId53" Target="slides/slide36.xml" Type="http://schemas.openxmlformats.org/officeDocument/2006/relationships/slide"/><Relationship Id="rId54" Target="slides/slide37.xml" Type="http://schemas.openxmlformats.org/officeDocument/2006/relationships/slide"/><Relationship Id="rId55" Target="slides/slide38.xml" Type="http://schemas.openxmlformats.org/officeDocument/2006/relationships/slide"/><Relationship Id="rId56" Target="slides/slide39.xml" Type="http://schemas.openxmlformats.org/officeDocument/2006/relationships/slide"/><Relationship Id="rId57" Target="slides/slide40.xml" Type="http://schemas.openxmlformats.org/officeDocument/2006/relationships/slide"/><Relationship Id="rId58" Target="slides/slide41.xml" Type="http://schemas.openxmlformats.org/officeDocument/2006/relationships/slide"/><Relationship Id="rId59" Target="slides/slide42.xml" Type="http://schemas.openxmlformats.org/officeDocument/2006/relationships/slide"/><Relationship Id="rId6" Target="fonts/font6.fntdata" Type="http://schemas.openxmlformats.org/officeDocument/2006/relationships/font"/><Relationship Id="rId60" Target="slides/slide43.xml" Type="http://schemas.openxmlformats.org/officeDocument/2006/relationships/slide"/><Relationship Id="rId61" Target="slides/slide44.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 Id="rId4" Target="../media/image24.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png" Type="http://schemas.openxmlformats.org/officeDocument/2006/relationships/image"/><Relationship Id="rId4" Target="../media/image31.pn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png" Type="http://schemas.openxmlformats.org/officeDocument/2006/relationships/image"/><Relationship Id="rId4" Target="../media/image34.pn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4709902" y="2317173"/>
            <a:ext cx="7321033" cy="6340049"/>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2503944" y="7035126"/>
            <a:ext cx="4970154" cy="4304177"/>
            <a:chOff x="0" y="0"/>
            <a:chExt cx="3619627" cy="3134614"/>
          </a:xfrm>
        </p:grpSpPr>
        <p:sp>
          <p:nvSpPr>
            <p:cNvPr name="Freeform 5" id="5"/>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2717342" y="5954842"/>
            <a:ext cx="2271679" cy="1967285"/>
            <a:chOff x="0" y="0"/>
            <a:chExt cx="3619627" cy="3134614"/>
          </a:xfrm>
        </p:grpSpPr>
        <p:sp>
          <p:nvSpPr>
            <p:cNvPr name="Freeform 7" id="7"/>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4118770" y="373605"/>
            <a:ext cx="3799619" cy="3290488"/>
            <a:chOff x="0" y="0"/>
            <a:chExt cx="3619627" cy="3134614"/>
          </a:xfrm>
        </p:grpSpPr>
        <p:sp>
          <p:nvSpPr>
            <p:cNvPr name="Freeform 9" id="9"/>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0" id="10"/>
          <p:cNvGrpSpPr/>
          <p:nvPr/>
        </p:nvGrpSpPr>
        <p:grpSpPr>
          <a:xfrm rot="0">
            <a:off x="1028700" y="1028700"/>
            <a:ext cx="4212844" cy="586200"/>
            <a:chOff x="0" y="0"/>
            <a:chExt cx="5617125" cy="781600"/>
          </a:xfrm>
        </p:grpSpPr>
        <p:sp>
          <p:nvSpPr>
            <p:cNvPr name="TextBox 11" id="11"/>
            <p:cNvSpPr txBox="true"/>
            <p:nvPr/>
          </p:nvSpPr>
          <p:spPr>
            <a:xfrm rot="0">
              <a:off x="1293956" y="50863"/>
              <a:ext cx="4323169" cy="622724"/>
            </a:xfrm>
            <a:prstGeom prst="rect">
              <a:avLst/>
            </a:prstGeom>
          </p:spPr>
          <p:txBody>
            <a:bodyPr anchor="t" rtlCol="false" tIns="0" lIns="0" bIns="0" rIns="0">
              <a:spAutoFit/>
            </a:bodyPr>
            <a:lstStyle/>
            <a:p>
              <a:pPr>
                <a:lnSpc>
                  <a:spcPts val="3919"/>
                </a:lnSpc>
                <a:spcBef>
                  <a:spcPct val="0"/>
                </a:spcBef>
              </a:pPr>
              <a:r>
                <a:rPr lang="en-US" sz="2799">
                  <a:solidFill>
                    <a:srgbClr val="000000"/>
                  </a:solidFill>
                  <a:latin typeface="Muli Bold Bold"/>
                </a:rPr>
                <a:t>NLP</a:t>
              </a:r>
            </a:p>
          </p:txBody>
        </p:sp>
        <p:pic>
          <p:nvPicPr>
            <p:cNvPr name="Picture 12" id="1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905010" cy="781600"/>
            </a:xfrm>
            <a:prstGeom prst="rect">
              <a:avLst/>
            </a:prstGeom>
          </p:spPr>
        </p:pic>
      </p:grpSp>
      <p:sp>
        <p:nvSpPr>
          <p:cNvPr name="TextBox 13" id="13"/>
          <p:cNvSpPr txBox="true"/>
          <p:nvPr/>
        </p:nvSpPr>
        <p:spPr>
          <a:xfrm rot="0">
            <a:off x="0" y="3702047"/>
            <a:ext cx="13960321" cy="1441453"/>
          </a:xfrm>
          <a:prstGeom prst="rect">
            <a:avLst/>
          </a:prstGeom>
        </p:spPr>
        <p:txBody>
          <a:bodyPr anchor="t" rtlCol="false" tIns="0" lIns="0" bIns="0" rIns="0">
            <a:spAutoFit/>
          </a:bodyPr>
          <a:lstStyle/>
          <a:p>
            <a:pPr algn="ctr">
              <a:lnSpc>
                <a:spcPts val="11899"/>
              </a:lnSpc>
              <a:spcBef>
                <a:spcPct val="0"/>
              </a:spcBef>
            </a:pPr>
            <a:r>
              <a:rPr lang="en-US" sz="8499">
                <a:solidFill>
                  <a:srgbClr val="000000"/>
                </a:solidFill>
                <a:latin typeface="Muli Bold Bold"/>
              </a:rPr>
              <a:t>Sentiment Analysis </a:t>
            </a:r>
          </a:p>
        </p:txBody>
      </p:sp>
      <p:sp>
        <p:nvSpPr>
          <p:cNvPr name="TextBox 14" id="14"/>
          <p:cNvSpPr txBox="true"/>
          <p:nvPr/>
        </p:nvSpPr>
        <p:spPr>
          <a:xfrm rot="0">
            <a:off x="6089336" y="7944751"/>
            <a:ext cx="6109328" cy="712471"/>
          </a:xfrm>
          <a:prstGeom prst="rect">
            <a:avLst/>
          </a:prstGeom>
        </p:spPr>
        <p:txBody>
          <a:bodyPr anchor="t" rtlCol="false" tIns="0" lIns="0" bIns="0" rIns="0">
            <a:spAutoFit/>
          </a:bodyPr>
          <a:lstStyle/>
          <a:p>
            <a:pPr>
              <a:lnSpc>
                <a:spcPts val="5879"/>
              </a:lnSpc>
            </a:pPr>
            <a:r>
              <a:rPr lang="en-US" sz="4199">
                <a:solidFill>
                  <a:srgbClr val="000000"/>
                </a:solidFill>
                <a:latin typeface="Muli Bold Bold"/>
              </a:rPr>
              <a:t>SV:</a:t>
            </a:r>
            <a:r>
              <a:rPr lang="en-US" sz="4199">
                <a:solidFill>
                  <a:srgbClr val="000000"/>
                </a:solidFill>
                <a:latin typeface="Muli Bold"/>
              </a:rPr>
              <a:t> Ung Minh Hoài</a:t>
            </a:r>
          </a:p>
        </p:txBody>
      </p:sp>
      <p:sp>
        <p:nvSpPr>
          <p:cNvPr name="TextBox 15" id="15"/>
          <p:cNvSpPr txBox="true"/>
          <p:nvPr/>
        </p:nvSpPr>
        <p:spPr>
          <a:xfrm rot="0">
            <a:off x="6089336" y="8792879"/>
            <a:ext cx="6109328" cy="712471"/>
          </a:xfrm>
          <a:prstGeom prst="rect">
            <a:avLst/>
          </a:prstGeom>
        </p:spPr>
        <p:txBody>
          <a:bodyPr anchor="t" rtlCol="false" tIns="0" lIns="0" bIns="0" rIns="0">
            <a:spAutoFit/>
          </a:bodyPr>
          <a:lstStyle/>
          <a:p>
            <a:pPr>
              <a:lnSpc>
                <a:spcPts val="5879"/>
              </a:lnSpc>
            </a:pPr>
            <a:r>
              <a:rPr lang="en-US" sz="4199">
                <a:solidFill>
                  <a:srgbClr val="000000"/>
                </a:solidFill>
                <a:latin typeface="Muli Bold Bold"/>
              </a:rPr>
              <a:t>GVHD</a:t>
            </a:r>
            <a:r>
              <a:rPr lang="en-US" sz="4199">
                <a:solidFill>
                  <a:srgbClr val="000000"/>
                </a:solidFill>
                <a:latin typeface="Muli Bold"/>
              </a:rPr>
              <a:t>: Lê Quang Hùng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779544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name="Picture 4" id="4"/>
          <p:cNvPicPr>
            <a:picLocks noChangeAspect="true"/>
          </p:cNvPicPr>
          <p:nvPr/>
        </p:nvPicPr>
        <p:blipFill>
          <a:blip r:embed="rId2"/>
          <a:srcRect l="0" t="0" r="0" b="0"/>
          <a:stretch>
            <a:fillRect/>
          </a:stretch>
        </p:blipFill>
        <p:spPr>
          <a:xfrm flipH="false" flipV="false" rot="0">
            <a:off x="5411960" y="3702885"/>
            <a:ext cx="7944824" cy="5494182"/>
          </a:xfrm>
          <a:prstGeom prst="rect">
            <a:avLst/>
          </a:prstGeom>
        </p:spPr>
      </p:pic>
      <p:sp>
        <p:nvSpPr>
          <p:cNvPr name="TextBox 5" id="5"/>
          <p:cNvSpPr txBox="true"/>
          <p:nvPr/>
        </p:nvSpPr>
        <p:spPr>
          <a:xfrm rot="0">
            <a:off x="552817" y="9051969"/>
            <a:ext cx="5231327" cy="271144"/>
          </a:xfrm>
          <a:prstGeom prst="rect">
            <a:avLst/>
          </a:prstGeom>
        </p:spPr>
        <p:txBody>
          <a:bodyPr anchor="t" rtlCol="false" tIns="0" lIns="0" bIns="0" rIns="0">
            <a:spAutoFit/>
          </a:bodyPr>
          <a:lstStyle/>
          <a:p>
            <a:pPr>
              <a:lnSpc>
                <a:spcPts val="2380"/>
              </a:lnSpc>
              <a:spcBef>
                <a:spcPct val="0"/>
              </a:spcBef>
            </a:pPr>
            <a:r>
              <a:rPr lang="en-US" sz="1700" u="sng">
                <a:solidFill>
                  <a:srgbClr val="F4F4F4"/>
                </a:solidFill>
                <a:latin typeface="Muli Regular Bold"/>
              </a:rPr>
              <a:t>Quay lại Trang Chương trình</a:t>
            </a:r>
          </a:p>
        </p:txBody>
      </p:sp>
      <p:sp>
        <p:nvSpPr>
          <p:cNvPr name="TextBox 6" id="6"/>
          <p:cNvSpPr txBox="true"/>
          <p:nvPr/>
        </p:nvSpPr>
        <p:spPr>
          <a:xfrm rot="0">
            <a:off x="552817" y="740556"/>
            <a:ext cx="11332399" cy="971550"/>
          </a:xfrm>
          <a:prstGeom prst="rect">
            <a:avLst/>
          </a:prstGeom>
        </p:spPr>
        <p:txBody>
          <a:bodyPr anchor="t" rtlCol="false" tIns="0" lIns="0" bIns="0" rIns="0">
            <a:spAutoFit/>
          </a:bodyPr>
          <a:lstStyle/>
          <a:p>
            <a:pPr marL="1381759" indent="-690880" lvl="1">
              <a:lnSpc>
                <a:spcPts val="7679"/>
              </a:lnSpc>
              <a:spcBef>
                <a:spcPct val="0"/>
              </a:spcBef>
              <a:buFont typeface="Arial"/>
              <a:buChar char="•"/>
            </a:pPr>
            <a:r>
              <a:rPr lang="en-US" sz="6399" spc="-63">
                <a:solidFill>
                  <a:srgbClr val="000000"/>
                </a:solidFill>
                <a:latin typeface="Muli Bold"/>
              </a:rPr>
              <a:t>Các thuật toán học máy</a:t>
            </a:r>
          </a:p>
        </p:txBody>
      </p:sp>
      <p:sp>
        <p:nvSpPr>
          <p:cNvPr name="TextBox 7" id="7"/>
          <p:cNvSpPr txBox="true"/>
          <p:nvPr/>
        </p:nvSpPr>
        <p:spPr>
          <a:xfrm rot="0">
            <a:off x="1484898" y="1837160"/>
            <a:ext cx="7627923" cy="755016"/>
          </a:xfrm>
          <a:prstGeom prst="rect">
            <a:avLst/>
          </a:prstGeom>
        </p:spPr>
        <p:txBody>
          <a:bodyPr anchor="t" rtlCol="false" tIns="0" lIns="0" bIns="0" rIns="0">
            <a:spAutoFit/>
          </a:bodyPr>
          <a:lstStyle/>
          <a:p>
            <a:pPr algn="just">
              <a:lnSpc>
                <a:spcPts val="6159"/>
              </a:lnSpc>
            </a:pPr>
            <a:r>
              <a:rPr lang="en-US" sz="4399">
                <a:solidFill>
                  <a:srgbClr val="000000"/>
                </a:solidFill>
                <a:latin typeface="Muli Bold"/>
              </a:rPr>
              <a:t>1.2. TF-IDF X NMF</a:t>
            </a:r>
          </a:p>
        </p:txBody>
      </p:sp>
      <p:sp>
        <p:nvSpPr>
          <p:cNvPr name="TextBox 8" id="8"/>
          <p:cNvSpPr txBox="true"/>
          <p:nvPr/>
        </p:nvSpPr>
        <p:spPr>
          <a:xfrm rot="0">
            <a:off x="1536849" y="2704664"/>
            <a:ext cx="15246027" cy="712471"/>
          </a:xfrm>
          <a:prstGeom prst="rect">
            <a:avLst/>
          </a:prstGeom>
        </p:spPr>
        <p:txBody>
          <a:bodyPr anchor="t" rtlCol="false" tIns="0" lIns="0" bIns="0" rIns="0">
            <a:spAutoFit/>
          </a:bodyPr>
          <a:lstStyle/>
          <a:p>
            <a:pPr algn="just" marL="906772" indent="-453386" lvl="1">
              <a:lnSpc>
                <a:spcPts val="5879"/>
              </a:lnSpc>
              <a:buFont typeface="Arial"/>
              <a:buChar char="•"/>
            </a:pPr>
            <a:r>
              <a:rPr lang="en-US" sz="4199">
                <a:solidFill>
                  <a:srgbClr val="000000"/>
                </a:solidFill>
                <a:latin typeface="Muli Regular"/>
              </a:rPr>
              <a:t>NMF là một dạng Lập mô hình chủ đề (Topic Modellings) </a:t>
            </a:r>
          </a:p>
        </p:txBody>
      </p:sp>
      <p:sp>
        <p:nvSpPr>
          <p:cNvPr name="TextBox 9" id="9"/>
          <p:cNvSpPr txBox="true"/>
          <p:nvPr/>
        </p:nvSpPr>
        <p:spPr>
          <a:xfrm rot="0">
            <a:off x="5914072" y="9311366"/>
            <a:ext cx="6940600" cy="646431"/>
          </a:xfrm>
          <a:prstGeom prst="rect">
            <a:avLst/>
          </a:prstGeom>
        </p:spPr>
        <p:txBody>
          <a:bodyPr anchor="t" rtlCol="false" tIns="0" lIns="0" bIns="0" rIns="0">
            <a:spAutoFit/>
          </a:bodyPr>
          <a:lstStyle/>
          <a:p>
            <a:pPr algn="ctr">
              <a:lnSpc>
                <a:spcPts val="5319"/>
              </a:lnSpc>
              <a:spcBef>
                <a:spcPct val="0"/>
              </a:spcBef>
            </a:pPr>
            <a:r>
              <a:rPr lang="en-US" sz="3799">
                <a:solidFill>
                  <a:srgbClr val="000000"/>
                </a:solidFill>
                <a:latin typeface="Muli Regular Bold"/>
              </a:rPr>
              <a:t>Hình.</a:t>
            </a:r>
            <a:r>
              <a:rPr lang="en-US" sz="3799">
                <a:solidFill>
                  <a:srgbClr val="000000"/>
                </a:solidFill>
                <a:latin typeface="Muli Regular"/>
              </a:rPr>
              <a:t> Ma trận thuật ngữ tài liệu</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922419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4" id="4"/>
          <p:cNvSpPr txBox="true"/>
          <p:nvPr/>
        </p:nvSpPr>
        <p:spPr>
          <a:xfrm rot="0">
            <a:off x="552817" y="740556"/>
            <a:ext cx="11332399" cy="971550"/>
          </a:xfrm>
          <a:prstGeom prst="rect">
            <a:avLst/>
          </a:prstGeom>
        </p:spPr>
        <p:txBody>
          <a:bodyPr anchor="t" rtlCol="false" tIns="0" lIns="0" bIns="0" rIns="0">
            <a:spAutoFit/>
          </a:bodyPr>
          <a:lstStyle/>
          <a:p>
            <a:pPr marL="1381759" indent="-690880" lvl="1">
              <a:lnSpc>
                <a:spcPts val="7679"/>
              </a:lnSpc>
              <a:spcBef>
                <a:spcPct val="0"/>
              </a:spcBef>
              <a:buFont typeface="Arial"/>
              <a:buChar char="•"/>
            </a:pPr>
            <a:r>
              <a:rPr lang="en-US" sz="6399" spc="-63">
                <a:solidFill>
                  <a:srgbClr val="000000"/>
                </a:solidFill>
                <a:latin typeface="Muli Bold"/>
              </a:rPr>
              <a:t>Các thuật toán học máy</a:t>
            </a:r>
          </a:p>
        </p:txBody>
      </p:sp>
      <p:sp>
        <p:nvSpPr>
          <p:cNvPr name="TextBox 5" id="5"/>
          <p:cNvSpPr txBox="true"/>
          <p:nvPr/>
        </p:nvSpPr>
        <p:spPr>
          <a:xfrm rot="0">
            <a:off x="1484898" y="1837160"/>
            <a:ext cx="7627923" cy="755016"/>
          </a:xfrm>
          <a:prstGeom prst="rect">
            <a:avLst/>
          </a:prstGeom>
        </p:spPr>
        <p:txBody>
          <a:bodyPr anchor="t" rtlCol="false" tIns="0" lIns="0" bIns="0" rIns="0">
            <a:spAutoFit/>
          </a:bodyPr>
          <a:lstStyle/>
          <a:p>
            <a:pPr algn="just">
              <a:lnSpc>
                <a:spcPts val="6159"/>
              </a:lnSpc>
            </a:pPr>
            <a:r>
              <a:rPr lang="en-US" sz="4399">
                <a:solidFill>
                  <a:srgbClr val="000000"/>
                </a:solidFill>
                <a:latin typeface="Muli Bold"/>
              </a:rPr>
              <a:t>1.2. TF-IDF X NMF</a:t>
            </a:r>
          </a:p>
        </p:txBody>
      </p:sp>
      <p:sp>
        <p:nvSpPr>
          <p:cNvPr name="TextBox 6" id="6"/>
          <p:cNvSpPr txBox="true"/>
          <p:nvPr/>
        </p:nvSpPr>
        <p:spPr>
          <a:xfrm rot="0">
            <a:off x="1536849" y="2704664"/>
            <a:ext cx="15246027" cy="712471"/>
          </a:xfrm>
          <a:prstGeom prst="rect">
            <a:avLst/>
          </a:prstGeom>
        </p:spPr>
        <p:txBody>
          <a:bodyPr anchor="t" rtlCol="false" tIns="0" lIns="0" bIns="0" rIns="0">
            <a:spAutoFit/>
          </a:bodyPr>
          <a:lstStyle/>
          <a:p>
            <a:pPr algn="just">
              <a:lnSpc>
                <a:spcPts val="5879"/>
              </a:lnSpc>
            </a:pPr>
            <a:r>
              <a:rPr lang="en-US" sz="4199">
                <a:solidFill>
                  <a:srgbClr val="000000"/>
                </a:solidFill>
                <a:latin typeface="Muli Regular"/>
              </a:rPr>
              <a:t> - Cách sử dụng NMF:</a:t>
            </a:r>
          </a:p>
        </p:txBody>
      </p:sp>
      <p:sp>
        <p:nvSpPr>
          <p:cNvPr name="TextBox 7" id="7"/>
          <p:cNvSpPr txBox="true"/>
          <p:nvPr/>
        </p:nvSpPr>
        <p:spPr>
          <a:xfrm rot="0">
            <a:off x="1666396" y="3688079"/>
            <a:ext cx="15592904" cy="5313681"/>
          </a:xfrm>
          <a:prstGeom prst="rect">
            <a:avLst/>
          </a:prstGeom>
        </p:spPr>
        <p:txBody>
          <a:bodyPr anchor="t" rtlCol="false" tIns="0" lIns="0" bIns="0" rIns="0">
            <a:spAutoFit/>
          </a:bodyPr>
          <a:lstStyle/>
          <a:p>
            <a:pPr algn="just" marL="820414" indent="-410207" lvl="1">
              <a:lnSpc>
                <a:spcPts val="5319"/>
              </a:lnSpc>
              <a:buFont typeface="Arial"/>
              <a:buChar char="•"/>
            </a:pPr>
            <a:r>
              <a:rPr lang="en-US" sz="3799">
                <a:solidFill>
                  <a:srgbClr val="000000"/>
                </a:solidFill>
                <a:latin typeface="Muli Regular"/>
              </a:rPr>
              <a:t>Chuyển đổi văn bản thô thành Vectơ bằng cách sử dụng vectơ TF-IDF.</a:t>
            </a:r>
          </a:p>
          <a:p>
            <a:pPr algn="just" marL="820414" indent="-410207" lvl="1">
              <a:lnSpc>
                <a:spcPts val="5319"/>
              </a:lnSpc>
              <a:buFont typeface="Arial"/>
              <a:buChar char="•"/>
            </a:pPr>
            <a:r>
              <a:rPr lang="en-US" sz="3799">
                <a:solidFill>
                  <a:srgbClr val="000000"/>
                </a:solidFill>
                <a:latin typeface="Muli Regular"/>
              </a:rPr>
              <a:t>Chuyển các vector thành dạng NFM, tách ma trận NXM thành NXP và PXM tương ứng.</a:t>
            </a:r>
          </a:p>
          <a:p>
            <a:pPr algn="just" marL="820414" indent="-410207" lvl="1">
              <a:lnSpc>
                <a:spcPts val="5319"/>
              </a:lnSpc>
              <a:buFont typeface="Arial"/>
              <a:buChar char="•"/>
            </a:pPr>
            <a:r>
              <a:rPr lang="en-US" sz="3799">
                <a:solidFill>
                  <a:srgbClr val="000000"/>
                </a:solidFill>
                <a:latin typeface="Muli Regular"/>
              </a:rPr>
              <a:t>Trong đó N là tổng số câu, P là số chủ đề, M là số hạng trong câu.</a:t>
            </a:r>
          </a:p>
          <a:p>
            <a:pPr algn="just" marL="820414" indent="-410207" lvl="1">
              <a:lnSpc>
                <a:spcPts val="5319"/>
              </a:lnSpc>
              <a:buFont typeface="Arial"/>
              <a:buChar char="•"/>
            </a:pPr>
            <a:r>
              <a:rPr lang="en-US" sz="3799">
                <a:solidFill>
                  <a:srgbClr val="000000"/>
                </a:solidFill>
                <a:latin typeface="Muli Regular"/>
              </a:rPr>
              <a:t>Dựa trên kết quả ma trận NMF, tạo một khung dữ liệu với văn bản và nhãn là các thuộc tính.</a:t>
            </a:r>
          </a:p>
          <a:p>
            <a:pPr algn="just" marL="820414" indent="-410207" lvl="1">
              <a:lnSpc>
                <a:spcPts val="5319"/>
              </a:lnSpc>
              <a:buFont typeface="Arial"/>
              <a:buChar char="•"/>
            </a:pPr>
            <a:r>
              <a:rPr lang="en-US" sz="3799">
                <a:solidFill>
                  <a:srgbClr val="000000"/>
                </a:solidFill>
                <a:latin typeface="Muli Regular"/>
              </a:rPr>
              <a:t>Số lượng chủ đề và n_iter là siêu tham số có thể điều chỉnh.</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779544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4" id="4"/>
          <p:cNvSpPr txBox="true"/>
          <p:nvPr/>
        </p:nvSpPr>
        <p:spPr>
          <a:xfrm rot="0">
            <a:off x="552817" y="9051969"/>
            <a:ext cx="5231327" cy="271144"/>
          </a:xfrm>
          <a:prstGeom prst="rect">
            <a:avLst/>
          </a:prstGeom>
        </p:spPr>
        <p:txBody>
          <a:bodyPr anchor="t" rtlCol="false" tIns="0" lIns="0" bIns="0" rIns="0">
            <a:spAutoFit/>
          </a:bodyPr>
          <a:lstStyle/>
          <a:p>
            <a:pPr>
              <a:lnSpc>
                <a:spcPts val="2380"/>
              </a:lnSpc>
              <a:spcBef>
                <a:spcPct val="0"/>
              </a:spcBef>
            </a:pPr>
            <a:r>
              <a:rPr lang="en-US" sz="1700" u="sng">
                <a:solidFill>
                  <a:srgbClr val="F4F4F4"/>
                </a:solidFill>
                <a:latin typeface="Muli Regular Bold"/>
              </a:rPr>
              <a:t>Quay lại Trang Chương trình</a:t>
            </a:r>
          </a:p>
        </p:txBody>
      </p:sp>
      <p:sp>
        <p:nvSpPr>
          <p:cNvPr name="TextBox 5" id="5"/>
          <p:cNvSpPr txBox="true"/>
          <p:nvPr/>
        </p:nvSpPr>
        <p:spPr>
          <a:xfrm rot="0">
            <a:off x="552817" y="740556"/>
            <a:ext cx="11332399" cy="971550"/>
          </a:xfrm>
          <a:prstGeom prst="rect">
            <a:avLst/>
          </a:prstGeom>
        </p:spPr>
        <p:txBody>
          <a:bodyPr anchor="t" rtlCol="false" tIns="0" lIns="0" bIns="0" rIns="0">
            <a:spAutoFit/>
          </a:bodyPr>
          <a:lstStyle/>
          <a:p>
            <a:pPr marL="1381759" indent="-690880" lvl="1">
              <a:lnSpc>
                <a:spcPts val="7679"/>
              </a:lnSpc>
              <a:spcBef>
                <a:spcPct val="0"/>
              </a:spcBef>
              <a:buFont typeface="Arial"/>
              <a:buChar char="•"/>
            </a:pPr>
            <a:r>
              <a:rPr lang="en-US" sz="6399" spc="-63">
                <a:solidFill>
                  <a:srgbClr val="000000"/>
                </a:solidFill>
                <a:latin typeface="Muli Bold"/>
              </a:rPr>
              <a:t>Các thuật toán học máy</a:t>
            </a:r>
          </a:p>
        </p:txBody>
      </p:sp>
      <p:sp>
        <p:nvSpPr>
          <p:cNvPr name="TextBox 6" id="6"/>
          <p:cNvSpPr txBox="true"/>
          <p:nvPr/>
        </p:nvSpPr>
        <p:spPr>
          <a:xfrm rot="0">
            <a:off x="1484898" y="1837160"/>
            <a:ext cx="7627923" cy="755016"/>
          </a:xfrm>
          <a:prstGeom prst="rect">
            <a:avLst/>
          </a:prstGeom>
        </p:spPr>
        <p:txBody>
          <a:bodyPr anchor="t" rtlCol="false" tIns="0" lIns="0" bIns="0" rIns="0">
            <a:spAutoFit/>
          </a:bodyPr>
          <a:lstStyle/>
          <a:p>
            <a:pPr algn="just">
              <a:lnSpc>
                <a:spcPts val="6159"/>
              </a:lnSpc>
            </a:pPr>
            <a:r>
              <a:rPr lang="en-US" sz="4399">
                <a:solidFill>
                  <a:srgbClr val="000000"/>
                </a:solidFill>
                <a:latin typeface="Muli Bold"/>
              </a:rPr>
              <a:t>1.3. Decision Tree</a:t>
            </a:r>
          </a:p>
        </p:txBody>
      </p:sp>
      <p:sp>
        <p:nvSpPr>
          <p:cNvPr name="TextBox 7" id="7"/>
          <p:cNvSpPr txBox="true"/>
          <p:nvPr/>
        </p:nvSpPr>
        <p:spPr>
          <a:xfrm rot="0">
            <a:off x="1536849" y="2704664"/>
            <a:ext cx="15246027" cy="2941321"/>
          </a:xfrm>
          <a:prstGeom prst="rect">
            <a:avLst/>
          </a:prstGeom>
        </p:spPr>
        <p:txBody>
          <a:bodyPr anchor="t" rtlCol="false" tIns="0" lIns="0" bIns="0" rIns="0">
            <a:spAutoFit/>
          </a:bodyPr>
          <a:lstStyle/>
          <a:p>
            <a:pPr algn="just" marL="906772" indent="-453386" lvl="1">
              <a:lnSpc>
                <a:spcPts val="5879"/>
              </a:lnSpc>
              <a:buFont typeface="Arial"/>
              <a:buChar char="•"/>
            </a:pPr>
            <a:r>
              <a:rPr lang="en-US" sz="4199">
                <a:solidFill>
                  <a:srgbClr val="000000"/>
                </a:solidFill>
                <a:latin typeface="Muli Regular"/>
              </a:rPr>
              <a:t>Decission Trees (Cây quyết định) là cây mà mỗi nút đại diện cho một đặc điểm (thuộc tính), mỗi liên kết (nhánh) đại diện cho một quyết định (quy tắc) và mỗi lá đại diện cho một kết quả (giá trị phân loại hoặc tiếp tục).</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779544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4" id="4"/>
          <p:cNvSpPr txBox="true"/>
          <p:nvPr/>
        </p:nvSpPr>
        <p:spPr>
          <a:xfrm rot="0">
            <a:off x="552817" y="9051969"/>
            <a:ext cx="5231327" cy="271144"/>
          </a:xfrm>
          <a:prstGeom prst="rect">
            <a:avLst/>
          </a:prstGeom>
        </p:spPr>
        <p:txBody>
          <a:bodyPr anchor="t" rtlCol="false" tIns="0" lIns="0" bIns="0" rIns="0">
            <a:spAutoFit/>
          </a:bodyPr>
          <a:lstStyle/>
          <a:p>
            <a:pPr>
              <a:lnSpc>
                <a:spcPts val="2380"/>
              </a:lnSpc>
              <a:spcBef>
                <a:spcPct val="0"/>
              </a:spcBef>
            </a:pPr>
            <a:r>
              <a:rPr lang="en-US" sz="1700" u="sng">
                <a:solidFill>
                  <a:srgbClr val="F4F4F4"/>
                </a:solidFill>
                <a:latin typeface="Muli Regular Bold"/>
              </a:rPr>
              <a:t>Quay lại Trang Chương trình</a:t>
            </a:r>
          </a:p>
        </p:txBody>
      </p:sp>
      <p:sp>
        <p:nvSpPr>
          <p:cNvPr name="TextBox 5" id="5"/>
          <p:cNvSpPr txBox="true"/>
          <p:nvPr/>
        </p:nvSpPr>
        <p:spPr>
          <a:xfrm rot="0">
            <a:off x="552817" y="740556"/>
            <a:ext cx="11332399" cy="971550"/>
          </a:xfrm>
          <a:prstGeom prst="rect">
            <a:avLst/>
          </a:prstGeom>
        </p:spPr>
        <p:txBody>
          <a:bodyPr anchor="t" rtlCol="false" tIns="0" lIns="0" bIns="0" rIns="0">
            <a:spAutoFit/>
          </a:bodyPr>
          <a:lstStyle/>
          <a:p>
            <a:pPr marL="1381759" indent="-690880" lvl="1">
              <a:lnSpc>
                <a:spcPts val="7679"/>
              </a:lnSpc>
              <a:spcBef>
                <a:spcPct val="0"/>
              </a:spcBef>
              <a:buFont typeface="Arial"/>
              <a:buChar char="•"/>
            </a:pPr>
            <a:r>
              <a:rPr lang="en-US" sz="6399" spc="-63">
                <a:solidFill>
                  <a:srgbClr val="000000"/>
                </a:solidFill>
                <a:latin typeface="Muli Bold"/>
              </a:rPr>
              <a:t>Các thuật toán học máy</a:t>
            </a:r>
          </a:p>
        </p:txBody>
      </p:sp>
      <p:sp>
        <p:nvSpPr>
          <p:cNvPr name="TextBox 6" id="6"/>
          <p:cNvSpPr txBox="true"/>
          <p:nvPr/>
        </p:nvSpPr>
        <p:spPr>
          <a:xfrm rot="0">
            <a:off x="1484898" y="1837160"/>
            <a:ext cx="7627923" cy="755016"/>
          </a:xfrm>
          <a:prstGeom prst="rect">
            <a:avLst/>
          </a:prstGeom>
        </p:spPr>
        <p:txBody>
          <a:bodyPr anchor="t" rtlCol="false" tIns="0" lIns="0" bIns="0" rIns="0">
            <a:spAutoFit/>
          </a:bodyPr>
          <a:lstStyle/>
          <a:p>
            <a:pPr algn="just">
              <a:lnSpc>
                <a:spcPts val="6159"/>
              </a:lnSpc>
            </a:pPr>
            <a:r>
              <a:rPr lang="en-US" sz="4399">
                <a:solidFill>
                  <a:srgbClr val="000000"/>
                </a:solidFill>
                <a:latin typeface="Muli Bold"/>
              </a:rPr>
              <a:t>1.4. Random Forest</a:t>
            </a:r>
          </a:p>
        </p:txBody>
      </p:sp>
      <p:sp>
        <p:nvSpPr>
          <p:cNvPr name="TextBox 7" id="7"/>
          <p:cNvSpPr txBox="true"/>
          <p:nvPr/>
        </p:nvSpPr>
        <p:spPr>
          <a:xfrm rot="0">
            <a:off x="1536849" y="2704664"/>
            <a:ext cx="15246027" cy="4427221"/>
          </a:xfrm>
          <a:prstGeom prst="rect">
            <a:avLst/>
          </a:prstGeom>
        </p:spPr>
        <p:txBody>
          <a:bodyPr anchor="t" rtlCol="false" tIns="0" lIns="0" bIns="0" rIns="0">
            <a:spAutoFit/>
          </a:bodyPr>
          <a:lstStyle/>
          <a:p>
            <a:pPr algn="just" marL="906772" indent="-453386" lvl="1">
              <a:lnSpc>
                <a:spcPts val="5879"/>
              </a:lnSpc>
              <a:buFont typeface="Arial"/>
              <a:buChar char="•"/>
            </a:pPr>
            <a:r>
              <a:rPr lang="en-US" sz="4199">
                <a:solidFill>
                  <a:srgbClr val="000000"/>
                </a:solidFill>
                <a:latin typeface="Muli Regular"/>
              </a:rPr>
              <a:t>Random Forest (Rừng ngẫu nhiên) là một thuật toán học có giám sát.</a:t>
            </a:r>
          </a:p>
          <a:p>
            <a:pPr algn="just" marL="906772" indent="-453386" lvl="1">
              <a:lnSpc>
                <a:spcPts val="5879"/>
              </a:lnSpc>
              <a:buFont typeface="Arial"/>
              <a:buChar char="•"/>
            </a:pPr>
            <a:r>
              <a:rPr lang="en-US" sz="4199">
                <a:solidFill>
                  <a:srgbClr val="000000"/>
                </a:solidFill>
                <a:latin typeface="Muli Regular"/>
              </a:rPr>
              <a:t>Rừng ngẫu nhiên xây dựng nhiều cây quyết định và kết hợp chúng lại với nhau để có được dự đoán chính xác và ổn định hơn.</a:t>
            </a:r>
          </a:p>
          <a:p>
            <a:pPr algn="just" marL="906772" indent="-453386" lvl="1">
              <a:lnSpc>
                <a:spcPts val="5879"/>
              </a:lnSpc>
              <a:buFont typeface="Arial"/>
              <a:buChar char="•"/>
            </a:pPr>
            <a:r>
              <a:rPr lang="en-US" sz="4199">
                <a:solidFill>
                  <a:srgbClr val="000000"/>
                </a:solidFill>
                <a:latin typeface="Muli Regular"/>
              </a:rPr>
              <a:t>Sử dụng cho cả các bài toán phân loại và hồi quy.</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779544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4" id="4"/>
          <p:cNvSpPr txBox="true"/>
          <p:nvPr/>
        </p:nvSpPr>
        <p:spPr>
          <a:xfrm rot="0">
            <a:off x="552817" y="9051969"/>
            <a:ext cx="5231327" cy="271144"/>
          </a:xfrm>
          <a:prstGeom prst="rect">
            <a:avLst/>
          </a:prstGeom>
        </p:spPr>
        <p:txBody>
          <a:bodyPr anchor="t" rtlCol="false" tIns="0" lIns="0" bIns="0" rIns="0">
            <a:spAutoFit/>
          </a:bodyPr>
          <a:lstStyle/>
          <a:p>
            <a:pPr>
              <a:lnSpc>
                <a:spcPts val="2380"/>
              </a:lnSpc>
              <a:spcBef>
                <a:spcPct val="0"/>
              </a:spcBef>
            </a:pPr>
            <a:r>
              <a:rPr lang="en-US" sz="1700" u="sng">
                <a:solidFill>
                  <a:srgbClr val="F4F4F4"/>
                </a:solidFill>
                <a:latin typeface="Muli Regular Bold"/>
              </a:rPr>
              <a:t>Quay lại Trang Chương trình</a:t>
            </a:r>
          </a:p>
        </p:txBody>
      </p:sp>
      <p:sp>
        <p:nvSpPr>
          <p:cNvPr name="TextBox 5" id="5"/>
          <p:cNvSpPr txBox="true"/>
          <p:nvPr/>
        </p:nvSpPr>
        <p:spPr>
          <a:xfrm rot="0">
            <a:off x="552817" y="740556"/>
            <a:ext cx="11332399" cy="971550"/>
          </a:xfrm>
          <a:prstGeom prst="rect">
            <a:avLst/>
          </a:prstGeom>
        </p:spPr>
        <p:txBody>
          <a:bodyPr anchor="t" rtlCol="false" tIns="0" lIns="0" bIns="0" rIns="0">
            <a:spAutoFit/>
          </a:bodyPr>
          <a:lstStyle/>
          <a:p>
            <a:pPr marL="1381759" indent="-690880" lvl="1">
              <a:lnSpc>
                <a:spcPts val="7679"/>
              </a:lnSpc>
              <a:spcBef>
                <a:spcPct val="0"/>
              </a:spcBef>
              <a:buFont typeface="Arial"/>
              <a:buChar char="•"/>
            </a:pPr>
            <a:r>
              <a:rPr lang="en-US" sz="6399" spc="-63">
                <a:solidFill>
                  <a:srgbClr val="000000"/>
                </a:solidFill>
                <a:latin typeface="Muli Bold"/>
              </a:rPr>
              <a:t>Các thuật toán học máy</a:t>
            </a:r>
          </a:p>
        </p:txBody>
      </p:sp>
      <p:sp>
        <p:nvSpPr>
          <p:cNvPr name="TextBox 6" id="6"/>
          <p:cNvSpPr txBox="true"/>
          <p:nvPr/>
        </p:nvSpPr>
        <p:spPr>
          <a:xfrm rot="0">
            <a:off x="1484898" y="1837160"/>
            <a:ext cx="7627923" cy="755016"/>
          </a:xfrm>
          <a:prstGeom prst="rect">
            <a:avLst/>
          </a:prstGeom>
        </p:spPr>
        <p:txBody>
          <a:bodyPr anchor="t" rtlCol="false" tIns="0" lIns="0" bIns="0" rIns="0">
            <a:spAutoFit/>
          </a:bodyPr>
          <a:lstStyle/>
          <a:p>
            <a:pPr algn="just">
              <a:lnSpc>
                <a:spcPts val="6159"/>
              </a:lnSpc>
            </a:pPr>
            <a:r>
              <a:rPr lang="en-US" sz="4399">
                <a:solidFill>
                  <a:srgbClr val="000000"/>
                </a:solidFill>
                <a:latin typeface="Muli Bold"/>
              </a:rPr>
              <a:t>1.5. Logistic Regression</a:t>
            </a:r>
          </a:p>
        </p:txBody>
      </p:sp>
      <p:sp>
        <p:nvSpPr>
          <p:cNvPr name="TextBox 7" id="7"/>
          <p:cNvSpPr txBox="true"/>
          <p:nvPr/>
        </p:nvSpPr>
        <p:spPr>
          <a:xfrm rot="0">
            <a:off x="1520987" y="2725526"/>
            <a:ext cx="15246027" cy="6647181"/>
          </a:xfrm>
          <a:prstGeom prst="rect">
            <a:avLst/>
          </a:prstGeom>
        </p:spPr>
        <p:txBody>
          <a:bodyPr anchor="t" rtlCol="false" tIns="0" lIns="0" bIns="0" rIns="0">
            <a:spAutoFit/>
          </a:bodyPr>
          <a:lstStyle/>
          <a:p>
            <a:pPr algn="just" marL="820414" indent="-410207" lvl="1">
              <a:lnSpc>
                <a:spcPts val="5319"/>
              </a:lnSpc>
              <a:buFont typeface="Arial"/>
              <a:buChar char="•"/>
            </a:pPr>
            <a:r>
              <a:rPr lang="en-US" sz="3799">
                <a:solidFill>
                  <a:srgbClr val="000000"/>
                </a:solidFill>
                <a:latin typeface="Muli Regular"/>
              </a:rPr>
              <a:t>Logistic Regression (Hồi quy logistic) là một thuật toán phân loại được sử dụng để gán các quan sát cho một tập hợp các lớp rời rạc.</a:t>
            </a:r>
          </a:p>
          <a:p>
            <a:pPr algn="just" marL="820414" indent="-410207" lvl="1">
              <a:lnSpc>
                <a:spcPts val="5319"/>
              </a:lnSpc>
              <a:buFont typeface="Arial"/>
              <a:buChar char="•"/>
            </a:pPr>
            <a:r>
              <a:rPr lang="en-US" sz="3799">
                <a:solidFill>
                  <a:srgbClr val="000000"/>
                </a:solidFill>
                <a:latin typeface="Muli Regular"/>
              </a:rPr>
              <a:t>Hồi quy logistic biến đổi đầu ra của nó bằng cách sử dụng hàm sigmoid logistic để trả về giá trị xác suất.</a:t>
            </a:r>
          </a:p>
          <a:p>
            <a:pPr algn="just" marL="820414" indent="-410207" lvl="1">
              <a:lnSpc>
                <a:spcPts val="5319"/>
              </a:lnSpc>
              <a:buFont typeface="Arial"/>
              <a:buChar char="•"/>
            </a:pPr>
            <a:r>
              <a:rPr lang="en-US" sz="3799">
                <a:solidFill>
                  <a:srgbClr val="000000"/>
                </a:solidFill>
                <a:latin typeface="Muli Regular"/>
              </a:rPr>
              <a:t>Các loại hồi quy logistic:</a:t>
            </a:r>
          </a:p>
          <a:p>
            <a:pPr algn="just">
              <a:lnSpc>
                <a:spcPts val="5319"/>
              </a:lnSpc>
            </a:pPr>
            <a:r>
              <a:rPr lang="en-US" sz="3799">
                <a:solidFill>
                  <a:srgbClr val="000000"/>
                </a:solidFill>
                <a:latin typeface="Muli Regular"/>
              </a:rPr>
              <a:t>                  -  Binary  </a:t>
            </a:r>
          </a:p>
          <a:p>
            <a:pPr algn="just">
              <a:lnSpc>
                <a:spcPts val="5319"/>
              </a:lnSpc>
            </a:pPr>
            <a:r>
              <a:rPr lang="en-US" sz="3799">
                <a:solidFill>
                  <a:srgbClr val="000000"/>
                </a:solidFill>
                <a:latin typeface="Muli Regular"/>
              </a:rPr>
              <a:t>                  -  Multi </a:t>
            </a:r>
          </a:p>
          <a:p>
            <a:pPr algn="just">
              <a:lnSpc>
                <a:spcPts val="5319"/>
              </a:lnSpc>
            </a:pPr>
            <a:r>
              <a:rPr lang="en-US" sz="3799">
                <a:solidFill>
                  <a:srgbClr val="000000"/>
                </a:solidFill>
                <a:latin typeface="Muli Regular"/>
              </a:rPr>
              <a:t>                  -  Ordinal</a:t>
            </a:r>
          </a:p>
          <a:p>
            <a:pPr algn="just">
              <a:lnSpc>
                <a:spcPts val="5319"/>
              </a:lnSpc>
            </a:pP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123950" y="931056"/>
            <a:ext cx="11332399" cy="971550"/>
          </a:xfrm>
          <a:prstGeom prst="rect">
            <a:avLst/>
          </a:prstGeom>
        </p:spPr>
        <p:txBody>
          <a:bodyPr anchor="t" rtlCol="false" tIns="0" lIns="0" bIns="0" rIns="0">
            <a:spAutoFit/>
          </a:bodyPr>
          <a:lstStyle/>
          <a:p>
            <a:pPr>
              <a:lnSpc>
                <a:spcPts val="7679"/>
              </a:lnSpc>
              <a:spcBef>
                <a:spcPct val="0"/>
              </a:spcBef>
            </a:pPr>
            <a:r>
              <a:rPr lang="en-US" sz="6399" spc="-63">
                <a:solidFill>
                  <a:srgbClr val="000000"/>
                </a:solidFill>
                <a:latin typeface="Muli Bold"/>
              </a:rPr>
              <a:t>2. Các thuật toán học sâu</a:t>
            </a:r>
          </a:p>
        </p:txBody>
      </p:sp>
      <p:sp>
        <p:nvSpPr>
          <p:cNvPr name="TextBox 3" id="3"/>
          <p:cNvSpPr txBox="true"/>
          <p:nvPr/>
        </p:nvSpPr>
        <p:spPr>
          <a:xfrm rot="0">
            <a:off x="2056398" y="1932410"/>
            <a:ext cx="7627923" cy="755016"/>
          </a:xfrm>
          <a:prstGeom prst="rect">
            <a:avLst/>
          </a:prstGeom>
        </p:spPr>
        <p:txBody>
          <a:bodyPr anchor="t" rtlCol="false" tIns="0" lIns="0" bIns="0" rIns="0">
            <a:spAutoFit/>
          </a:bodyPr>
          <a:lstStyle/>
          <a:p>
            <a:pPr algn="just">
              <a:lnSpc>
                <a:spcPts val="6159"/>
              </a:lnSpc>
            </a:pPr>
            <a:r>
              <a:rPr lang="en-US" sz="4399">
                <a:solidFill>
                  <a:srgbClr val="000000"/>
                </a:solidFill>
                <a:latin typeface="Muli Bold"/>
              </a:rPr>
              <a:t>2.1. Mô hình BERT</a:t>
            </a:r>
          </a:p>
        </p:txBody>
      </p:sp>
      <p:sp>
        <p:nvSpPr>
          <p:cNvPr name="TextBox 4" id="4"/>
          <p:cNvSpPr txBox="true"/>
          <p:nvPr/>
        </p:nvSpPr>
        <p:spPr>
          <a:xfrm rot="0">
            <a:off x="2056398" y="2751870"/>
            <a:ext cx="7627923" cy="755016"/>
          </a:xfrm>
          <a:prstGeom prst="rect">
            <a:avLst/>
          </a:prstGeom>
        </p:spPr>
        <p:txBody>
          <a:bodyPr anchor="t" rtlCol="false" tIns="0" lIns="0" bIns="0" rIns="0">
            <a:spAutoFit/>
          </a:bodyPr>
          <a:lstStyle/>
          <a:p>
            <a:pPr algn="just">
              <a:lnSpc>
                <a:spcPts val="6159"/>
              </a:lnSpc>
            </a:pPr>
            <a:r>
              <a:rPr lang="en-US" sz="4399">
                <a:solidFill>
                  <a:srgbClr val="000000"/>
                </a:solidFill>
                <a:latin typeface="Muli Bold"/>
              </a:rPr>
              <a:t>2.2. Transformer</a:t>
            </a:r>
          </a:p>
        </p:txBody>
      </p:sp>
      <p:grpSp>
        <p:nvGrpSpPr>
          <p:cNvPr name="Group 5" id="5"/>
          <p:cNvGrpSpPr/>
          <p:nvPr/>
        </p:nvGrpSpPr>
        <p:grpSpPr>
          <a:xfrm rot="-10800000">
            <a:off x="-1306086" y="5165384"/>
            <a:ext cx="4985461" cy="4317433"/>
            <a:chOff x="0" y="0"/>
            <a:chExt cx="3619627" cy="3134614"/>
          </a:xfrm>
        </p:grpSpPr>
        <p:sp>
          <p:nvSpPr>
            <p:cNvPr name="Freeform 6" id="6"/>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7" id="7"/>
          <p:cNvGrpSpPr/>
          <p:nvPr/>
        </p:nvGrpSpPr>
        <p:grpSpPr>
          <a:xfrm rot="-10800000">
            <a:off x="3061137" y="7849788"/>
            <a:ext cx="3480308" cy="3013963"/>
            <a:chOff x="0" y="0"/>
            <a:chExt cx="3619627" cy="3134614"/>
          </a:xfrm>
        </p:grpSpPr>
        <p:sp>
          <p:nvSpPr>
            <p:cNvPr name="Freeform 8" id="8"/>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9" id="9"/>
          <p:cNvGrpSpPr/>
          <p:nvPr/>
        </p:nvGrpSpPr>
        <p:grpSpPr>
          <a:xfrm rot="-10800000">
            <a:off x="2780085" y="4577095"/>
            <a:ext cx="1798578" cy="1557577"/>
            <a:chOff x="0" y="0"/>
            <a:chExt cx="3619627" cy="3134614"/>
          </a:xfrm>
        </p:grpSpPr>
        <p:sp>
          <p:nvSpPr>
            <p:cNvPr name="Freeform 10" id="10"/>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1" id="11"/>
          <p:cNvGrpSpPr/>
          <p:nvPr/>
        </p:nvGrpSpPr>
        <p:grpSpPr>
          <a:xfrm rot="-10800000">
            <a:off x="300983" y="8176449"/>
            <a:ext cx="3378391" cy="2925703"/>
            <a:chOff x="0" y="0"/>
            <a:chExt cx="3619627" cy="3134614"/>
          </a:xfrm>
        </p:grpSpPr>
        <p:sp>
          <p:nvSpPr>
            <p:cNvPr name="Freeform 12" id="12"/>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13" id="13"/>
          <p:cNvSpPr txBox="true"/>
          <p:nvPr/>
        </p:nvSpPr>
        <p:spPr>
          <a:xfrm rot="0">
            <a:off x="445474" y="9494203"/>
            <a:ext cx="5231327" cy="271144"/>
          </a:xfrm>
          <a:prstGeom prst="rect">
            <a:avLst/>
          </a:prstGeom>
        </p:spPr>
        <p:txBody>
          <a:bodyPr anchor="t" rtlCol="false" tIns="0" lIns="0" bIns="0" rIns="0">
            <a:spAutoFit/>
          </a:bodyPr>
          <a:lstStyle/>
          <a:p>
            <a:pPr>
              <a:lnSpc>
                <a:spcPts val="2380"/>
              </a:lnSpc>
              <a:spcBef>
                <a:spcPct val="0"/>
              </a:spcBef>
            </a:pPr>
            <a:r>
              <a:rPr lang="en-US" sz="1700" u="sng">
                <a:solidFill>
                  <a:srgbClr val="F4F4F4"/>
                </a:solidFill>
                <a:latin typeface="Muli Regular Bold"/>
              </a:rPr>
              <a:t>Quay lại Trang Chương trình</a:t>
            </a:r>
          </a:p>
        </p:txBody>
      </p:sp>
      <p:sp>
        <p:nvSpPr>
          <p:cNvPr name="TextBox 14" id="14"/>
          <p:cNvSpPr txBox="true"/>
          <p:nvPr/>
        </p:nvSpPr>
        <p:spPr>
          <a:xfrm rot="0">
            <a:off x="2056398" y="3603004"/>
            <a:ext cx="10050353" cy="755016"/>
          </a:xfrm>
          <a:prstGeom prst="rect">
            <a:avLst/>
          </a:prstGeom>
        </p:spPr>
        <p:txBody>
          <a:bodyPr anchor="t" rtlCol="false" tIns="0" lIns="0" bIns="0" rIns="0">
            <a:spAutoFit/>
          </a:bodyPr>
          <a:lstStyle/>
          <a:p>
            <a:pPr algn="just">
              <a:lnSpc>
                <a:spcPts val="6159"/>
              </a:lnSpc>
            </a:pPr>
            <a:r>
              <a:rPr lang="en-US" sz="4399">
                <a:solidFill>
                  <a:srgbClr val="000000"/>
                </a:solidFill>
                <a:latin typeface="Muli Bold"/>
              </a:rPr>
              <a:t>2.3. Các chỉ số đánh giá độ chính xác</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779544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4" id="4"/>
          <p:cNvSpPr txBox="true"/>
          <p:nvPr/>
        </p:nvSpPr>
        <p:spPr>
          <a:xfrm rot="0">
            <a:off x="552817" y="9051969"/>
            <a:ext cx="5231327" cy="271144"/>
          </a:xfrm>
          <a:prstGeom prst="rect">
            <a:avLst/>
          </a:prstGeom>
        </p:spPr>
        <p:txBody>
          <a:bodyPr anchor="t" rtlCol="false" tIns="0" lIns="0" bIns="0" rIns="0">
            <a:spAutoFit/>
          </a:bodyPr>
          <a:lstStyle/>
          <a:p>
            <a:pPr>
              <a:lnSpc>
                <a:spcPts val="2380"/>
              </a:lnSpc>
              <a:spcBef>
                <a:spcPct val="0"/>
              </a:spcBef>
            </a:pPr>
            <a:r>
              <a:rPr lang="en-US" sz="1700" u="sng">
                <a:solidFill>
                  <a:srgbClr val="F4F4F4"/>
                </a:solidFill>
                <a:latin typeface="Muli Regular Bold"/>
              </a:rPr>
              <a:t>Quay lại Trang Chương trình</a:t>
            </a:r>
          </a:p>
        </p:txBody>
      </p:sp>
      <p:sp>
        <p:nvSpPr>
          <p:cNvPr name="TextBox 5" id="5"/>
          <p:cNvSpPr txBox="true"/>
          <p:nvPr/>
        </p:nvSpPr>
        <p:spPr>
          <a:xfrm rot="0">
            <a:off x="1028700" y="731031"/>
            <a:ext cx="11332399" cy="923925"/>
          </a:xfrm>
          <a:prstGeom prst="rect">
            <a:avLst/>
          </a:prstGeom>
        </p:spPr>
        <p:txBody>
          <a:bodyPr anchor="t" rtlCol="false" tIns="0" lIns="0" bIns="0" rIns="0">
            <a:spAutoFit/>
          </a:bodyPr>
          <a:lstStyle/>
          <a:p>
            <a:pPr>
              <a:lnSpc>
                <a:spcPts val="7200"/>
              </a:lnSpc>
              <a:spcBef>
                <a:spcPct val="0"/>
              </a:spcBef>
            </a:pPr>
            <a:r>
              <a:rPr lang="en-US" sz="6000" spc="-60">
                <a:solidFill>
                  <a:srgbClr val="000000"/>
                </a:solidFill>
                <a:latin typeface="Muli Bold"/>
              </a:rPr>
              <a:t>2.1. Mô hình BERT</a:t>
            </a:r>
          </a:p>
        </p:txBody>
      </p:sp>
      <p:sp>
        <p:nvSpPr>
          <p:cNvPr name="TextBox 6" id="6"/>
          <p:cNvSpPr txBox="true"/>
          <p:nvPr/>
        </p:nvSpPr>
        <p:spPr>
          <a:xfrm rot="0">
            <a:off x="1484898" y="1837160"/>
            <a:ext cx="7627923" cy="755016"/>
          </a:xfrm>
          <a:prstGeom prst="rect">
            <a:avLst/>
          </a:prstGeom>
        </p:spPr>
        <p:txBody>
          <a:bodyPr anchor="t" rtlCol="false" tIns="0" lIns="0" bIns="0" rIns="0">
            <a:spAutoFit/>
          </a:bodyPr>
          <a:lstStyle/>
          <a:p>
            <a:pPr algn="just">
              <a:lnSpc>
                <a:spcPts val="6159"/>
              </a:lnSpc>
            </a:pPr>
            <a:r>
              <a:rPr lang="en-US" sz="4399">
                <a:solidFill>
                  <a:srgbClr val="000000"/>
                </a:solidFill>
                <a:latin typeface="Muli Bold"/>
              </a:rPr>
              <a:t>1. Tổng quan</a:t>
            </a:r>
          </a:p>
        </p:txBody>
      </p:sp>
      <p:sp>
        <p:nvSpPr>
          <p:cNvPr name="TextBox 7" id="7"/>
          <p:cNvSpPr txBox="true"/>
          <p:nvPr/>
        </p:nvSpPr>
        <p:spPr>
          <a:xfrm rot="0">
            <a:off x="1484898" y="2978256"/>
            <a:ext cx="15774402" cy="646431"/>
          </a:xfrm>
          <a:prstGeom prst="rect">
            <a:avLst/>
          </a:prstGeom>
        </p:spPr>
        <p:txBody>
          <a:bodyPr anchor="t" rtlCol="false" tIns="0" lIns="0" bIns="0" rIns="0">
            <a:spAutoFit/>
          </a:bodyPr>
          <a:lstStyle/>
          <a:p>
            <a:pPr algn="just" marL="820414" indent="-410207" lvl="1">
              <a:lnSpc>
                <a:spcPts val="5319"/>
              </a:lnSpc>
              <a:buFont typeface="Arial"/>
              <a:buChar char="•"/>
            </a:pPr>
            <a:r>
              <a:rPr lang="en-US" sz="3799">
                <a:solidFill>
                  <a:srgbClr val="000000"/>
                </a:solidFill>
                <a:latin typeface="Muli Regular"/>
              </a:rPr>
              <a:t>BERT - Bidirectional Encoder Representations from Transformers</a:t>
            </a:r>
          </a:p>
        </p:txBody>
      </p:sp>
      <p:sp>
        <p:nvSpPr>
          <p:cNvPr name="TextBox 8" id="8"/>
          <p:cNvSpPr txBox="true"/>
          <p:nvPr/>
        </p:nvSpPr>
        <p:spPr>
          <a:xfrm rot="0">
            <a:off x="1484898" y="4043786"/>
            <a:ext cx="9807625" cy="646431"/>
          </a:xfrm>
          <a:prstGeom prst="rect">
            <a:avLst/>
          </a:prstGeom>
        </p:spPr>
        <p:txBody>
          <a:bodyPr anchor="t" rtlCol="false" tIns="0" lIns="0" bIns="0" rIns="0">
            <a:spAutoFit/>
          </a:bodyPr>
          <a:lstStyle/>
          <a:p>
            <a:pPr algn="ctr" marL="820414" indent="-410207" lvl="1">
              <a:lnSpc>
                <a:spcPts val="5319"/>
              </a:lnSpc>
              <a:buFont typeface="Arial"/>
              <a:buChar char="•"/>
            </a:pPr>
            <a:r>
              <a:rPr lang="en-US" sz="3799">
                <a:solidFill>
                  <a:srgbClr val="000000"/>
                </a:solidFill>
                <a:latin typeface="Muli Regular"/>
              </a:rPr>
              <a:t>BERT đã thay đổi đáng kể bối cảnh NLP.</a:t>
            </a:r>
          </a:p>
        </p:txBody>
      </p:sp>
      <p:sp>
        <p:nvSpPr>
          <p:cNvPr name="TextBox 9" id="9"/>
          <p:cNvSpPr txBox="true"/>
          <p:nvPr/>
        </p:nvSpPr>
        <p:spPr>
          <a:xfrm rot="0">
            <a:off x="1479773" y="5280767"/>
            <a:ext cx="11784062" cy="571500"/>
          </a:xfrm>
          <a:prstGeom prst="rect">
            <a:avLst/>
          </a:prstGeom>
        </p:spPr>
        <p:txBody>
          <a:bodyPr anchor="t" rtlCol="false" tIns="0" lIns="0" bIns="0" rIns="0">
            <a:spAutoFit/>
          </a:bodyPr>
          <a:lstStyle/>
          <a:p>
            <a:pPr algn="ctr" marL="820419" indent="-410209" lvl="1">
              <a:lnSpc>
                <a:spcPts val="4559"/>
              </a:lnSpc>
              <a:buFont typeface="Arial"/>
              <a:buChar char="•"/>
            </a:pPr>
            <a:r>
              <a:rPr lang="en-US" sz="3799" spc="-37">
                <a:solidFill>
                  <a:srgbClr val="000000"/>
                </a:solidFill>
                <a:latin typeface="Muli Regular"/>
              </a:rPr>
              <a:t>BERT đã truyền cảm hứng cho nhiều kiến trúc NLP</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931944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4" id="4"/>
          <p:cNvSpPr txBox="true"/>
          <p:nvPr/>
        </p:nvSpPr>
        <p:spPr>
          <a:xfrm rot="0">
            <a:off x="838200" y="350031"/>
            <a:ext cx="11332399" cy="923925"/>
          </a:xfrm>
          <a:prstGeom prst="rect">
            <a:avLst/>
          </a:prstGeom>
        </p:spPr>
        <p:txBody>
          <a:bodyPr anchor="t" rtlCol="false" tIns="0" lIns="0" bIns="0" rIns="0">
            <a:spAutoFit/>
          </a:bodyPr>
          <a:lstStyle/>
          <a:p>
            <a:pPr>
              <a:lnSpc>
                <a:spcPts val="7200"/>
              </a:lnSpc>
              <a:spcBef>
                <a:spcPct val="0"/>
              </a:spcBef>
            </a:pPr>
            <a:r>
              <a:rPr lang="en-US" sz="6000" spc="-60">
                <a:solidFill>
                  <a:srgbClr val="000000"/>
                </a:solidFill>
                <a:latin typeface="Muli Bold"/>
              </a:rPr>
              <a:t>2.1. Mô hình BERT</a:t>
            </a:r>
          </a:p>
        </p:txBody>
      </p:sp>
      <p:sp>
        <p:nvSpPr>
          <p:cNvPr name="TextBox 5" id="5"/>
          <p:cNvSpPr txBox="true"/>
          <p:nvPr/>
        </p:nvSpPr>
        <p:spPr>
          <a:xfrm rot="0">
            <a:off x="1294398" y="1456160"/>
            <a:ext cx="7627923" cy="755016"/>
          </a:xfrm>
          <a:prstGeom prst="rect">
            <a:avLst/>
          </a:prstGeom>
        </p:spPr>
        <p:txBody>
          <a:bodyPr anchor="t" rtlCol="false" tIns="0" lIns="0" bIns="0" rIns="0">
            <a:spAutoFit/>
          </a:bodyPr>
          <a:lstStyle/>
          <a:p>
            <a:pPr algn="just">
              <a:lnSpc>
                <a:spcPts val="6159"/>
              </a:lnSpc>
            </a:pPr>
            <a:r>
              <a:rPr lang="en-US" sz="4399">
                <a:solidFill>
                  <a:srgbClr val="000000"/>
                </a:solidFill>
                <a:latin typeface="Muli Bold"/>
              </a:rPr>
              <a:t>2. BERT là gì?</a:t>
            </a:r>
          </a:p>
        </p:txBody>
      </p:sp>
      <p:sp>
        <p:nvSpPr>
          <p:cNvPr name="TextBox 6" id="6"/>
          <p:cNvSpPr txBox="true"/>
          <p:nvPr/>
        </p:nvSpPr>
        <p:spPr>
          <a:xfrm rot="0">
            <a:off x="1294398" y="2311506"/>
            <a:ext cx="15774402" cy="1979931"/>
          </a:xfrm>
          <a:prstGeom prst="rect">
            <a:avLst/>
          </a:prstGeom>
        </p:spPr>
        <p:txBody>
          <a:bodyPr anchor="t" rtlCol="false" tIns="0" lIns="0" bIns="0" rIns="0">
            <a:spAutoFit/>
          </a:bodyPr>
          <a:lstStyle/>
          <a:p>
            <a:pPr algn="just" marL="820414" indent="-410207" lvl="1">
              <a:lnSpc>
                <a:spcPts val="5319"/>
              </a:lnSpc>
              <a:buFont typeface="Arial"/>
              <a:buChar char="•"/>
            </a:pPr>
            <a:r>
              <a:rPr lang="en-US" sz="3799">
                <a:solidFill>
                  <a:srgbClr val="000000"/>
                </a:solidFill>
                <a:latin typeface="Muli Regular"/>
              </a:rPr>
              <a:t>BERT là một mô hình học sâu trong đó mọi yếu tố đầu ra được kết nối với mọi yếu tố đầu vào và trọng số giữa chúng được tính toán động dựa trên kết nối của chúng.</a:t>
            </a:r>
          </a:p>
        </p:txBody>
      </p:sp>
      <p:sp>
        <p:nvSpPr>
          <p:cNvPr name="TextBox 7" id="7"/>
          <p:cNvSpPr txBox="true"/>
          <p:nvPr/>
        </p:nvSpPr>
        <p:spPr>
          <a:xfrm rot="0">
            <a:off x="1294398" y="4500986"/>
            <a:ext cx="6620321" cy="571500"/>
          </a:xfrm>
          <a:prstGeom prst="rect">
            <a:avLst/>
          </a:prstGeom>
        </p:spPr>
        <p:txBody>
          <a:bodyPr anchor="t" rtlCol="false" tIns="0" lIns="0" bIns="0" rIns="0">
            <a:spAutoFit/>
          </a:bodyPr>
          <a:lstStyle/>
          <a:p>
            <a:pPr algn="just" marL="820419" indent="-410209" lvl="1">
              <a:lnSpc>
                <a:spcPts val="4559"/>
              </a:lnSpc>
              <a:buFont typeface="Arial"/>
              <a:buChar char="•"/>
            </a:pPr>
            <a:r>
              <a:rPr lang="en-US" sz="3799" spc="-37">
                <a:solidFill>
                  <a:srgbClr val="000000"/>
                </a:solidFill>
                <a:latin typeface="Muli Regular"/>
              </a:rPr>
              <a:t>Một số điểm cần chú ý:</a:t>
            </a:r>
          </a:p>
        </p:txBody>
      </p:sp>
      <p:sp>
        <p:nvSpPr>
          <p:cNvPr name="TextBox 8" id="8"/>
          <p:cNvSpPr txBox="true"/>
          <p:nvPr/>
        </p:nvSpPr>
        <p:spPr>
          <a:xfrm rot="0">
            <a:off x="2223107" y="5205836"/>
            <a:ext cx="11383223" cy="646431"/>
          </a:xfrm>
          <a:prstGeom prst="rect">
            <a:avLst/>
          </a:prstGeom>
        </p:spPr>
        <p:txBody>
          <a:bodyPr anchor="t" rtlCol="false" tIns="0" lIns="0" bIns="0" rIns="0">
            <a:spAutoFit/>
          </a:bodyPr>
          <a:lstStyle/>
          <a:p>
            <a:pPr algn="just" marL="820414" indent="-410207" lvl="1">
              <a:lnSpc>
                <a:spcPts val="5319"/>
              </a:lnSpc>
              <a:spcBef>
                <a:spcPct val="0"/>
              </a:spcBef>
              <a:buFont typeface="Arial"/>
              <a:buChar char="•"/>
            </a:pPr>
            <a:r>
              <a:rPr lang="en-US" sz="3799">
                <a:solidFill>
                  <a:srgbClr val="000000"/>
                </a:solidFill>
                <a:latin typeface="Muli Regular"/>
              </a:rPr>
              <a:t>BERT dựa trên kiến trúc Transformer</a:t>
            </a:r>
          </a:p>
        </p:txBody>
      </p:sp>
      <p:sp>
        <p:nvSpPr>
          <p:cNvPr name="TextBox 9" id="9"/>
          <p:cNvSpPr txBox="true"/>
          <p:nvPr/>
        </p:nvSpPr>
        <p:spPr>
          <a:xfrm rot="0">
            <a:off x="2573198" y="5985617"/>
            <a:ext cx="11681509" cy="646431"/>
          </a:xfrm>
          <a:prstGeom prst="rect">
            <a:avLst/>
          </a:prstGeom>
        </p:spPr>
        <p:txBody>
          <a:bodyPr anchor="t" rtlCol="false" tIns="0" lIns="0" bIns="0" rIns="0">
            <a:spAutoFit/>
          </a:bodyPr>
          <a:lstStyle/>
          <a:p>
            <a:pPr algn="just">
              <a:lnSpc>
                <a:spcPts val="5319"/>
              </a:lnSpc>
              <a:spcBef>
                <a:spcPct val="0"/>
              </a:spcBef>
            </a:pPr>
            <a:r>
              <a:rPr lang="en-US" sz="3799">
                <a:solidFill>
                  <a:srgbClr val="000000"/>
                </a:solidFill>
                <a:latin typeface="Muli Regular"/>
              </a:rPr>
              <a:t>2. Đ</a:t>
            </a:r>
            <a:r>
              <a:rPr lang="en-US" sz="3799">
                <a:solidFill>
                  <a:srgbClr val="000000"/>
                </a:solidFill>
                <a:latin typeface="Muli Regular"/>
              </a:rPr>
              <a:t>ược đào tạo trước trên một kho ngữ liệu lớn </a:t>
            </a:r>
          </a:p>
        </p:txBody>
      </p:sp>
      <p:sp>
        <p:nvSpPr>
          <p:cNvPr name="TextBox 10" id="10"/>
          <p:cNvSpPr txBox="true"/>
          <p:nvPr/>
        </p:nvSpPr>
        <p:spPr>
          <a:xfrm rot="0">
            <a:off x="2568253" y="6834652"/>
            <a:ext cx="8079635" cy="646431"/>
          </a:xfrm>
          <a:prstGeom prst="rect">
            <a:avLst/>
          </a:prstGeom>
        </p:spPr>
        <p:txBody>
          <a:bodyPr anchor="t" rtlCol="false" tIns="0" lIns="0" bIns="0" rIns="0">
            <a:spAutoFit/>
          </a:bodyPr>
          <a:lstStyle/>
          <a:p>
            <a:pPr algn="just">
              <a:lnSpc>
                <a:spcPts val="5319"/>
              </a:lnSpc>
              <a:spcBef>
                <a:spcPct val="0"/>
              </a:spcBef>
            </a:pPr>
            <a:r>
              <a:rPr lang="en-US" sz="3799">
                <a:solidFill>
                  <a:srgbClr val="000000"/>
                </a:solidFill>
                <a:latin typeface="Muli Regular"/>
              </a:rPr>
              <a:t>3. M</a:t>
            </a:r>
            <a:r>
              <a:rPr lang="en-US" sz="3799">
                <a:solidFill>
                  <a:srgbClr val="000000"/>
                </a:solidFill>
                <a:latin typeface="Muli Regular"/>
              </a:rPr>
              <a:t>ô hình hai chiều sâu sắc.</a:t>
            </a:r>
          </a:p>
        </p:txBody>
      </p:sp>
      <p:sp>
        <p:nvSpPr>
          <p:cNvPr name="TextBox 11" id="11"/>
          <p:cNvSpPr txBox="true"/>
          <p:nvPr/>
        </p:nvSpPr>
        <p:spPr>
          <a:xfrm rot="0">
            <a:off x="2573198" y="7681108"/>
            <a:ext cx="14495602" cy="1313181"/>
          </a:xfrm>
          <a:prstGeom prst="rect">
            <a:avLst/>
          </a:prstGeom>
        </p:spPr>
        <p:txBody>
          <a:bodyPr anchor="t" rtlCol="false" tIns="0" lIns="0" bIns="0" rIns="0">
            <a:spAutoFit/>
          </a:bodyPr>
          <a:lstStyle/>
          <a:p>
            <a:pPr algn="just">
              <a:lnSpc>
                <a:spcPts val="5319"/>
              </a:lnSpc>
              <a:spcBef>
                <a:spcPct val="0"/>
              </a:spcBef>
            </a:pPr>
            <a:r>
              <a:rPr lang="en-US" sz="3799">
                <a:solidFill>
                  <a:srgbClr val="000000"/>
                </a:solidFill>
                <a:latin typeface="Muli Regular"/>
              </a:rPr>
              <a:t>4. M</a:t>
            </a:r>
            <a:r>
              <a:rPr lang="en-US" sz="3799">
                <a:solidFill>
                  <a:srgbClr val="000000"/>
                </a:solidFill>
                <a:latin typeface="Muli Regular"/>
              </a:rPr>
              <a:t>ang lại chuyển động ImageNet. Tinh chỉnh nó bằng cách chỉ thêm một vài lớp đầu ra bổ sung.</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731031"/>
            <a:ext cx="11332399" cy="923925"/>
          </a:xfrm>
          <a:prstGeom prst="rect">
            <a:avLst/>
          </a:prstGeom>
        </p:spPr>
        <p:txBody>
          <a:bodyPr anchor="t" rtlCol="false" tIns="0" lIns="0" bIns="0" rIns="0">
            <a:spAutoFit/>
          </a:bodyPr>
          <a:lstStyle/>
          <a:p>
            <a:pPr>
              <a:lnSpc>
                <a:spcPts val="7200"/>
              </a:lnSpc>
              <a:spcBef>
                <a:spcPct val="0"/>
              </a:spcBef>
            </a:pPr>
            <a:r>
              <a:rPr lang="en-US" sz="6000" spc="-60">
                <a:solidFill>
                  <a:srgbClr val="000000"/>
                </a:solidFill>
                <a:latin typeface="Muli Bold"/>
              </a:rPr>
              <a:t>2.1. Mô hình BERT</a:t>
            </a:r>
          </a:p>
        </p:txBody>
      </p:sp>
      <p:sp>
        <p:nvSpPr>
          <p:cNvPr name="TextBox 3" id="3"/>
          <p:cNvSpPr txBox="true"/>
          <p:nvPr/>
        </p:nvSpPr>
        <p:spPr>
          <a:xfrm rot="0">
            <a:off x="1484898" y="1837160"/>
            <a:ext cx="7627923" cy="755016"/>
          </a:xfrm>
          <a:prstGeom prst="rect">
            <a:avLst/>
          </a:prstGeom>
        </p:spPr>
        <p:txBody>
          <a:bodyPr anchor="t" rtlCol="false" tIns="0" lIns="0" bIns="0" rIns="0">
            <a:spAutoFit/>
          </a:bodyPr>
          <a:lstStyle/>
          <a:p>
            <a:pPr algn="just">
              <a:lnSpc>
                <a:spcPts val="6159"/>
              </a:lnSpc>
            </a:pPr>
            <a:r>
              <a:rPr lang="en-US" sz="4399">
                <a:solidFill>
                  <a:srgbClr val="000000"/>
                </a:solidFill>
                <a:latin typeface="Muli Bold"/>
              </a:rPr>
              <a:t>3. Ứng dụng</a:t>
            </a:r>
          </a:p>
        </p:txBody>
      </p:sp>
      <p:sp>
        <p:nvSpPr>
          <p:cNvPr name="TextBox 4" id="4"/>
          <p:cNvSpPr txBox="true"/>
          <p:nvPr/>
        </p:nvSpPr>
        <p:spPr>
          <a:xfrm rot="0">
            <a:off x="1479773" y="2782676"/>
            <a:ext cx="15774402" cy="646431"/>
          </a:xfrm>
          <a:prstGeom prst="rect">
            <a:avLst/>
          </a:prstGeom>
        </p:spPr>
        <p:txBody>
          <a:bodyPr anchor="t" rtlCol="false" tIns="0" lIns="0" bIns="0" rIns="0">
            <a:spAutoFit/>
          </a:bodyPr>
          <a:lstStyle/>
          <a:p>
            <a:pPr algn="just">
              <a:lnSpc>
                <a:spcPts val="5319"/>
              </a:lnSpc>
            </a:pPr>
            <a:r>
              <a:rPr lang="en-US" sz="3799">
                <a:solidFill>
                  <a:srgbClr val="000000"/>
                </a:solidFill>
                <a:latin typeface="Muli Regular"/>
              </a:rPr>
              <a:t> - Các tác vụ tạo ngôn ngữ dựa trên trình tự đến trình tự như:</a:t>
            </a:r>
          </a:p>
        </p:txBody>
      </p:sp>
      <p:sp>
        <p:nvSpPr>
          <p:cNvPr name="TextBox 5" id="5"/>
          <p:cNvSpPr txBox="true"/>
          <p:nvPr/>
        </p:nvSpPr>
        <p:spPr>
          <a:xfrm rot="0">
            <a:off x="1484898" y="3619606"/>
            <a:ext cx="5886906" cy="646431"/>
          </a:xfrm>
          <a:prstGeom prst="rect">
            <a:avLst/>
          </a:prstGeom>
        </p:spPr>
        <p:txBody>
          <a:bodyPr anchor="t" rtlCol="false" tIns="0" lIns="0" bIns="0" rIns="0">
            <a:spAutoFit/>
          </a:bodyPr>
          <a:lstStyle/>
          <a:p>
            <a:pPr algn="just" marL="820414" indent="-410207" lvl="1">
              <a:lnSpc>
                <a:spcPts val="5319"/>
              </a:lnSpc>
              <a:buFont typeface="Arial"/>
              <a:buChar char="•"/>
            </a:pPr>
            <a:r>
              <a:rPr lang="en-US" sz="3799">
                <a:solidFill>
                  <a:srgbClr val="000000"/>
                </a:solidFill>
                <a:latin typeface="Muli Regular"/>
              </a:rPr>
              <a:t>Câu trả lời câu hỏi</a:t>
            </a:r>
          </a:p>
        </p:txBody>
      </p:sp>
      <p:sp>
        <p:nvSpPr>
          <p:cNvPr name="TextBox 6" id="6"/>
          <p:cNvSpPr txBox="true"/>
          <p:nvPr/>
        </p:nvSpPr>
        <p:spPr>
          <a:xfrm rot="0">
            <a:off x="1484898" y="4437487"/>
            <a:ext cx="5670844" cy="571500"/>
          </a:xfrm>
          <a:prstGeom prst="rect">
            <a:avLst/>
          </a:prstGeom>
        </p:spPr>
        <p:txBody>
          <a:bodyPr anchor="t" rtlCol="false" tIns="0" lIns="0" bIns="0" rIns="0">
            <a:spAutoFit/>
          </a:bodyPr>
          <a:lstStyle/>
          <a:p>
            <a:pPr algn="just" marL="820419" indent="-410209" lvl="1">
              <a:lnSpc>
                <a:spcPts val="4559"/>
              </a:lnSpc>
              <a:buFont typeface="Arial"/>
              <a:buChar char="•"/>
            </a:pPr>
            <a:r>
              <a:rPr lang="en-US" sz="3799" spc="-37">
                <a:solidFill>
                  <a:srgbClr val="000000"/>
                </a:solidFill>
                <a:latin typeface="Muli Regular"/>
              </a:rPr>
              <a:t>Tóm tắt trừu tượng</a:t>
            </a:r>
          </a:p>
        </p:txBody>
      </p:sp>
      <p:sp>
        <p:nvSpPr>
          <p:cNvPr name="TextBox 7" id="7"/>
          <p:cNvSpPr txBox="true"/>
          <p:nvPr/>
        </p:nvSpPr>
        <p:spPr>
          <a:xfrm rot="0">
            <a:off x="1484898" y="5104237"/>
            <a:ext cx="6648176" cy="1313181"/>
          </a:xfrm>
          <a:prstGeom prst="rect">
            <a:avLst/>
          </a:prstGeom>
        </p:spPr>
        <p:txBody>
          <a:bodyPr anchor="t" rtlCol="false" tIns="0" lIns="0" bIns="0" rIns="0">
            <a:spAutoFit/>
          </a:bodyPr>
          <a:lstStyle/>
          <a:p>
            <a:pPr algn="just" marL="820414" indent="-410207" lvl="1">
              <a:lnSpc>
                <a:spcPts val="5319"/>
              </a:lnSpc>
              <a:buFont typeface="Arial"/>
              <a:buChar char="•"/>
            </a:pPr>
            <a:r>
              <a:rPr lang="en-US" sz="3799">
                <a:solidFill>
                  <a:srgbClr val="000000"/>
                </a:solidFill>
                <a:latin typeface="Muli Regular"/>
              </a:rPr>
              <a:t>Dự đoán câu</a:t>
            </a:r>
          </a:p>
          <a:p>
            <a:pPr algn="just" marL="820414" indent="-410207" lvl="1">
              <a:lnSpc>
                <a:spcPts val="5319"/>
              </a:lnSpc>
              <a:buFont typeface="Arial"/>
              <a:buChar char="•"/>
            </a:pPr>
            <a:r>
              <a:rPr lang="en-US" sz="3799">
                <a:solidFill>
                  <a:srgbClr val="000000"/>
                </a:solidFill>
                <a:latin typeface="Muli Regular"/>
              </a:rPr>
              <a:t>Tạo phản hồi hội thoại</a:t>
            </a:r>
          </a:p>
        </p:txBody>
      </p:sp>
      <p:sp>
        <p:nvSpPr>
          <p:cNvPr name="TextBox 8" id="8"/>
          <p:cNvSpPr txBox="true"/>
          <p:nvPr/>
        </p:nvSpPr>
        <p:spPr>
          <a:xfrm rot="0">
            <a:off x="1428055" y="6798418"/>
            <a:ext cx="9794230" cy="646431"/>
          </a:xfrm>
          <a:prstGeom prst="rect">
            <a:avLst/>
          </a:prstGeom>
        </p:spPr>
        <p:txBody>
          <a:bodyPr anchor="t" rtlCol="false" tIns="0" lIns="0" bIns="0" rIns="0">
            <a:spAutoFit/>
          </a:bodyPr>
          <a:lstStyle/>
          <a:p>
            <a:pPr algn="ctr">
              <a:lnSpc>
                <a:spcPts val="5319"/>
              </a:lnSpc>
              <a:spcBef>
                <a:spcPct val="0"/>
              </a:spcBef>
            </a:pPr>
            <a:r>
              <a:rPr lang="en-US" sz="3799">
                <a:solidFill>
                  <a:srgbClr val="000000"/>
                </a:solidFill>
                <a:latin typeface="Muli Regular"/>
              </a:rPr>
              <a:t>-  </a:t>
            </a:r>
            <a:r>
              <a:rPr lang="en-US" sz="3799">
                <a:solidFill>
                  <a:srgbClr val="000000"/>
                </a:solidFill>
                <a:latin typeface="Muli Regular"/>
              </a:rPr>
              <a:t>Các nhiệm vụ hiểu ngôn ngữ tự nhiên như:</a:t>
            </a:r>
          </a:p>
        </p:txBody>
      </p:sp>
      <p:sp>
        <p:nvSpPr>
          <p:cNvPr name="TextBox 9" id="9"/>
          <p:cNvSpPr txBox="true"/>
          <p:nvPr/>
        </p:nvSpPr>
        <p:spPr>
          <a:xfrm rot="0">
            <a:off x="1517795" y="7635348"/>
            <a:ext cx="5414550" cy="646431"/>
          </a:xfrm>
          <a:prstGeom prst="rect">
            <a:avLst/>
          </a:prstGeom>
        </p:spPr>
        <p:txBody>
          <a:bodyPr anchor="t" rtlCol="false" tIns="0" lIns="0" bIns="0" rIns="0">
            <a:spAutoFit/>
          </a:bodyPr>
          <a:lstStyle/>
          <a:p>
            <a:pPr algn="just" marL="820414" indent="-410207" lvl="1">
              <a:lnSpc>
                <a:spcPts val="5319"/>
              </a:lnSpc>
              <a:buFont typeface="Arial"/>
              <a:buChar char="•"/>
            </a:pPr>
            <a:r>
              <a:rPr lang="en-US" sz="3799">
                <a:solidFill>
                  <a:srgbClr val="000000"/>
                </a:solidFill>
                <a:latin typeface="Muli Regular"/>
              </a:rPr>
              <a:t>Sự phân biệt từ ngữ</a:t>
            </a:r>
          </a:p>
        </p:txBody>
      </p:sp>
      <p:sp>
        <p:nvSpPr>
          <p:cNvPr name="TextBox 10" id="10"/>
          <p:cNvSpPr txBox="true"/>
          <p:nvPr/>
        </p:nvSpPr>
        <p:spPr>
          <a:xfrm rot="0">
            <a:off x="1517795" y="8281779"/>
            <a:ext cx="8322601" cy="1313181"/>
          </a:xfrm>
          <a:prstGeom prst="rect">
            <a:avLst/>
          </a:prstGeom>
        </p:spPr>
        <p:txBody>
          <a:bodyPr anchor="t" rtlCol="false" tIns="0" lIns="0" bIns="0" rIns="0">
            <a:spAutoFit/>
          </a:bodyPr>
          <a:lstStyle/>
          <a:p>
            <a:pPr algn="just" marL="820414" indent="-410207" lvl="1">
              <a:lnSpc>
                <a:spcPts val="5319"/>
              </a:lnSpc>
              <a:buFont typeface="Arial"/>
              <a:buChar char="•"/>
            </a:pPr>
            <a:r>
              <a:rPr lang="en-US" sz="3799">
                <a:solidFill>
                  <a:srgbClr val="000000"/>
                </a:solidFill>
                <a:latin typeface="Muli Regular"/>
              </a:rPr>
              <a:t>Suy luận ngôn ngữ tự nhiên.</a:t>
            </a:r>
          </a:p>
          <a:p>
            <a:pPr algn="just" marL="820414" indent="-410207" lvl="1">
              <a:lnSpc>
                <a:spcPts val="5319"/>
              </a:lnSpc>
              <a:buFont typeface="Arial"/>
              <a:buChar char="•"/>
            </a:pPr>
            <a:r>
              <a:rPr lang="en-US" sz="3799">
                <a:solidFill>
                  <a:srgbClr val="000000"/>
                </a:solidFill>
                <a:latin typeface="Muli Regular"/>
              </a:rPr>
              <a:t>Phân loại quan điểm.</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931944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name="Picture 4" id="4"/>
          <p:cNvPicPr>
            <a:picLocks noChangeAspect="true"/>
          </p:cNvPicPr>
          <p:nvPr/>
        </p:nvPicPr>
        <p:blipFill>
          <a:blip r:embed="rId2"/>
          <a:srcRect l="0" t="0" r="0" b="0"/>
          <a:stretch>
            <a:fillRect/>
          </a:stretch>
        </p:blipFill>
        <p:spPr>
          <a:xfrm flipH="false" flipV="false" rot="0">
            <a:off x="8072103" y="3720933"/>
            <a:ext cx="10215897" cy="6348078"/>
          </a:xfrm>
          <a:prstGeom prst="rect">
            <a:avLst/>
          </a:prstGeom>
        </p:spPr>
      </p:pic>
      <p:sp>
        <p:nvSpPr>
          <p:cNvPr name="TextBox 5" id="5"/>
          <p:cNvSpPr txBox="true"/>
          <p:nvPr/>
        </p:nvSpPr>
        <p:spPr>
          <a:xfrm rot="0">
            <a:off x="838200" y="350031"/>
            <a:ext cx="11332399" cy="923925"/>
          </a:xfrm>
          <a:prstGeom prst="rect">
            <a:avLst/>
          </a:prstGeom>
        </p:spPr>
        <p:txBody>
          <a:bodyPr anchor="t" rtlCol="false" tIns="0" lIns="0" bIns="0" rIns="0">
            <a:spAutoFit/>
          </a:bodyPr>
          <a:lstStyle/>
          <a:p>
            <a:pPr>
              <a:lnSpc>
                <a:spcPts val="7200"/>
              </a:lnSpc>
              <a:spcBef>
                <a:spcPct val="0"/>
              </a:spcBef>
            </a:pPr>
            <a:r>
              <a:rPr lang="en-US" sz="6000" spc="-60">
                <a:solidFill>
                  <a:srgbClr val="000000"/>
                </a:solidFill>
                <a:latin typeface="Muli Bold"/>
              </a:rPr>
              <a:t>2.1. Mô hình BERT</a:t>
            </a:r>
          </a:p>
        </p:txBody>
      </p:sp>
      <p:sp>
        <p:nvSpPr>
          <p:cNvPr name="TextBox 6" id="6"/>
          <p:cNvSpPr txBox="true"/>
          <p:nvPr/>
        </p:nvSpPr>
        <p:spPr>
          <a:xfrm rot="0">
            <a:off x="1294398" y="1456160"/>
            <a:ext cx="7627923" cy="755016"/>
          </a:xfrm>
          <a:prstGeom prst="rect">
            <a:avLst/>
          </a:prstGeom>
        </p:spPr>
        <p:txBody>
          <a:bodyPr anchor="t" rtlCol="false" tIns="0" lIns="0" bIns="0" rIns="0">
            <a:spAutoFit/>
          </a:bodyPr>
          <a:lstStyle/>
          <a:p>
            <a:pPr algn="just">
              <a:lnSpc>
                <a:spcPts val="6159"/>
              </a:lnSpc>
            </a:pPr>
            <a:r>
              <a:rPr lang="en-US" sz="4399">
                <a:solidFill>
                  <a:srgbClr val="000000"/>
                </a:solidFill>
                <a:latin typeface="Muli Bold"/>
              </a:rPr>
              <a:t>4. Kiến trúc của BERT</a:t>
            </a:r>
          </a:p>
        </p:txBody>
      </p:sp>
      <p:sp>
        <p:nvSpPr>
          <p:cNvPr name="TextBox 7" id="7"/>
          <p:cNvSpPr txBox="true"/>
          <p:nvPr/>
        </p:nvSpPr>
        <p:spPr>
          <a:xfrm rot="0">
            <a:off x="303376" y="2488053"/>
            <a:ext cx="11867223" cy="646431"/>
          </a:xfrm>
          <a:prstGeom prst="rect">
            <a:avLst/>
          </a:prstGeom>
        </p:spPr>
        <p:txBody>
          <a:bodyPr anchor="t" rtlCol="false" tIns="0" lIns="0" bIns="0" rIns="0">
            <a:spAutoFit/>
          </a:bodyPr>
          <a:lstStyle/>
          <a:p>
            <a:pPr algn="just">
              <a:lnSpc>
                <a:spcPts val="5319"/>
              </a:lnSpc>
              <a:spcBef>
                <a:spcPct val="0"/>
              </a:spcBef>
            </a:pPr>
            <a:r>
              <a:rPr lang="en-US" sz="3799">
                <a:solidFill>
                  <a:srgbClr val="000000"/>
                </a:solidFill>
                <a:latin typeface="Muli Regular"/>
              </a:rPr>
              <a:t>BERT là một bộ mã hóa nhiều lớp. Có hai lớp chính:</a:t>
            </a:r>
          </a:p>
        </p:txBody>
      </p:sp>
      <p:sp>
        <p:nvSpPr>
          <p:cNvPr name="TextBox 8" id="8"/>
          <p:cNvSpPr txBox="true"/>
          <p:nvPr/>
        </p:nvSpPr>
        <p:spPr>
          <a:xfrm rot="0">
            <a:off x="303376" y="3411361"/>
            <a:ext cx="7320370" cy="1979931"/>
          </a:xfrm>
          <a:prstGeom prst="rect">
            <a:avLst/>
          </a:prstGeom>
        </p:spPr>
        <p:txBody>
          <a:bodyPr anchor="t" rtlCol="false" tIns="0" lIns="0" bIns="0" rIns="0">
            <a:spAutoFit/>
          </a:bodyPr>
          <a:lstStyle/>
          <a:p>
            <a:pPr algn="just" marL="820414" indent="-410207" lvl="1">
              <a:lnSpc>
                <a:spcPts val="5319"/>
              </a:lnSpc>
              <a:buFont typeface="Arial"/>
              <a:buChar char="•"/>
            </a:pPr>
            <a:r>
              <a:rPr lang="en-US" sz="3799">
                <a:solidFill>
                  <a:srgbClr val="000000"/>
                </a:solidFill>
                <a:latin typeface="Muli Regular"/>
              </a:rPr>
              <a:t>BERT cơ sở - 12 lớp (khối biến áp), 12 đầu chú ý và 110 triệu thông số.</a:t>
            </a:r>
          </a:p>
        </p:txBody>
      </p:sp>
      <p:sp>
        <p:nvSpPr>
          <p:cNvPr name="TextBox 9" id="9"/>
          <p:cNvSpPr txBox="true"/>
          <p:nvPr/>
        </p:nvSpPr>
        <p:spPr>
          <a:xfrm rot="0">
            <a:off x="300983" y="5581792"/>
            <a:ext cx="7322762" cy="1313181"/>
          </a:xfrm>
          <a:prstGeom prst="rect">
            <a:avLst/>
          </a:prstGeom>
        </p:spPr>
        <p:txBody>
          <a:bodyPr anchor="t" rtlCol="false" tIns="0" lIns="0" bIns="0" rIns="0">
            <a:spAutoFit/>
          </a:bodyPr>
          <a:lstStyle/>
          <a:p>
            <a:pPr algn="just" marL="820414" indent="-410207" lvl="1">
              <a:lnSpc>
                <a:spcPts val="5319"/>
              </a:lnSpc>
              <a:buFont typeface="Arial"/>
              <a:buChar char="•"/>
            </a:pPr>
            <a:r>
              <a:rPr lang="en-US" sz="3799">
                <a:solidFill>
                  <a:srgbClr val="000000"/>
                </a:solidFill>
                <a:latin typeface="Muli Regular"/>
              </a:rPr>
              <a:t>BERT Large - 24 lớp, 16 đầu chú ý và 340 triệu thông số.</a:t>
            </a:r>
          </a:p>
        </p:txBody>
      </p:sp>
      <p:sp>
        <p:nvSpPr>
          <p:cNvPr name="TextBox 10" id="10"/>
          <p:cNvSpPr txBox="true"/>
          <p:nvPr/>
        </p:nvSpPr>
        <p:spPr>
          <a:xfrm rot="0">
            <a:off x="303376" y="7171197"/>
            <a:ext cx="7320370" cy="1313181"/>
          </a:xfrm>
          <a:prstGeom prst="rect">
            <a:avLst/>
          </a:prstGeom>
        </p:spPr>
        <p:txBody>
          <a:bodyPr anchor="t" rtlCol="false" tIns="0" lIns="0" bIns="0" rIns="0">
            <a:spAutoFit/>
          </a:bodyPr>
          <a:lstStyle/>
          <a:p>
            <a:pPr algn="just">
              <a:lnSpc>
                <a:spcPts val="5319"/>
              </a:lnSpc>
              <a:spcBef>
                <a:spcPct val="0"/>
              </a:spcBef>
            </a:pPr>
            <a:r>
              <a:rPr lang="en-US" sz="3799">
                <a:solidFill>
                  <a:srgbClr val="000000"/>
                </a:solidFill>
                <a:latin typeface="Muli Regular"/>
              </a:rPr>
              <a:t>Đầu vào phải được cung cấp cho bộ mã hóa đầu tiên.</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2527743" y="-89986"/>
            <a:ext cx="10138115" cy="8779655"/>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4" id="4"/>
          <p:cNvGrpSpPr/>
          <p:nvPr/>
        </p:nvGrpSpPr>
        <p:grpSpPr>
          <a:xfrm rot="0">
            <a:off x="2505679" y="5832746"/>
            <a:ext cx="5966980" cy="5167433"/>
            <a:chOff x="0" y="0"/>
            <a:chExt cx="3619627" cy="3134614"/>
          </a:xfrm>
        </p:grpSpPr>
        <p:sp>
          <p:nvSpPr>
            <p:cNvPr name="Freeform 5" id="5"/>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6" id="6"/>
          <p:cNvSpPr txBox="true"/>
          <p:nvPr/>
        </p:nvSpPr>
        <p:spPr>
          <a:xfrm rot="0">
            <a:off x="3258935" y="3816381"/>
            <a:ext cx="4460469" cy="857250"/>
          </a:xfrm>
          <a:prstGeom prst="rect">
            <a:avLst/>
          </a:prstGeom>
        </p:spPr>
        <p:txBody>
          <a:bodyPr anchor="t" rtlCol="false" tIns="0" lIns="0" bIns="0" rIns="0">
            <a:spAutoFit/>
          </a:bodyPr>
          <a:lstStyle/>
          <a:p>
            <a:pPr algn="ctr" marL="0" indent="0" lvl="0">
              <a:lnSpc>
                <a:spcPts val="6779"/>
              </a:lnSpc>
              <a:spcBef>
                <a:spcPct val="0"/>
              </a:spcBef>
            </a:pPr>
            <a:r>
              <a:rPr lang="en-US" sz="5649" spc="-209">
                <a:solidFill>
                  <a:srgbClr val="F4F4F4"/>
                </a:solidFill>
                <a:latin typeface="Muli Bold Bold"/>
              </a:rPr>
              <a:t>NỘI DUNG</a:t>
            </a:r>
          </a:p>
        </p:txBody>
      </p:sp>
      <p:sp>
        <p:nvSpPr>
          <p:cNvPr name="TextBox 7" id="7"/>
          <p:cNvSpPr txBox="true"/>
          <p:nvPr/>
        </p:nvSpPr>
        <p:spPr>
          <a:xfrm rot="0">
            <a:off x="9144000" y="2854815"/>
            <a:ext cx="6109328" cy="778511"/>
          </a:xfrm>
          <a:prstGeom prst="rect">
            <a:avLst/>
          </a:prstGeom>
        </p:spPr>
        <p:txBody>
          <a:bodyPr anchor="t" rtlCol="false" tIns="0" lIns="0" bIns="0" rIns="0">
            <a:spAutoFit/>
          </a:bodyPr>
          <a:lstStyle/>
          <a:p>
            <a:pPr marL="993130" indent="-496565" lvl="1">
              <a:lnSpc>
                <a:spcPts val="6439"/>
              </a:lnSpc>
              <a:buFont typeface="Arial"/>
              <a:buChar char="•"/>
            </a:pPr>
            <a:r>
              <a:rPr lang="en-US" sz="4599">
                <a:solidFill>
                  <a:srgbClr val="F4F4F4"/>
                </a:solidFill>
                <a:latin typeface="Muli Regular"/>
              </a:rPr>
              <a:t>Phát biểu bài toán</a:t>
            </a:r>
          </a:p>
        </p:txBody>
      </p:sp>
      <p:sp>
        <p:nvSpPr>
          <p:cNvPr name="TextBox 8" id="8"/>
          <p:cNvSpPr txBox="true"/>
          <p:nvPr/>
        </p:nvSpPr>
        <p:spPr>
          <a:xfrm rot="0">
            <a:off x="9144000" y="3853036"/>
            <a:ext cx="6109328" cy="778511"/>
          </a:xfrm>
          <a:prstGeom prst="rect">
            <a:avLst/>
          </a:prstGeom>
        </p:spPr>
        <p:txBody>
          <a:bodyPr anchor="t" rtlCol="false" tIns="0" lIns="0" bIns="0" rIns="0">
            <a:spAutoFit/>
          </a:bodyPr>
          <a:lstStyle/>
          <a:p>
            <a:pPr marL="993130" indent="-496565" lvl="1">
              <a:lnSpc>
                <a:spcPts val="6439"/>
              </a:lnSpc>
              <a:buFont typeface="Arial"/>
              <a:buChar char="•"/>
            </a:pPr>
            <a:r>
              <a:rPr lang="en-US" sz="4599">
                <a:solidFill>
                  <a:srgbClr val="F4F4F4"/>
                </a:solidFill>
                <a:latin typeface="Muli Regular"/>
              </a:rPr>
              <a:t>Cơ sở lý thuyết</a:t>
            </a:r>
          </a:p>
        </p:txBody>
      </p:sp>
      <p:sp>
        <p:nvSpPr>
          <p:cNvPr name="TextBox 9" id="9"/>
          <p:cNvSpPr txBox="true"/>
          <p:nvPr/>
        </p:nvSpPr>
        <p:spPr>
          <a:xfrm rot="0">
            <a:off x="9144000" y="5738078"/>
            <a:ext cx="6109328" cy="778511"/>
          </a:xfrm>
          <a:prstGeom prst="rect">
            <a:avLst/>
          </a:prstGeom>
        </p:spPr>
        <p:txBody>
          <a:bodyPr anchor="t" rtlCol="false" tIns="0" lIns="0" bIns="0" rIns="0">
            <a:spAutoFit/>
          </a:bodyPr>
          <a:lstStyle/>
          <a:p>
            <a:pPr marL="993130" indent="-496565" lvl="1">
              <a:lnSpc>
                <a:spcPts val="6439"/>
              </a:lnSpc>
              <a:buFont typeface="Arial"/>
              <a:buChar char="•"/>
            </a:pPr>
            <a:r>
              <a:rPr lang="en-US" sz="4599">
                <a:solidFill>
                  <a:srgbClr val="F4F4F4"/>
                </a:solidFill>
                <a:latin typeface="Muli Regular"/>
              </a:rPr>
              <a:t>Kết luận</a:t>
            </a:r>
          </a:p>
        </p:txBody>
      </p:sp>
      <p:sp>
        <p:nvSpPr>
          <p:cNvPr name="TextBox 10" id="10"/>
          <p:cNvSpPr txBox="true"/>
          <p:nvPr/>
        </p:nvSpPr>
        <p:spPr>
          <a:xfrm rot="0">
            <a:off x="9144000" y="4797773"/>
            <a:ext cx="8115300" cy="778511"/>
          </a:xfrm>
          <a:prstGeom prst="rect">
            <a:avLst/>
          </a:prstGeom>
        </p:spPr>
        <p:txBody>
          <a:bodyPr anchor="t" rtlCol="false" tIns="0" lIns="0" bIns="0" rIns="0">
            <a:spAutoFit/>
          </a:bodyPr>
          <a:lstStyle/>
          <a:p>
            <a:pPr marL="993130" indent="-496565" lvl="1">
              <a:lnSpc>
                <a:spcPts val="6439"/>
              </a:lnSpc>
              <a:buFont typeface="Arial"/>
              <a:buChar char="•"/>
            </a:pPr>
            <a:r>
              <a:rPr lang="en-US" sz="4599">
                <a:solidFill>
                  <a:srgbClr val="F4F4F4"/>
                </a:solidFill>
                <a:latin typeface="Muli Regular"/>
              </a:rPr>
              <a:t>Thực nghiệm và kết quả</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931944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name="Picture 4" id="4"/>
          <p:cNvPicPr>
            <a:picLocks noChangeAspect="true"/>
          </p:cNvPicPr>
          <p:nvPr/>
        </p:nvPicPr>
        <p:blipFill>
          <a:blip r:embed="rId2"/>
          <a:srcRect l="0" t="0" r="0" b="0"/>
          <a:stretch>
            <a:fillRect/>
          </a:stretch>
        </p:blipFill>
        <p:spPr>
          <a:xfrm flipH="false" flipV="false" rot="0">
            <a:off x="1028700" y="4249201"/>
            <a:ext cx="16230600" cy="5009099"/>
          </a:xfrm>
          <a:prstGeom prst="rect">
            <a:avLst/>
          </a:prstGeom>
        </p:spPr>
      </p:pic>
      <p:sp>
        <p:nvSpPr>
          <p:cNvPr name="TextBox 5" id="5"/>
          <p:cNvSpPr txBox="true"/>
          <p:nvPr/>
        </p:nvSpPr>
        <p:spPr>
          <a:xfrm rot="0">
            <a:off x="838200" y="350031"/>
            <a:ext cx="11332399" cy="923925"/>
          </a:xfrm>
          <a:prstGeom prst="rect">
            <a:avLst/>
          </a:prstGeom>
        </p:spPr>
        <p:txBody>
          <a:bodyPr anchor="t" rtlCol="false" tIns="0" lIns="0" bIns="0" rIns="0">
            <a:spAutoFit/>
          </a:bodyPr>
          <a:lstStyle/>
          <a:p>
            <a:pPr>
              <a:lnSpc>
                <a:spcPts val="7200"/>
              </a:lnSpc>
              <a:spcBef>
                <a:spcPct val="0"/>
              </a:spcBef>
            </a:pPr>
            <a:r>
              <a:rPr lang="en-US" sz="6000" spc="-60">
                <a:solidFill>
                  <a:srgbClr val="000000"/>
                </a:solidFill>
                <a:latin typeface="Muli Bold"/>
              </a:rPr>
              <a:t>2.1. Mô hình BERT</a:t>
            </a:r>
          </a:p>
        </p:txBody>
      </p:sp>
      <p:sp>
        <p:nvSpPr>
          <p:cNvPr name="TextBox 6" id="6"/>
          <p:cNvSpPr txBox="true"/>
          <p:nvPr/>
        </p:nvSpPr>
        <p:spPr>
          <a:xfrm rot="0">
            <a:off x="1294398" y="1456160"/>
            <a:ext cx="7627923" cy="755016"/>
          </a:xfrm>
          <a:prstGeom prst="rect">
            <a:avLst/>
          </a:prstGeom>
        </p:spPr>
        <p:txBody>
          <a:bodyPr anchor="t" rtlCol="false" tIns="0" lIns="0" bIns="0" rIns="0">
            <a:spAutoFit/>
          </a:bodyPr>
          <a:lstStyle/>
          <a:p>
            <a:pPr algn="just">
              <a:lnSpc>
                <a:spcPts val="6159"/>
              </a:lnSpc>
            </a:pPr>
            <a:r>
              <a:rPr lang="en-US" sz="4399">
                <a:solidFill>
                  <a:srgbClr val="000000"/>
                </a:solidFill>
                <a:latin typeface="Muli Bold"/>
              </a:rPr>
              <a:t>4. Kiến trúc của BERT</a:t>
            </a:r>
          </a:p>
        </p:txBody>
      </p:sp>
      <p:sp>
        <p:nvSpPr>
          <p:cNvPr name="TextBox 7" id="7"/>
          <p:cNvSpPr txBox="true"/>
          <p:nvPr/>
        </p:nvSpPr>
        <p:spPr>
          <a:xfrm rot="0">
            <a:off x="1028700" y="2488053"/>
            <a:ext cx="16230600" cy="1313181"/>
          </a:xfrm>
          <a:prstGeom prst="rect">
            <a:avLst/>
          </a:prstGeom>
        </p:spPr>
        <p:txBody>
          <a:bodyPr anchor="t" rtlCol="false" tIns="0" lIns="0" bIns="0" rIns="0">
            <a:spAutoFit/>
          </a:bodyPr>
          <a:lstStyle/>
          <a:p>
            <a:pPr algn="just" marL="820414" indent="-410207" lvl="1">
              <a:lnSpc>
                <a:spcPts val="5319"/>
              </a:lnSpc>
              <a:buFont typeface="Arial"/>
              <a:buChar char="•"/>
            </a:pPr>
            <a:r>
              <a:rPr lang="en-US" sz="3799">
                <a:solidFill>
                  <a:srgbClr val="000000"/>
                </a:solidFill>
                <a:latin typeface="Muli Regular"/>
              </a:rPr>
              <a:t>Bộ mã hóa BERT mong đợi một chuỗi các mã thông báo. Cách các mã thông báo được xử lý và chuyển đổi như sau:</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931944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4" id="4"/>
          <p:cNvSpPr txBox="true"/>
          <p:nvPr/>
        </p:nvSpPr>
        <p:spPr>
          <a:xfrm rot="0">
            <a:off x="838200" y="350031"/>
            <a:ext cx="11332399" cy="923925"/>
          </a:xfrm>
          <a:prstGeom prst="rect">
            <a:avLst/>
          </a:prstGeom>
        </p:spPr>
        <p:txBody>
          <a:bodyPr anchor="t" rtlCol="false" tIns="0" lIns="0" bIns="0" rIns="0">
            <a:spAutoFit/>
          </a:bodyPr>
          <a:lstStyle/>
          <a:p>
            <a:pPr>
              <a:lnSpc>
                <a:spcPts val="7200"/>
              </a:lnSpc>
              <a:spcBef>
                <a:spcPct val="0"/>
              </a:spcBef>
            </a:pPr>
            <a:r>
              <a:rPr lang="en-US" sz="6000" spc="-60">
                <a:solidFill>
                  <a:srgbClr val="000000"/>
                </a:solidFill>
                <a:latin typeface="Muli Bold"/>
              </a:rPr>
              <a:t>2.1. Mô hình BERT</a:t>
            </a:r>
          </a:p>
        </p:txBody>
      </p:sp>
      <p:sp>
        <p:nvSpPr>
          <p:cNvPr name="TextBox 5" id="5"/>
          <p:cNvSpPr txBox="true"/>
          <p:nvPr/>
        </p:nvSpPr>
        <p:spPr>
          <a:xfrm rot="0">
            <a:off x="1294398" y="1456160"/>
            <a:ext cx="7627923" cy="755016"/>
          </a:xfrm>
          <a:prstGeom prst="rect">
            <a:avLst/>
          </a:prstGeom>
        </p:spPr>
        <p:txBody>
          <a:bodyPr anchor="t" rtlCol="false" tIns="0" lIns="0" bIns="0" rIns="0">
            <a:spAutoFit/>
          </a:bodyPr>
          <a:lstStyle/>
          <a:p>
            <a:pPr algn="just">
              <a:lnSpc>
                <a:spcPts val="6159"/>
              </a:lnSpc>
            </a:pPr>
            <a:r>
              <a:rPr lang="en-US" sz="4399">
                <a:solidFill>
                  <a:srgbClr val="000000"/>
                </a:solidFill>
                <a:latin typeface="Muli Bold"/>
              </a:rPr>
              <a:t>5. BERT đào tạo trước</a:t>
            </a:r>
          </a:p>
        </p:txBody>
      </p:sp>
      <p:sp>
        <p:nvSpPr>
          <p:cNvPr name="TextBox 6" id="6"/>
          <p:cNvSpPr txBox="true"/>
          <p:nvPr/>
        </p:nvSpPr>
        <p:spPr>
          <a:xfrm rot="0">
            <a:off x="1294398" y="2488053"/>
            <a:ext cx="15964902" cy="1313181"/>
          </a:xfrm>
          <a:prstGeom prst="rect">
            <a:avLst/>
          </a:prstGeom>
        </p:spPr>
        <p:txBody>
          <a:bodyPr anchor="t" rtlCol="false" tIns="0" lIns="0" bIns="0" rIns="0">
            <a:spAutoFit/>
          </a:bodyPr>
          <a:lstStyle/>
          <a:p>
            <a:pPr algn="just" marL="820414" indent="-410207" lvl="1">
              <a:lnSpc>
                <a:spcPts val="5319"/>
              </a:lnSpc>
              <a:buFont typeface="Arial"/>
              <a:buChar char="•"/>
            </a:pPr>
            <a:r>
              <a:rPr lang="en-US" sz="3799">
                <a:solidFill>
                  <a:srgbClr val="000000"/>
                </a:solidFill>
                <a:latin typeface="Muli Regular"/>
              </a:rPr>
              <a:t>Làm thế nào để BERT đạt được đào tạo hai chiều? Có hai phương pháp:</a:t>
            </a:r>
          </a:p>
        </p:txBody>
      </p:sp>
      <p:sp>
        <p:nvSpPr>
          <p:cNvPr name="TextBox 7" id="7"/>
          <p:cNvSpPr txBox="true"/>
          <p:nvPr/>
        </p:nvSpPr>
        <p:spPr>
          <a:xfrm rot="0">
            <a:off x="2488853" y="4267959"/>
            <a:ext cx="15024795" cy="646431"/>
          </a:xfrm>
          <a:prstGeom prst="rect">
            <a:avLst/>
          </a:prstGeom>
        </p:spPr>
        <p:txBody>
          <a:bodyPr anchor="t" rtlCol="false" tIns="0" lIns="0" bIns="0" rIns="0">
            <a:spAutoFit/>
          </a:bodyPr>
          <a:lstStyle/>
          <a:p>
            <a:pPr algn="just">
              <a:lnSpc>
                <a:spcPts val="5319"/>
              </a:lnSpc>
              <a:spcBef>
                <a:spcPct val="0"/>
              </a:spcBef>
            </a:pPr>
            <a:r>
              <a:rPr lang="en-US" sz="3799">
                <a:solidFill>
                  <a:srgbClr val="000000"/>
                </a:solidFill>
                <a:latin typeface="Muli Regular"/>
              </a:rPr>
              <a:t>1. Masked Language Model - Mô hình ngôn ngữ được che giấu</a:t>
            </a:r>
          </a:p>
        </p:txBody>
      </p:sp>
      <p:sp>
        <p:nvSpPr>
          <p:cNvPr name="TextBox 8" id="8"/>
          <p:cNvSpPr txBox="true"/>
          <p:nvPr/>
        </p:nvSpPr>
        <p:spPr>
          <a:xfrm rot="0">
            <a:off x="2488853" y="5354319"/>
            <a:ext cx="11614249" cy="646431"/>
          </a:xfrm>
          <a:prstGeom prst="rect">
            <a:avLst/>
          </a:prstGeom>
        </p:spPr>
        <p:txBody>
          <a:bodyPr anchor="t" rtlCol="false" tIns="0" lIns="0" bIns="0" rIns="0">
            <a:spAutoFit/>
          </a:bodyPr>
          <a:lstStyle/>
          <a:p>
            <a:pPr algn="just">
              <a:lnSpc>
                <a:spcPts val="5319"/>
              </a:lnSpc>
              <a:spcBef>
                <a:spcPct val="0"/>
              </a:spcBef>
            </a:pPr>
            <a:r>
              <a:rPr lang="en-US" sz="3799">
                <a:solidFill>
                  <a:srgbClr val="000000"/>
                </a:solidFill>
                <a:latin typeface="Muli Regular"/>
              </a:rPr>
              <a:t>2. </a:t>
            </a:r>
            <a:r>
              <a:rPr lang="en-US" sz="3799">
                <a:solidFill>
                  <a:srgbClr val="000000"/>
                </a:solidFill>
                <a:latin typeface="Muli Regular"/>
              </a:rPr>
              <a:t>Next Sentence Prediction - Dự đoán câu tiếp theo.</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931944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4" id="4"/>
          <p:cNvSpPr txBox="true"/>
          <p:nvPr/>
        </p:nvSpPr>
        <p:spPr>
          <a:xfrm rot="0">
            <a:off x="838200" y="350031"/>
            <a:ext cx="11332399" cy="923925"/>
          </a:xfrm>
          <a:prstGeom prst="rect">
            <a:avLst/>
          </a:prstGeom>
        </p:spPr>
        <p:txBody>
          <a:bodyPr anchor="t" rtlCol="false" tIns="0" lIns="0" bIns="0" rIns="0">
            <a:spAutoFit/>
          </a:bodyPr>
          <a:lstStyle/>
          <a:p>
            <a:pPr>
              <a:lnSpc>
                <a:spcPts val="7200"/>
              </a:lnSpc>
              <a:spcBef>
                <a:spcPct val="0"/>
              </a:spcBef>
            </a:pPr>
            <a:r>
              <a:rPr lang="en-US" sz="6000" spc="-60">
                <a:solidFill>
                  <a:srgbClr val="000000"/>
                </a:solidFill>
                <a:latin typeface="Muli Bold"/>
              </a:rPr>
              <a:t>2.1. Mô hình BERT</a:t>
            </a:r>
          </a:p>
        </p:txBody>
      </p:sp>
      <p:sp>
        <p:nvSpPr>
          <p:cNvPr name="TextBox 5" id="5"/>
          <p:cNvSpPr txBox="true"/>
          <p:nvPr/>
        </p:nvSpPr>
        <p:spPr>
          <a:xfrm rot="0">
            <a:off x="1294398" y="1456160"/>
            <a:ext cx="7627923" cy="755016"/>
          </a:xfrm>
          <a:prstGeom prst="rect">
            <a:avLst/>
          </a:prstGeom>
        </p:spPr>
        <p:txBody>
          <a:bodyPr anchor="t" rtlCol="false" tIns="0" lIns="0" bIns="0" rIns="0">
            <a:spAutoFit/>
          </a:bodyPr>
          <a:lstStyle/>
          <a:p>
            <a:pPr algn="just">
              <a:lnSpc>
                <a:spcPts val="6159"/>
              </a:lnSpc>
            </a:pPr>
            <a:r>
              <a:rPr lang="en-US" sz="4399">
                <a:solidFill>
                  <a:srgbClr val="000000"/>
                </a:solidFill>
                <a:latin typeface="Muli Bold"/>
              </a:rPr>
              <a:t>6. Cách tinh chỉnh cho BERT</a:t>
            </a:r>
          </a:p>
        </p:txBody>
      </p:sp>
      <p:sp>
        <p:nvSpPr>
          <p:cNvPr name="TextBox 6" id="6"/>
          <p:cNvSpPr txBox="true"/>
          <p:nvPr/>
        </p:nvSpPr>
        <p:spPr>
          <a:xfrm rot="0">
            <a:off x="1294398" y="2488053"/>
            <a:ext cx="15964902" cy="1313181"/>
          </a:xfrm>
          <a:prstGeom prst="rect">
            <a:avLst/>
          </a:prstGeom>
        </p:spPr>
        <p:txBody>
          <a:bodyPr anchor="t" rtlCol="false" tIns="0" lIns="0" bIns="0" rIns="0">
            <a:spAutoFit/>
          </a:bodyPr>
          <a:lstStyle/>
          <a:p>
            <a:pPr algn="just">
              <a:lnSpc>
                <a:spcPts val="5319"/>
              </a:lnSpc>
            </a:pPr>
            <a:r>
              <a:rPr lang="en-US" sz="3799">
                <a:solidFill>
                  <a:srgbClr val="000000"/>
                </a:solidFill>
                <a:latin typeface="Muli Regular"/>
              </a:rPr>
              <a:t>- BERT có thể được sử dụng cho nhiều tác vụ ngôn ngữ khác nhau, trong khi chỉ thêm một lớp nhỏ vào mô hình cốt lõi ví dụ như: </a:t>
            </a:r>
          </a:p>
        </p:txBody>
      </p:sp>
      <p:sp>
        <p:nvSpPr>
          <p:cNvPr name="TextBox 7" id="7"/>
          <p:cNvSpPr txBox="true"/>
          <p:nvPr/>
        </p:nvSpPr>
        <p:spPr>
          <a:xfrm rot="0">
            <a:off x="1294398" y="4269739"/>
            <a:ext cx="15024795" cy="646431"/>
          </a:xfrm>
          <a:prstGeom prst="rect">
            <a:avLst/>
          </a:prstGeom>
        </p:spPr>
        <p:txBody>
          <a:bodyPr anchor="t" rtlCol="false" tIns="0" lIns="0" bIns="0" rIns="0">
            <a:spAutoFit/>
          </a:bodyPr>
          <a:lstStyle/>
          <a:p>
            <a:pPr algn="just" marL="820414" indent="-410207" lvl="1">
              <a:lnSpc>
                <a:spcPts val="5319"/>
              </a:lnSpc>
              <a:buFont typeface="Arial"/>
              <a:buChar char="•"/>
            </a:pPr>
            <a:r>
              <a:rPr lang="en-US" sz="3799">
                <a:solidFill>
                  <a:srgbClr val="000000"/>
                </a:solidFill>
                <a:latin typeface="Muli Regular"/>
              </a:rPr>
              <a:t>Sequence Classification Tasks - Nhiệm vụ phân loại trình tự</a:t>
            </a:r>
          </a:p>
        </p:txBody>
      </p:sp>
      <p:sp>
        <p:nvSpPr>
          <p:cNvPr name="TextBox 8" id="8"/>
          <p:cNvSpPr txBox="true"/>
          <p:nvPr/>
        </p:nvSpPr>
        <p:spPr>
          <a:xfrm rot="0">
            <a:off x="1294398" y="5382894"/>
            <a:ext cx="13159745" cy="646431"/>
          </a:xfrm>
          <a:prstGeom prst="rect">
            <a:avLst/>
          </a:prstGeom>
        </p:spPr>
        <p:txBody>
          <a:bodyPr anchor="t" rtlCol="false" tIns="0" lIns="0" bIns="0" rIns="0">
            <a:spAutoFit/>
          </a:bodyPr>
          <a:lstStyle/>
          <a:p>
            <a:pPr algn="just" marL="820414" indent="-410207" lvl="1">
              <a:lnSpc>
                <a:spcPts val="5319"/>
              </a:lnSpc>
              <a:buFont typeface="Arial"/>
              <a:buChar char="•"/>
            </a:pPr>
            <a:r>
              <a:rPr lang="en-US" sz="3799">
                <a:solidFill>
                  <a:srgbClr val="000000"/>
                </a:solidFill>
                <a:latin typeface="Muli Regular"/>
              </a:rPr>
              <a:t>Question-Answering Tasks - Nhiệm vụ trả lời câu hỏi</a:t>
            </a:r>
          </a:p>
        </p:txBody>
      </p:sp>
      <p:sp>
        <p:nvSpPr>
          <p:cNvPr name="TextBox 9" id="9"/>
          <p:cNvSpPr txBox="true"/>
          <p:nvPr/>
        </p:nvSpPr>
        <p:spPr>
          <a:xfrm rot="0">
            <a:off x="1294398" y="6496050"/>
            <a:ext cx="14614400" cy="646431"/>
          </a:xfrm>
          <a:prstGeom prst="rect">
            <a:avLst/>
          </a:prstGeom>
        </p:spPr>
        <p:txBody>
          <a:bodyPr anchor="t" rtlCol="false" tIns="0" lIns="0" bIns="0" rIns="0">
            <a:spAutoFit/>
          </a:bodyPr>
          <a:lstStyle/>
          <a:p>
            <a:pPr algn="just" marL="820414" indent="-410207" lvl="1">
              <a:lnSpc>
                <a:spcPts val="5319"/>
              </a:lnSpc>
              <a:buFont typeface="Arial"/>
              <a:buChar char="•"/>
            </a:pPr>
            <a:r>
              <a:rPr lang="en-US" sz="3799">
                <a:solidFill>
                  <a:srgbClr val="000000"/>
                </a:solidFill>
                <a:latin typeface="Muli Regular"/>
              </a:rPr>
              <a:t>Single Sentence Tagging Tasks - Nhiệm vụ gắn thẻ câu đơn</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931944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name="Picture 4" id="4"/>
          <p:cNvPicPr>
            <a:picLocks noChangeAspect="true"/>
          </p:cNvPicPr>
          <p:nvPr/>
        </p:nvPicPr>
        <p:blipFill>
          <a:blip r:embed="rId2"/>
          <a:srcRect l="0" t="0" r="0" b="0"/>
          <a:stretch>
            <a:fillRect/>
          </a:stretch>
        </p:blipFill>
        <p:spPr>
          <a:xfrm flipH="false" flipV="false" rot="0">
            <a:off x="1161549" y="4995672"/>
            <a:ext cx="15964902" cy="3799911"/>
          </a:xfrm>
          <a:prstGeom prst="rect">
            <a:avLst/>
          </a:prstGeom>
        </p:spPr>
      </p:pic>
      <p:sp>
        <p:nvSpPr>
          <p:cNvPr name="TextBox 5" id="5"/>
          <p:cNvSpPr txBox="true"/>
          <p:nvPr/>
        </p:nvSpPr>
        <p:spPr>
          <a:xfrm rot="0">
            <a:off x="838200" y="350031"/>
            <a:ext cx="11332399" cy="923925"/>
          </a:xfrm>
          <a:prstGeom prst="rect">
            <a:avLst/>
          </a:prstGeom>
        </p:spPr>
        <p:txBody>
          <a:bodyPr anchor="t" rtlCol="false" tIns="0" lIns="0" bIns="0" rIns="0">
            <a:spAutoFit/>
          </a:bodyPr>
          <a:lstStyle/>
          <a:p>
            <a:pPr>
              <a:lnSpc>
                <a:spcPts val="7200"/>
              </a:lnSpc>
              <a:spcBef>
                <a:spcPct val="0"/>
              </a:spcBef>
            </a:pPr>
            <a:r>
              <a:rPr lang="en-US" sz="6000" spc="-60">
                <a:solidFill>
                  <a:srgbClr val="000000"/>
                </a:solidFill>
                <a:latin typeface="Muli Bold"/>
              </a:rPr>
              <a:t>2.2. Transformer</a:t>
            </a:r>
          </a:p>
        </p:txBody>
      </p:sp>
      <p:sp>
        <p:nvSpPr>
          <p:cNvPr name="TextBox 6" id="6"/>
          <p:cNvSpPr txBox="true"/>
          <p:nvPr/>
        </p:nvSpPr>
        <p:spPr>
          <a:xfrm rot="0">
            <a:off x="838200" y="1498734"/>
            <a:ext cx="10876201" cy="755016"/>
          </a:xfrm>
          <a:prstGeom prst="rect">
            <a:avLst/>
          </a:prstGeom>
        </p:spPr>
        <p:txBody>
          <a:bodyPr anchor="t" rtlCol="false" tIns="0" lIns="0" bIns="0" rIns="0">
            <a:spAutoFit/>
          </a:bodyPr>
          <a:lstStyle/>
          <a:p>
            <a:pPr algn="just" marL="949951" indent="-474975" lvl="1">
              <a:lnSpc>
                <a:spcPts val="6159"/>
              </a:lnSpc>
              <a:buFont typeface="Arial"/>
              <a:buChar char="•"/>
            </a:pPr>
            <a:r>
              <a:rPr lang="en-US" sz="4399">
                <a:solidFill>
                  <a:srgbClr val="000000"/>
                </a:solidFill>
                <a:latin typeface="Muli Bold"/>
              </a:rPr>
              <a:t> Các thành phần chính của mô hình</a:t>
            </a:r>
          </a:p>
        </p:txBody>
      </p:sp>
      <p:sp>
        <p:nvSpPr>
          <p:cNvPr name="TextBox 7" id="7"/>
          <p:cNvSpPr txBox="true"/>
          <p:nvPr/>
        </p:nvSpPr>
        <p:spPr>
          <a:xfrm rot="0">
            <a:off x="1028700" y="2491875"/>
            <a:ext cx="15964902" cy="1979931"/>
          </a:xfrm>
          <a:prstGeom prst="rect">
            <a:avLst/>
          </a:prstGeom>
        </p:spPr>
        <p:txBody>
          <a:bodyPr anchor="t" rtlCol="false" tIns="0" lIns="0" bIns="0" rIns="0">
            <a:spAutoFit/>
          </a:bodyPr>
          <a:lstStyle/>
          <a:p>
            <a:pPr algn="just" marL="820414" indent="-410207" lvl="1">
              <a:lnSpc>
                <a:spcPts val="5319"/>
              </a:lnSpc>
              <a:buFont typeface="Arial"/>
              <a:buChar char="•"/>
            </a:pPr>
            <a:r>
              <a:rPr lang="en-US" sz="3799">
                <a:solidFill>
                  <a:srgbClr val="000000"/>
                </a:solidFill>
                <a:latin typeface="Muli Regular"/>
              </a:rPr>
              <a:t>Thông qua một ứng dụng dịch máy để hiểu cụ thể hoạt động của Transformer như thế nào. Nó sẽ lấy một câu bằng một ngôn ngữ và xuất ra bản dịch của nó bằng một ngôn ngữ khác.</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931944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name="Picture 4" id="4"/>
          <p:cNvPicPr>
            <a:picLocks noChangeAspect="true"/>
          </p:cNvPicPr>
          <p:nvPr/>
        </p:nvPicPr>
        <p:blipFill>
          <a:blip r:embed="rId2"/>
          <a:srcRect l="0" t="0" r="0" b="0"/>
          <a:stretch>
            <a:fillRect/>
          </a:stretch>
        </p:blipFill>
        <p:spPr>
          <a:xfrm flipH="false" flipV="false" rot="0">
            <a:off x="4808434" y="4119381"/>
            <a:ext cx="9136866" cy="5719827"/>
          </a:xfrm>
          <a:prstGeom prst="rect">
            <a:avLst/>
          </a:prstGeom>
        </p:spPr>
      </p:pic>
      <p:sp>
        <p:nvSpPr>
          <p:cNvPr name="TextBox 5" id="5"/>
          <p:cNvSpPr txBox="true"/>
          <p:nvPr/>
        </p:nvSpPr>
        <p:spPr>
          <a:xfrm rot="0">
            <a:off x="838200" y="350031"/>
            <a:ext cx="11332399" cy="923925"/>
          </a:xfrm>
          <a:prstGeom prst="rect">
            <a:avLst/>
          </a:prstGeom>
        </p:spPr>
        <p:txBody>
          <a:bodyPr anchor="t" rtlCol="false" tIns="0" lIns="0" bIns="0" rIns="0">
            <a:spAutoFit/>
          </a:bodyPr>
          <a:lstStyle/>
          <a:p>
            <a:pPr>
              <a:lnSpc>
                <a:spcPts val="7200"/>
              </a:lnSpc>
              <a:spcBef>
                <a:spcPct val="0"/>
              </a:spcBef>
            </a:pPr>
            <a:r>
              <a:rPr lang="en-US" sz="6000" spc="-60">
                <a:solidFill>
                  <a:srgbClr val="000000"/>
                </a:solidFill>
                <a:latin typeface="Muli Bold"/>
              </a:rPr>
              <a:t>2.2. Transformer</a:t>
            </a:r>
          </a:p>
        </p:txBody>
      </p:sp>
      <p:sp>
        <p:nvSpPr>
          <p:cNvPr name="TextBox 6" id="6"/>
          <p:cNvSpPr txBox="true"/>
          <p:nvPr/>
        </p:nvSpPr>
        <p:spPr>
          <a:xfrm rot="0">
            <a:off x="838200" y="1498734"/>
            <a:ext cx="10876201" cy="755016"/>
          </a:xfrm>
          <a:prstGeom prst="rect">
            <a:avLst/>
          </a:prstGeom>
        </p:spPr>
        <p:txBody>
          <a:bodyPr anchor="t" rtlCol="false" tIns="0" lIns="0" bIns="0" rIns="0">
            <a:spAutoFit/>
          </a:bodyPr>
          <a:lstStyle/>
          <a:p>
            <a:pPr algn="just" marL="949951" indent="-474975" lvl="1">
              <a:lnSpc>
                <a:spcPts val="6159"/>
              </a:lnSpc>
              <a:buFont typeface="Arial"/>
              <a:buChar char="•"/>
            </a:pPr>
            <a:r>
              <a:rPr lang="en-US" sz="4399">
                <a:solidFill>
                  <a:srgbClr val="000000"/>
                </a:solidFill>
                <a:latin typeface="Muli Bold"/>
              </a:rPr>
              <a:t> Các thành phần chính của mô hình</a:t>
            </a:r>
          </a:p>
        </p:txBody>
      </p:sp>
      <p:sp>
        <p:nvSpPr>
          <p:cNvPr name="TextBox 7" id="7"/>
          <p:cNvSpPr txBox="true"/>
          <p:nvPr/>
        </p:nvSpPr>
        <p:spPr>
          <a:xfrm rot="0">
            <a:off x="1028700" y="2491875"/>
            <a:ext cx="15964902" cy="1313181"/>
          </a:xfrm>
          <a:prstGeom prst="rect">
            <a:avLst/>
          </a:prstGeom>
        </p:spPr>
        <p:txBody>
          <a:bodyPr anchor="t" rtlCol="false" tIns="0" lIns="0" bIns="0" rIns="0">
            <a:spAutoFit/>
          </a:bodyPr>
          <a:lstStyle/>
          <a:p>
            <a:pPr algn="just" marL="820414" indent="-410207" lvl="1">
              <a:lnSpc>
                <a:spcPts val="5319"/>
              </a:lnSpc>
              <a:buFont typeface="Arial"/>
              <a:buChar char="•"/>
            </a:pPr>
            <a:r>
              <a:rPr lang="en-US" sz="3799">
                <a:solidFill>
                  <a:srgbClr val="000000"/>
                </a:solidFill>
                <a:latin typeface="Muli Regular"/>
              </a:rPr>
              <a:t>Tiếp theo, chúng ta thấy một thành phần mã hóa (encoders), một thành phần giải mã (decoders) và các kết nối giữa chúng.</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931944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name="Picture 4" id="4"/>
          <p:cNvPicPr>
            <a:picLocks noChangeAspect="true"/>
          </p:cNvPicPr>
          <p:nvPr/>
        </p:nvPicPr>
        <p:blipFill>
          <a:blip r:embed="rId2"/>
          <a:srcRect l="0" t="0" r="0" b="0"/>
          <a:stretch>
            <a:fillRect/>
          </a:stretch>
        </p:blipFill>
        <p:spPr>
          <a:xfrm flipH="false" flipV="false" rot="0">
            <a:off x="4456764" y="4002847"/>
            <a:ext cx="9244772" cy="6284153"/>
          </a:xfrm>
          <a:prstGeom prst="rect">
            <a:avLst/>
          </a:prstGeom>
        </p:spPr>
      </p:pic>
      <p:sp>
        <p:nvSpPr>
          <p:cNvPr name="TextBox 5" id="5"/>
          <p:cNvSpPr txBox="true"/>
          <p:nvPr/>
        </p:nvSpPr>
        <p:spPr>
          <a:xfrm rot="0">
            <a:off x="838200" y="350031"/>
            <a:ext cx="11332399" cy="923925"/>
          </a:xfrm>
          <a:prstGeom prst="rect">
            <a:avLst/>
          </a:prstGeom>
        </p:spPr>
        <p:txBody>
          <a:bodyPr anchor="t" rtlCol="false" tIns="0" lIns="0" bIns="0" rIns="0">
            <a:spAutoFit/>
          </a:bodyPr>
          <a:lstStyle/>
          <a:p>
            <a:pPr>
              <a:lnSpc>
                <a:spcPts val="7200"/>
              </a:lnSpc>
              <a:spcBef>
                <a:spcPct val="0"/>
              </a:spcBef>
            </a:pPr>
            <a:r>
              <a:rPr lang="en-US" sz="6000" spc="-60">
                <a:solidFill>
                  <a:srgbClr val="000000"/>
                </a:solidFill>
                <a:latin typeface="Muli Bold"/>
              </a:rPr>
              <a:t>2.2. Transformer</a:t>
            </a:r>
          </a:p>
        </p:txBody>
      </p:sp>
      <p:sp>
        <p:nvSpPr>
          <p:cNvPr name="TextBox 6" id="6"/>
          <p:cNvSpPr txBox="true"/>
          <p:nvPr/>
        </p:nvSpPr>
        <p:spPr>
          <a:xfrm rot="0">
            <a:off x="838200" y="1498734"/>
            <a:ext cx="10876201" cy="755016"/>
          </a:xfrm>
          <a:prstGeom prst="rect">
            <a:avLst/>
          </a:prstGeom>
        </p:spPr>
        <p:txBody>
          <a:bodyPr anchor="t" rtlCol="false" tIns="0" lIns="0" bIns="0" rIns="0">
            <a:spAutoFit/>
          </a:bodyPr>
          <a:lstStyle/>
          <a:p>
            <a:pPr algn="just" marL="949951" indent="-474975" lvl="1">
              <a:lnSpc>
                <a:spcPts val="6159"/>
              </a:lnSpc>
              <a:buFont typeface="Arial"/>
              <a:buChar char="•"/>
            </a:pPr>
            <a:r>
              <a:rPr lang="en-US" sz="4399">
                <a:solidFill>
                  <a:srgbClr val="000000"/>
                </a:solidFill>
                <a:latin typeface="Muli Bold"/>
              </a:rPr>
              <a:t> Các thành phần chính của mô hình</a:t>
            </a:r>
          </a:p>
        </p:txBody>
      </p:sp>
      <p:sp>
        <p:nvSpPr>
          <p:cNvPr name="TextBox 7" id="7"/>
          <p:cNvSpPr txBox="true"/>
          <p:nvPr/>
        </p:nvSpPr>
        <p:spPr>
          <a:xfrm rot="0">
            <a:off x="1028700" y="2491875"/>
            <a:ext cx="15964902" cy="1313181"/>
          </a:xfrm>
          <a:prstGeom prst="rect">
            <a:avLst/>
          </a:prstGeom>
        </p:spPr>
        <p:txBody>
          <a:bodyPr anchor="t" rtlCol="false" tIns="0" lIns="0" bIns="0" rIns="0">
            <a:spAutoFit/>
          </a:bodyPr>
          <a:lstStyle/>
          <a:p>
            <a:pPr algn="just" marL="820414" indent="-410207" lvl="1">
              <a:lnSpc>
                <a:spcPts val="5319"/>
              </a:lnSpc>
              <a:buFont typeface="Arial"/>
              <a:buChar char="•"/>
            </a:pPr>
            <a:r>
              <a:rPr lang="en-US" sz="3799">
                <a:solidFill>
                  <a:srgbClr val="000000"/>
                </a:solidFill>
                <a:latin typeface="Muli Regular"/>
              </a:rPr>
              <a:t>Thành phần mã hóa là một chồng các bộ mã hóa. Thành phần giải mã là một chồng các bộ giải mã của cùng một số.</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931944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name="Picture 4" id="4"/>
          <p:cNvPicPr>
            <a:picLocks noChangeAspect="true"/>
          </p:cNvPicPr>
          <p:nvPr/>
        </p:nvPicPr>
        <p:blipFill>
          <a:blip r:embed="rId2"/>
          <a:srcRect l="0" t="0" r="0" b="0"/>
          <a:stretch>
            <a:fillRect/>
          </a:stretch>
        </p:blipFill>
        <p:spPr>
          <a:xfrm flipH="false" flipV="false" rot="0">
            <a:off x="3043689" y="4119381"/>
            <a:ext cx="12200623" cy="5602327"/>
          </a:xfrm>
          <a:prstGeom prst="rect">
            <a:avLst/>
          </a:prstGeom>
        </p:spPr>
      </p:pic>
      <p:sp>
        <p:nvSpPr>
          <p:cNvPr name="TextBox 5" id="5"/>
          <p:cNvSpPr txBox="true"/>
          <p:nvPr/>
        </p:nvSpPr>
        <p:spPr>
          <a:xfrm rot="0">
            <a:off x="838200" y="350031"/>
            <a:ext cx="11332399" cy="923925"/>
          </a:xfrm>
          <a:prstGeom prst="rect">
            <a:avLst/>
          </a:prstGeom>
        </p:spPr>
        <p:txBody>
          <a:bodyPr anchor="t" rtlCol="false" tIns="0" lIns="0" bIns="0" rIns="0">
            <a:spAutoFit/>
          </a:bodyPr>
          <a:lstStyle/>
          <a:p>
            <a:pPr>
              <a:lnSpc>
                <a:spcPts val="7200"/>
              </a:lnSpc>
              <a:spcBef>
                <a:spcPct val="0"/>
              </a:spcBef>
            </a:pPr>
            <a:r>
              <a:rPr lang="en-US" sz="6000" spc="-60">
                <a:solidFill>
                  <a:srgbClr val="000000"/>
                </a:solidFill>
                <a:latin typeface="Muli Bold"/>
              </a:rPr>
              <a:t>2.2. Transformer</a:t>
            </a:r>
          </a:p>
        </p:txBody>
      </p:sp>
      <p:sp>
        <p:nvSpPr>
          <p:cNvPr name="TextBox 6" id="6"/>
          <p:cNvSpPr txBox="true"/>
          <p:nvPr/>
        </p:nvSpPr>
        <p:spPr>
          <a:xfrm rot="0">
            <a:off x="838200" y="1498734"/>
            <a:ext cx="10876201" cy="755016"/>
          </a:xfrm>
          <a:prstGeom prst="rect">
            <a:avLst/>
          </a:prstGeom>
        </p:spPr>
        <p:txBody>
          <a:bodyPr anchor="t" rtlCol="false" tIns="0" lIns="0" bIns="0" rIns="0">
            <a:spAutoFit/>
          </a:bodyPr>
          <a:lstStyle/>
          <a:p>
            <a:pPr algn="just" marL="949951" indent="-474975" lvl="1">
              <a:lnSpc>
                <a:spcPts val="6159"/>
              </a:lnSpc>
              <a:buFont typeface="Arial"/>
              <a:buChar char="•"/>
            </a:pPr>
            <a:r>
              <a:rPr lang="en-US" sz="4399">
                <a:solidFill>
                  <a:srgbClr val="000000"/>
                </a:solidFill>
                <a:latin typeface="Muli Bold"/>
              </a:rPr>
              <a:t> Các thành phần chính của mô hình</a:t>
            </a:r>
          </a:p>
        </p:txBody>
      </p:sp>
      <p:sp>
        <p:nvSpPr>
          <p:cNvPr name="TextBox 7" id="7"/>
          <p:cNvSpPr txBox="true"/>
          <p:nvPr/>
        </p:nvSpPr>
        <p:spPr>
          <a:xfrm rot="0">
            <a:off x="1028700" y="2491875"/>
            <a:ext cx="15964902" cy="1313181"/>
          </a:xfrm>
          <a:prstGeom prst="rect">
            <a:avLst/>
          </a:prstGeom>
        </p:spPr>
        <p:txBody>
          <a:bodyPr anchor="t" rtlCol="false" tIns="0" lIns="0" bIns="0" rIns="0">
            <a:spAutoFit/>
          </a:bodyPr>
          <a:lstStyle/>
          <a:p>
            <a:pPr algn="just" marL="820414" indent="-410207" lvl="1">
              <a:lnSpc>
                <a:spcPts val="5319"/>
              </a:lnSpc>
              <a:buFont typeface="Arial"/>
              <a:buChar char="•"/>
            </a:pPr>
            <a:r>
              <a:rPr lang="en-US" sz="3799">
                <a:solidFill>
                  <a:srgbClr val="000000"/>
                </a:solidFill>
                <a:latin typeface="Muli Regular"/>
              </a:rPr>
              <a:t>Các bộ mã hóa đều giống nhau về cấu trúc (nhưng chúng không có chung trọng số). Mỗi cái được chia thành hai lớp con:</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931944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name="Picture 4" id="4"/>
          <p:cNvPicPr>
            <a:picLocks noChangeAspect="true"/>
          </p:cNvPicPr>
          <p:nvPr/>
        </p:nvPicPr>
        <p:blipFill>
          <a:blip r:embed="rId2"/>
          <a:srcRect l="0" t="0" r="0" b="0"/>
          <a:stretch>
            <a:fillRect/>
          </a:stretch>
        </p:blipFill>
        <p:spPr>
          <a:xfrm flipH="false" flipV="false" rot="0">
            <a:off x="1560096" y="4213859"/>
            <a:ext cx="15699204" cy="4696787"/>
          </a:xfrm>
          <a:prstGeom prst="rect">
            <a:avLst/>
          </a:prstGeom>
        </p:spPr>
      </p:pic>
      <p:sp>
        <p:nvSpPr>
          <p:cNvPr name="TextBox 5" id="5"/>
          <p:cNvSpPr txBox="true"/>
          <p:nvPr/>
        </p:nvSpPr>
        <p:spPr>
          <a:xfrm rot="0">
            <a:off x="838200" y="350031"/>
            <a:ext cx="11332399" cy="923925"/>
          </a:xfrm>
          <a:prstGeom prst="rect">
            <a:avLst/>
          </a:prstGeom>
        </p:spPr>
        <p:txBody>
          <a:bodyPr anchor="t" rtlCol="false" tIns="0" lIns="0" bIns="0" rIns="0">
            <a:spAutoFit/>
          </a:bodyPr>
          <a:lstStyle/>
          <a:p>
            <a:pPr>
              <a:lnSpc>
                <a:spcPts val="7200"/>
              </a:lnSpc>
              <a:spcBef>
                <a:spcPct val="0"/>
              </a:spcBef>
            </a:pPr>
            <a:r>
              <a:rPr lang="en-US" sz="6000" spc="-60">
                <a:solidFill>
                  <a:srgbClr val="000000"/>
                </a:solidFill>
                <a:latin typeface="Muli Bold"/>
              </a:rPr>
              <a:t>2.2. Transformer</a:t>
            </a:r>
          </a:p>
        </p:txBody>
      </p:sp>
      <p:sp>
        <p:nvSpPr>
          <p:cNvPr name="TextBox 6" id="6"/>
          <p:cNvSpPr txBox="true"/>
          <p:nvPr/>
        </p:nvSpPr>
        <p:spPr>
          <a:xfrm rot="0">
            <a:off x="838200" y="1498734"/>
            <a:ext cx="10876201" cy="755016"/>
          </a:xfrm>
          <a:prstGeom prst="rect">
            <a:avLst/>
          </a:prstGeom>
        </p:spPr>
        <p:txBody>
          <a:bodyPr anchor="t" rtlCol="false" tIns="0" lIns="0" bIns="0" rIns="0">
            <a:spAutoFit/>
          </a:bodyPr>
          <a:lstStyle/>
          <a:p>
            <a:pPr algn="just" marL="949951" indent="-474975" lvl="1">
              <a:lnSpc>
                <a:spcPts val="6159"/>
              </a:lnSpc>
              <a:buFont typeface="Arial"/>
              <a:buChar char="•"/>
            </a:pPr>
            <a:r>
              <a:rPr lang="en-US" sz="4399">
                <a:solidFill>
                  <a:srgbClr val="000000"/>
                </a:solidFill>
                <a:latin typeface="Muli Bold"/>
              </a:rPr>
              <a:t> Các thành phần chính của mô hình</a:t>
            </a:r>
          </a:p>
        </p:txBody>
      </p:sp>
      <p:sp>
        <p:nvSpPr>
          <p:cNvPr name="TextBox 7" id="7"/>
          <p:cNvSpPr txBox="true"/>
          <p:nvPr/>
        </p:nvSpPr>
        <p:spPr>
          <a:xfrm rot="0">
            <a:off x="1028700" y="2491875"/>
            <a:ext cx="15964902" cy="1313181"/>
          </a:xfrm>
          <a:prstGeom prst="rect">
            <a:avLst/>
          </a:prstGeom>
        </p:spPr>
        <p:txBody>
          <a:bodyPr anchor="t" rtlCol="false" tIns="0" lIns="0" bIns="0" rIns="0">
            <a:spAutoFit/>
          </a:bodyPr>
          <a:lstStyle/>
          <a:p>
            <a:pPr algn="just" marL="820414" indent="-410207" lvl="1">
              <a:lnSpc>
                <a:spcPts val="5319"/>
              </a:lnSpc>
              <a:buFont typeface="Arial"/>
              <a:buChar char="•"/>
            </a:pPr>
            <a:r>
              <a:rPr lang="en-US" sz="3799">
                <a:solidFill>
                  <a:srgbClr val="000000"/>
                </a:solidFill>
                <a:latin typeface="Muli Regular"/>
              </a:rPr>
              <a:t>Bộ giải mã có cả hai lớp đó, nhưng giữa chúng là một lớp chú ý giúp bộ giải mã tập trung vào các phần có liên quan của câu đầu vào.</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931944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name="Picture 4" id="4"/>
          <p:cNvPicPr>
            <a:picLocks noChangeAspect="true"/>
          </p:cNvPicPr>
          <p:nvPr/>
        </p:nvPicPr>
        <p:blipFill>
          <a:blip r:embed="rId2"/>
          <a:srcRect l="0" t="0" r="0" b="0"/>
          <a:stretch>
            <a:fillRect/>
          </a:stretch>
        </p:blipFill>
        <p:spPr>
          <a:xfrm flipH="false" flipV="false" rot="0">
            <a:off x="6723543" y="4040162"/>
            <a:ext cx="9420304" cy="5865838"/>
          </a:xfrm>
          <a:prstGeom prst="rect">
            <a:avLst/>
          </a:prstGeom>
        </p:spPr>
      </p:pic>
      <p:sp>
        <p:nvSpPr>
          <p:cNvPr name="TextBox 5" id="5"/>
          <p:cNvSpPr txBox="true"/>
          <p:nvPr/>
        </p:nvSpPr>
        <p:spPr>
          <a:xfrm rot="0">
            <a:off x="838200" y="350031"/>
            <a:ext cx="11332399" cy="923925"/>
          </a:xfrm>
          <a:prstGeom prst="rect">
            <a:avLst/>
          </a:prstGeom>
        </p:spPr>
        <p:txBody>
          <a:bodyPr anchor="t" rtlCol="false" tIns="0" lIns="0" bIns="0" rIns="0">
            <a:spAutoFit/>
          </a:bodyPr>
          <a:lstStyle/>
          <a:p>
            <a:pPr>
              <a:lnSpc>
                <a:spcPts val="7200"/>
              </a:lnSpc>
              <a:spcBef>
                <a:spcPct val="0"/>
              </a:spcBef>
            </a:pPr>
            <a:r>
              <a:rPr lang="en-US" sz="6000" spc="-60">
                <a:solidFill>
                  <a:srgbClr val="000000"/>
                </a:solidFill>
                <a:latin typeface="Muli Bold"/>
              </a:rPr>
              <a:t>2.2. Transformer</a:t>
            </a:r>
          </a:p>
        </p:txBody>
      </p:sp>
      <p:sp>
        <p:nvSpPr>
          <p:cNvPr name="TextBox 6" id="6"/>
          <p:cNvSpPr txBox="true"/>
          <p:nvPr/>
        </p:nvSpPr>
        <p:spPr>
          <a:xfrm rot="0">
            <a:off x="1219200" y="1117734"/>
            <a:ext cx="13165895" cy="755016"/>
          </a:xfrm>
          <a:prstGeom prst="rect">
            <a:avLst/>
          </a:prstGeom>
        </p:spPr>
        <p:txBody>
          <a:bodyPr anchor="t" rtlCol="false" tIns="0" lIns="0" bIns="0" rIns="0">
            <a:spAutoFit/>
          </a:bodyPr>
          <a:lstStyle/>
          <a:p>
            <a:pPr algn="just">
              <a:lnSpc>
                <a:spcPts val="6159"/>
              </a:lnSpc>
            </a:pPr>
            <a:r>
              <a:rPr lang="en-US" sz="4399">
                <a:solidFill>
                  <a:srgbClr val="000000"/>
                </a:solidFill>
                <a:latin typeface="Muli Bold"/>
              </a:rPr>
              <a:t>2. Cách luân chuyển giữa các thành phần</a:t>
            </a:r>
          </a:p>
        </p:txBody>
      </p:sp>
      <p:sp>
        <p:nvSpPr>
          <p:cNvPr name="TextBox 7" id="7"/>
          <p:cNvSpPr txBox="true"/>
          <p:nvPr/>
        </p:nvSpPr>
        <p:spPr>
          <a:xfrm rot="0">
            <a:off x="1028700" y="1920375"/>
            <a:ext cx="15964902" cy="2646681"/>
          </a:xfrm>
          <a:prstGeom prst="rect">
            <a:avLst/>
          </a:prstGeom>
        </p:spPr>
        <p:txBody>
          <a:bodyPr anchor="t" rtlCol="false" tIns="0" lIns="0" bIns="0" rIns="0">
            <a:spAutoFit/>
          </a:bodyPr>
          <a:lstStyle/>
          <a:p>
            <a:pPr algn="just" marL="820414" indent="-410207" lvl="1">
              <a:lnSpc>
                <a:spcPts val="5319"/>
              </a:lnSpc>
              <a:buFont typeface="Arial"/>
              <a:buChar char="•"/>
            </a:pPr>
            <a:r>
              <a:rPr lang="en-US" sz="3799">
                <a:solidFill>
                  <a:srgbClr val="000000"/>
                </a:solidFill>
                <a:latin typeface="Muli Regular"/>
              </a:rPr>
              <a:t>Một bộ mã hóa nhận một danh sách các vectơ làm đầu vào. Nó xử lý danh sách này bằng cách chuyển các vectơ này vào một lớp 'tự chú ý', sau đó vào mạng nơ-ron chuyển tiếp, sau đó gửi đầu ra lên bộ mã hóa tiếp theo.</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931944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name="Picture 4" id="4"/>
          <p:cNvPicPr>
            <a:picLocks noChangeAspect="true"/>
          </p:cNvPicPr>
          <p:nvPr/>
        </p:nvPicPr>
        <p:blipFill>
          <a:blip r:embed="rId2"/>
          <a:srcRect l="0" t="0" r="0" b="0"/>
          <a:stretch>
            <a:fillRect/>
          </a:stretch>
        </p:blipFill>
        <p:spPr>
          <a:xfrm flipH="false" flipV="false" rot="0">
            <a:off x="5558307" y="3509420"/>
            <a:ext cx="6905688" cy="6489683"/>
          </a:xfrm>
          <a:prstGeom prst="rect">
            <a:avLst/>
          </a:prstGeom>
        </p:spPr>
      </p:pic>
      <p:sp>
        <p:nvSpPr>
          <p:cNvPr name="TextBox 5" id="5"/>
          <p:cNvSpPr txBox="true"/>
          <p:nvPr/>
        </p:nvSpPr>
        <p:spPr>
          <a:xfrm rot="0">
            <a:off x="838200" y="350031"/>
            <a:ext cx="11332399" cy="923925"/>
          </a:xfrm>
          <a:prstGeom prst="rect">
            <a:avLst/>
          </a:prstGeom>
        </p:spPr>
        <p:txBody>
          <a:bodyPr anchor="t" rtlCol="false" tIns="0" lIns="0" bIns="0" rIns="0">
            <a:spAutoFit/>
          </a:bodyPr>
          <a:lstStyle/>
          <a:p>
            <a:pPr>
              <a:lnSpc>
                <a:spcPts val="7200"/>
              </a:lnSpc>
              <a:spcBef>
                <a:spcPct val="0"/>
              </a:spcBef>
            </a:pPr>
            <a:r>
              <a:rPr lang="en-US" sz="6000" spc="-60">
                <a:solidFill>
                  <a:srgbClr val="000000"/>
                </a:solidFill>
                <a:latin typeface="Muli Bold"/>
              </a:rPr>
              <a:t>2.2. Transformer</a:t>
            </a:r>
          </a:p>
        </p:txBody>
      </p:sp>
      <p:sp>
        <p:nvSpPr>
          <p:cNvPr name="TextBox 6" id="6"/>
          <p:cNvSpPr txBox="true"/>
          <p:nvPr/>
        </p:nvSpPr>
        <p:spPr>
          <a:xfrm rot="0">
            <a:off x="1219200" y="1117734"/>
            <a:ext cx="13165895" cy="755016"/>
          </a:xfrm>
          <a:prstGeom prst="rect">
            <a:avLst/>
          </a:prstGeom>
        </p:spPr>
        <p:txBody>
          <a:bodyPr anchor="t" rtlCol="false" tIns="0" lIns="0" bIns="0" rIns="0">
            <a:spAutoFit/>
          </a:bodyPr>
          <a:lstStyle/>
          <a:p>
            <a:pPr algn="just">
              <a:lnSpc>
                <a:spcPts val="6159"/>
              </a:lnSpc>
            </a:pPr>
            <a:r>
              <a:rPr lang="en-US" sz="4399">
                <a:solidFill>
                  <a:srgbClr val="000000"/>
                </a:solidFill>
                <a:latin typeface="Muli Bold"/>
              </a:rPr>
              <a:t>3. Self-Attention – Tự chú ý</a:t>
            </a:r>
          </a:p>
        </p:txBody>
      </p:sp>
      <p:sp>
        <p:nvSpPr>
          <p:cNvPr name="TextBox 7" id="7"/>
          <p:cNvSpPr txBox="true"/>
          <p:nvPr/>
        </p:nvSpPr>
        <p:spPr>
          <a:xfrm rot="0">
            <a:off x="1028700" y="1920375"/>
            <a:ext cx="15964902" cy="1979931"/>
          </a:xfrm>
          <a:prstGeom prst="rect">
            <a:avLst/>
          </a:prstGeom>
        </p:spPr>
        <p:txBody>
          <a:bodyPr anchor="t" rtlCol="false" tIns="0" lIns="0" bIns="0" rIns="0">
            <a:spAutoFit/>
          </a:bodyPr>
          <a:lstStyle/>
          <a:p>
            <a:pPr algn="just" marL="820414" indent="-410207" lvl="1">
              <a:lnSpc>
                <a:spcPts val="5319"/>
              </a:lnSpc>
              <a:buFont typeface="Arial"/>
              <a:buChar char="•"/>
            </a:pPr>
            <a:r>
              <a:rPr lang="en-US" sz="3799">
                <a:solidFill>
                  <a:srgbClr val="000000"/>
                </a:solidFill>
                <a:latin typeface="Muli Regular"/>
              </a:rPr>
              <a:t>Tự chú ý là phương pháp mà Transformer sử dụng để đưa "sự hiểu biết" của các từ có liên quan khác vào từ mà chúng tôi hiện đang xử lý.</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4151770" y="4201140"/>
            <a:ext cx="7027514" cy="6085860"/>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9859850" y="563974"/>
            <a:ext cx="4961246" cy="4296462"/>
            <a:chOff x="0" y="0"/>
            <a:chExt cx="3619627" cy="3134614"/>
          </a:xfrm>
        </p:grpSpPr>
        <p:sp>
          <p:nvSpPr>
            <p:cNvPr name="Freeform 5" id="5"/>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a:grpSpLocks noChangeAspect="true"/>
          </p:cNvGrpSpPr>
          <p:nvPr/>
        </p:nvGrpSpPr>
        <p:grpSpPr>
          <a:xfrm rot="0">
            <a:off x="10345997" y="2120110"/>
            <a:ext cx="7611546" cy="6591255"/>
            <a:chOff x="0" y="0"/>
            <a:chExt cx="4282440" cy="3708400"/>
          </a:xfrm>
        </p:grpSpPr>
        <p:sp>
          <p:nvSpPr>
            <p:cNvPr name="Freeform 7" id="7"/>
            <p:cNvSpPr/>
            <p:nvPr/>
          </p:nvSpPr>
          <p:spPr>
            <a:xfrm>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2"/>
              <a:stretch>
                <a:fillRect l="-14946" r="-14946" t="0" b="0"/>
              </a:stretch>
            </a:blipFill>
          </p:spPr>
        </p:sp>
      </p:grpSp>
      <p:sp>
        <p:nvSpPr>
          <p:cNvPr name="TextBox 8" id="8"/>
          <p:cNvSpPr txBox="true"/>
          <p:nvPr/>
        </p:nvSpPr>
        <p:spPr>
          <a:xfrm rot="0">
            <a:off x="1028700" y="4088912"/>
            <a:ext cx="8986686" cy="1152525"/>
          </a:xfrm>
          <a:prstGeom prst="rect">
            <a:avLst/>
          </a:prstGeom>
        </p:spPr>
        <p:txBody>
          <a:bodyPr anchor="t" rtlCol="false" tIns="0" lIns="0" bIns="0" rIns="0">
            <a:spAutoFit/>
          </a:bodyPr>
          <a:lstStyle/>
          <a:p>
            <a:pPr>
              <a:lnSpc>
                <a:spcPts val="9000"/>
              </a:lnSpc>
              <a:spcBef>
                <a:spcPct val="0"/>
              </a:spcBef>
            </a:pPr>
            <a:r>
              <a:rPr lang="en-US" sz="7500" spc="-75">
                <a:solidFill>
                  <a:srgbClr val="000000"/>
                </a:solidFill>
                <a:latin typeface="Muli Bold"/>
              </a:rPr>
              <a:t>I. Phát biểu bài toán</a:t>
            </a:r>
          </a:p>
        </p:txBody>
      </p:sp>
      <p:sp>
        <p:nvSpPr>
          <p:cNvPr name="TextBox 9" id="9"/>
          <p:cNvSpPr txBox="true"/>
          <p:nvPr/>
        </p:nvSpPr>
        <p:spPr>
          <a:xfrm rot="0">
            <a:off x="1028700" y="8937700"/>
            <a:ext cx="5231327" cy="271144"/>
          </a:xfrm>
          <a:prstGeom prst="rect">
            <a:avLst/>
          </a:prstGeom>
        </p:spPr>
        <p:txBody>
          <a:bodyPr anchor="t" rtlCol="false" tIns="0" lIns="0" bIns="0" rIns="0">
            <a:spAutoFit/>
          </a:bodyPr>
          <a:lstStyle/>
          <a:p>
            <a:pPr>
              <a:lnSpc>
                <a:spcPts val="2380"/>
              </a:lnSpc>
              <a:spcBef>
                <a:spcPct val="0"/>
              </a:spcBef>
            </a:pPr>
            <a:r>
              <a:rPr lang="en-US" sz="1700" u="sng">
                <a:solidFill>
                  <a:srgbClr val="000000"/>
                </a:solidFill>
                <a:latin typeface="Muli Regular Bold"/>
              </a:rPr>
              <a:t>Quay lại Trang Chương trình</a:t>
            </a:r>
          </a:p>
        </p:txBody>
      </p:sp>
      <p:grpSp>
        <p:nvGrpSpPr>
          <p:cNvPr name="Group 10" id="10"/>
          <p:cNvGrpSpPr/>
          <p:nvPr/>
        </p:nvGrpSpPr>
        <p:grpSpPr>
          <a:xfrm rot="0">
            <a:off x="1028700" y="1028700"/>
            <a:ext cx="4212844" cy="586200"/>
            <a:chOff x="0" y="0"/>
            <a:chExt cx="5617125" cy="781600"/>
          </a:xfrm>
        </p:grpSpPr>
        <p:sp>
          <p:nvSpPr>
            <p:cNvPr name="TextBox 11" id="11"/>
            <p:cNvSpPr txBox="true"/>
            <p:nvPr/>
          </p:nvSpPr>
          <p:spPr>
            <a:xfrm rot="0">
              <a:off x="1293956" y="104415"/>
              <a:ext cx="4323169" cy="525145"/>
            </a:xfrm>
            <a:prstGeom prst="rect">
              <a:avLst/>
            </a:prstGeom>
          </p:spPr>
          <p:txBody>
            <a:bodyPr anchor="t" rtlCol="false" tIns="0" lIns="0" bIns="0" rIns="0">
              <a:spAutoFit/>
            </a:bodyPr>
            <a:lstStyle/>
            <a:p>
              <a:pPr>
                <a:lnSpc>
                  <a:spcPts val="3359"/>
                </a:lnSpc>
                <a:spcBef>
                  <a:spcPct val="0"/>
                </a:spcBef>
              </a:pPr>
              <a:r>
                <a:rPr lang="en-US" sz="2400">
                  <a:solidFill>
                    <a:srgbClr val="000000"/>
                  </a:solidFill>
                  <a:latin typeface="Muli Bold"/>
                </a:rPr>
                <a:t>NLP</a:t>
              </a:r>
            </a:p>
          </p:txBody>
        </p:sp>
        <p:pic>
          <p:nvPicPr>
            <p:cNvPr name="Picture 12" id="12"/>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0" y="0"/>
              <a:ext cx="905010" cy="781600"/>
            </a:xfrm>
            <a:prstGeom prst="rect">
              <a:avLst/>
            </a:prstGeom>
          </p:spPr>
        </p:pic>
      </p:gr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931944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name="Picture 4" id="4"/>
          <p:cNvPicPr>
            <a:picLocks noChangeAspect="true"/>
          </p:cNvPicPr>
          <p:nvPr/>
        </p:nvPicPr>
        <p:blipFill>
          <a:blip r:embed="rId2"/>
          <a:srcRect l="0" t="0" r="0" b="0"/>
          <a:stretch>
            <a:fillRect/>
          </a:stretch>
        </p:blipFill>
        <p:spPr>
          <a:xfrm flipH="false" flipV="false" rot="0">
            <a:off x="3362395" y="1968000"/>
            <a:ext cx="13165401" cy="8306124"/>
          </a:xfrm>
          <a:prstGeom prst="rect">
            <a:avLst/>
          </a:prstGeom>
        </p:spPr>
      </p:pic>
      <p:sp>
        <p:nvSpPr>
          <p:cNvPr name="TextBox 5" id="5"/>
          <p:cNvSpPr txBox="true"/>
          <p:nvPr/>
        </p:nvSpPr>
        <p:spPr>
          <a:xfrm rot="0">
            <a:off x="838200" y="350031"/>
            <a:ext cx="11332399" cy="923925"/>
          </a:xfrm>
          <a:prstGeom prst="rect">
            <a:avLst/>
          </a:prstGeom>
        </p:spPr>
        <p:txBody>
          <a:bodyPr anchor="t" rtlCol="false" tIns="0" lIns="0" bIns="0" rIns="0">
            <a:spAutoFit/>
          </a:bodyPr>
          <a:lstStyle/>
          <a:p>
            <a:pPr>
              <a:lnSpc>
                <a:spcPts val="7200"/>
              </a:lnSpc>
              <a:spcBef>
                <a:spcPct val="0"/>
              </a:spcBef>
            </a:pPr>
            <a:r>
              <a:rPr lang="en-US" sz="6000" spc="-60">
                <a:solidFill>
                  <a:srgbClr val="000000"/>
                </a:solidFill>
                <a:latin typeface="Muli Bold"/>
              </a:rPr>
              <a:t>2.2. Transformer</a:t>
            </a:r>
          </a:p>
        </p:txBody>
      </p:sp>
      <p:sp>
        <p:nvSpPr>
          <p:cNvPr name="TextBox 6" id="6"/>
          <p:cNvSpPr txBox="true"/>
          <p:nvPr/>
        </p:nvSpPr>
        <p:spPr>
          <a:xfrm rot="0">
            <a:off x="1219200" y="1117734"/>
            <a:ext cx="13165895" cy="755016"/>
          </a:xfrm>
          <a:prstGeom prst="rect">
            <a:avLst/>
          </a:prstGeom>
        </p:spPr>
        <p:txBody>
          <a:bodyPr anchor="t" rtlCol="false" tIns="0" lIns="0" bIns="0" rIns="0">
            <a:spAutoFit/>
          </a:bodyPr>
          <a:lstStyle/>
          <a:p>
            <a:pPr algn="just">
              <a:lnSpc>
                <a:spcPts val="6159"/>
              </a:lnSpc>
            </a:pPr>
            <a:r>
              <a:rPr lang="en-US" sz="4399">
                <a:solidFill>
                  <a:srgbClr val="000000"/>
                </a:solidFill>
                <a:latin typeface="Muli Bold"/>
              </a:rPr>
              <a:t>4. Ma trận tính toán cho Self-Attention</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931944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name="Picture 4" id="4"/>
          <p:cNvPicPr>
            <a:picLocks noChangeAspect="true"/>
          </p:cNvPicPr>
          <p:nvPr/>
        </p:nvPicPr>
        <p:blipFill>
          <a:blip r:embed="rId2"/>
          <a:srcRect l="0" t="0" r="0" b="0"/>
          <a:stretch>
            <a:fillRect/>
          </a:stretch>
        </p:blipFill>
        <p:spPr>
          <a:xfrm flipH="false" flipV="false" rot="0">
            <a:off x="5022026" y="4346472"/>
            <a:ext cx="10633193" cy="5940528"/>
          </a:xfrm>
          <a:prstGeom prst="rect">
            <a:avLst/>
          </a:prstGeom>
        </p:spPr>
      </p:pic>
      <p:sp>
        <p:nvSpPr>
          <p:cNvPr name="TextBox 5" id="5"/>
          <p:cNvSpPr txBox="true"/>
          <p:nvPr/>
        </p:nvSpPr>
        <p:spPr>
          <a:xfrm rot="0">
            <a:off x="838200" y="350031"/>
            <a:ext cx="11332399" cy="923925"/>
          </a:xfrm>
          <a:prstGeom prst="rect">
            <a:avLst/>
          </a:prstGeom>
        </p:spPr>
        <p:txBody>
          <a:bodyPr anchor="t" rtlCol="false" tIns="0" lIns="0" bIns="0" rIns="0">
            <a:spAutoFit/>
          </a:bodyPr>
          <a:lstStyle/>
          <a:p>
            <a:pPr>
              <a:lnSpc>
                <a:spcPts val="7200"/>
              </a:lnSpc>
              <a:spcBef>
                <a:spcPct val="0"/>
              </a:spcBef>
            </a:pPr>
            <a:r>
              <a:rPr lang="en-US" sz="6000" spc="-60">
                <a:solidFill>
                  <a:srgbClr val="000000"/>
                </a:solidFill>
                <a:latin typeface="Muli Bold"/>
              </a:rPr>
              <a:t>2.2. Transformer</a:t>
            </a:r>
          </a:p>
        </p:txBody>
      </p:sp>
      <p:sp>
        <p:nvSpPr>
          <p:cNvPr name="TextBox 6" id="6"/>
          <p:cNvSpPr txBox="true"/>
          <p:nvPr/>
        </p:nvSpPr>
        <p:spPr>
          <a:xfrm rot="0">
            <a:off x="1219200" y="1117734"/>
            <a:ext cx="16040100" cy="1536066"/>
          </a:xfrm>
          <a:prstGeom prst="rect">
            <a:avLst/>
          </a:prstGeom>
        </p:spPr>
        <p:txBody>
          <a:bodyPr anchor="t" rtlCol="false" tIns="0" lIns="0" bIns="0" rIns="0">
            <a:spAutoFit/>
          </a:bodyPr>
          <a:lstStyle/>
          <a:p>
            <a:pPr algn="just">
              <a:lnSpc>
                <a:spcPts val="6159"/>
              </a:lnSpc>
            </a:pPr>
            <a:r>
              <a:rPr lang="en-US" sz="4399">
                <a:solidFill>
                  <a:srgbClr val="000000"/>
                </a:solidFill>
                <a:latin typeface="Muli Bold"/>
              </a:rPr>
              <a:t>5. Biểu diễn thứ tự của trình tự bằng cách sử dụng mã hóa vị trí</a:t>
            </a:r>
          </a:p>
        </p:txBody>
      </p:sp>
      <p:sp>
        <p:nvSpPr>
          <p:cNvPr name="TextBox 7" id="7"/>
          <p:cNvSpPr txBox="true"/>
          <p:nvPr/>
        </p:nvSpPr>
        <p:spPr>
          <a:xfrm rot="0">
            <a:off x="1028700" y="2577600"/>
            <a:ext cx="16230600" cy="1979931"/>
          </a:xfrm>
          <a:prstGeom prst="rect">
            <a:avLst/>
          </a:prstGeom>
        </p:spPr>
        <p:txBody>
          <a:bodyPr anchor="t" rtlCol="false" tIns="0" lIns="0" bIns="0" rIns="0">
            <a:spAutoFit/>
          </a:bodyPr>
          <a:lstStyle/>
          <a:p>
            <a:pPr algn="just" marL="820414" indent="-410207" lvl="1">
              <a:lnSpc>
                <a:spcPts val="5319"/>
              </a:lnSpc>
              <a:buFont typeface="Arial"/>
              <a:buChar char="•"/>
            </a:pPr>
            <a:r>
              <a:rPr lang="en-US" sz="3799">
                <a:solidFill>
                  <a:srgbClr val="000000"/>
                </a:solidFill>
                <a:latin typeface="Muli Regular"/>
              </a:rPr>
              <a:t>Để cung cấp cho mô hình cảm giác về thứ tự của các từ, chúng ta thêm các vectơ mã hóa vị trí - các giá trị của chúng tuân theo một mẫu cụ thể.</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931944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name="Picture 4" id="4"/>
          <p:cNvPicPr>
            <a:picLocks noChangeAspect="true"/>
          </p:cNvPicPr>
          <p:nvPr/>
        </p:nvPicPr>
        <p:blipFill>
          <a:blip r:embed="rId2"/>
          <a:srcRect l="0" t="0" r="0" b="0"/>
          <a:stretch>
            <a:fillRect/>
          </a:stretch>
        </p:blipFill>
        <p:spPr>
          <a:xfrm flipH="false" flipV="false" rot="0">
            <a:off x="8237192" y="4997601"/>
            <a:ext cx="9022108" cy="5289399"/>
          </a:xfrm>
          <a:prstGeom prst="rect">
            <a:avLst/>
          </a:prstGeom>
        </p:spPr>
      </p:pic>
      <p:sp>
        <p:nvSpPr>
          <p:cNvPr name="TextBox 5" id="5"/>
          <p:cNvSpPr txBox="true"/>
          <p:nvPr/>
        </p:nvSpPr>
        <p:spPr>
          <a:xfrm rot="0">
            <a:off x="838200" y="350031"/>
            <a:ext cx="11332399" cy="923925"/>
          </a:xfrm>
          <a:prstGeom prst="rect">
            <a:avLst/>
          </a:prstGeom>
        </p:spPr>
        <p:txBody>
          <a:bodyPr anchor="t" rtlCol="false" tIns="0" lIns="0" bIns="0" rIns="0">
            <a:spAutoFit/>
          </a:bodyPr>
          <a:lstStyle/>
          <a:p>
            <a:pPr>
              <a:lnSpc>
                <a:spcPts val="7200"/>
              </a:lnSpc>
              <a:spcBef>
                <a:spcPct val="0"/>
              </a:spcBef>
            </a:pPr>
            <a:r>
              <a:rPr lang="en-US" sz="6000" spc="-60">
                <a:solidFill>
                  <a:srgbClr val="000000"/>
                </a:solidFill>
                <a:latin typeface="Muli Bold"/>
              </a:rPr>
              <a:t>2.2. Transformer</a:t>
            </a:r>
          </a:p>
        </p:txBody>
      </p:sp>
      <p:sp>
        <p:nvSpPr>
          <p:cNvPr name="TextBox 6" id="6"/>
          <p:cNvSpPr txBox="true"/>
          <p:nvPr/>
        </p:nvSpPr>
        <p:spPr>
          <a:xfrm rot="0">
            <a:off x="1219200" y="1212984"/>
            <a:ext cx="16040100" cy="755016"/>
          </a:xfrm>
          <a:prstGeom prst="rect">
            <a:avLst/>
          </a:prstGeom>
        </p:spPr>
        <p:txBody>
          <a:bodyPr anchor="t" rtlCol="false" tIns="0" lIns="0" bIns="0" rIns="0">
            <a:spAutoFit/>
          </a:bodyPr>
          <a:lstStyle/>
          <a:p>
            <a:pPr algn="just">
              <a:lnSpc>
                <a:spcPts val="6159"/>
              </a:lnSpc>
            </a:pPr>
            <a:r>
              <a:rPr lang="en-US" sz="4399">
                <a:solidFill>
                  <a:srgbClr val="000000"/>
                </a:solidFill>
                <a:latin typeface="Muli Bold"/>
              </a:rPr>
              <a:t>6. Phần dư</a:t>
            </a:r>
          </a:p>
        </p:txBody>
      </p:sp>
      <p:sp>
        <p:nvSpPr>
          <p:cNvPr name="TextBox 7" id="7"/>
          <p:cNvSpPr txBox="true"/>
          <p:nvPr/>
        </p:nvSpPr>
        <p:spPr>
          <a:xfrm rot="0">
            <a:off x="1028700" y="2115524"/>
            <a:ext cx="16230600" cy="1313181"/>
          </a:xfrm>
          <a:prstGeom prst="rect">
            <a:avLst/>
          </a:prstGeom>
        </p:spPr>
        <p:txBody>
          <a:bodyPr anchor="t" rtlCol="false" tIns="0" lIns="0" bIns="0" rIns="0">
            <a:spAutoFit/>
          </a:bodyPr>
          <a:lstStyle/>
          <a:p>
            <a:pPr algn="just" marL="820414" indent="-410207" lvl="1">
              <a:lnSpc>
                <a:spcPts val="5319"/>
              </a:lnSpc>
              <a:buFont typeface="Arial"/>
              <a:buChar char="•"/>
            </a:pPr>
            <a:r>
              <a:rPr lang="en-US" sz="3799">
                <a:solidFill>
                  <a:srgbClr val="000000"/>
                </a:solidFill>
                <a:latin typeface="Muli Regular"/>
              </a:rPr>
              <a:t>Mỗi lớp con (tự chú ý, ffnn) trong mỗi bộ mã hóa có một kết nối dư xung quanh nó và được theo sau bởi bước chuẩn hóa lớp.</a:t>
            </a:r>
          </a:p>
        </p:txBody>
      </p:sp>
      <p:sp>
        <p:nvSpPr>
          <p:cNvPr name="TextBox 8" id="8"/>
          <p:cNvSpPr txBox="true"/>
          <p:nvPr/>
        </p:nvSpPr>
        <p:spPr>
          <a:xfrm rot="0">
            <a:off x="1028700" y="3571580"/>
            <a:ext cx="16230600" cy="1979931"/>
          </a:xfrm>
          <a:prstGeom prst="rect">
            <a:avLst/>
          </a:prstGeom>
        </p:spPr>
        <p:txBody>
          <a:bodyPr anchor="t" rtlCol="false" tIns="0" lIns="0" bIns="0" rIns="0">
            <a:spAutoFit/>
          </a:bodyPr>
          <a:lstStyle/>
          <a:p>
            <a:pPr algn="just" marL="820414" indent="-410207" lvl="1">
              <a:lnSpc>
                <a:spcPts val="5319"/>
              </a:lnSpc>
              <a:buFont typeface="Arial"/>
              <a:buChar char="•"/>
            </a:pPr>
            <a:r>
              <a:rPr lang="en-US" sz="3799">
                <a:solidFill>
                  <a:srgbClr val="000000"/>
                </a:solidFill>
                <a:latin typeface="Muli Regular"/>
              </a:rPr>
              <a:t>Điều này cũng áp dụng cho các lớp con của bộ giải mã. Nếu chúng ta nghĩ về một Transformer gồm 2 bộ mã hóa và giải mã xếp chồng lên nhau, nó sẽ giống như sau:</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931944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name="Picture 4" id="4"/>
          <p:cNvPicPr>
            <a:picLocks noChangeAspect="true"/>
          </p:cNvPicPr>
          <p:nvPr/>
        </p:nvPicPr>
        <p:blipFill>
          <a:blip r:embed="rId2"/>
          <a:srcRect l="0" t="0" r="0" b="0"/>
          <a:stretch>
            <a:fillRect/>
          </a:stretch>
        </p:blipFill>
        <p:spPr>
          <a:xfrm flipH="false" flipV="false" rot="0">
            <a:off x="0" y="3990834"/>
            <a:ext cx="8670797" cy="5267466"/>
          </a:xfrm>
          <a:prstGeom prst="rect">
            <a:avLst/>
          </a:prstGeom>
        </p:spPr>
      </p:pic>
      <p:pic>
        <p:nvPicPr>
          <p:cNvPr name="Picture 5" id="5"/>
          <p:cNvPicPr>
            <a:picLocks noChangeAspect="true"/>
          </p:cNvPicPr>
          <p:nvPr/>
        </p:nvPicPr>
        <p:blipFill>
          <a:blip r:embed="rId3"/>
          <a:srcRect l="0" t="0" r="0" b="3462"/>
          <a:stretch>
            <a:fillRect/>
          </a:stretch>
        </p:blipFill>
        <p:spPr>
          <a:xfrm flipH="false" flipV="false" rot="0">
            <a:off x="8670797" y="3990834"/>
            <a:ext cx="9617203" cy="5026058"/>
          </a:xfrm>
          <a:prstGeom prst="rect">
            <a:avLst/>
          </a:prstGeom>
        </p:spPr>
      </p:pic>
      <p:sp>
        <p:nvSpPr>
          <p:cNvPr name="TextBox 6" id="6"/>
          <p:cNvSpPr txBox="true"/>
          <p:nvPr/>
        </p:nvSpPr>
        <p:spPr>
          <a:xfrm rot="0">
            <a:off x="838200" y="350031"/>
            <a:ext cx="11332399" cy="923925"/>
          </a:xfrm>
          <a:prstGeom prst="rect">
            <a:avLst/>
          </a:prstGeom>
        </p:spPr>
        <p:txBody>
          <a:bodyPr anchor="t" rtlCol="false" tIns="0" lIns="0" bIns="0" rIns="0">
            <a:spAutoFit/>
          </a:bodyPr>
          <a:lstStyle/>
          <a:p>
            <a:pPr>
              <a:lnSpc>
                <a:spcPts val="7200"/>
              </a:lnSpc>
              <a:spcBef>
                <a:spcPct val="0"/>
              </a:spcBef>
            </a:pPr>
            <a:r>
              <a:rPr lang="en-US" sz="6000" spc="-60">
                <a:solidFill>
                  <a:srgbClr val="000000"/>
                </a:solidFill>
                <a:latin typeface="Muli Bold"/>
              </a:rPr>
              <a:t>2.2. Transformer</a:t>
            </a:r>
          </a:p>
        </p:txBody>
      </p:sp>
      <p:sp>
        <p:nvSpPr>
          <p:cNvPr name="TextBox 7" id="7"/>
          <p:cNvSpPr txBox="true"/>
          <p:nvPr/>
        </p:nvSpPr>
        <p:spPr>
          <a:xfrm rot="0">
            <a:off x="1219200" y="1212984"/>
            <a:ext cx="16040100" cy="755016"/>
          </a:xfrm>
          <a:prstGeom prst="rect">
            <a:avLst/>
          </a:prstGeom>
        </p:spPr>
        <p:txBody>
          <a:bodyPr anchor="t" rtlCol="false" tIns="0" lIns="0" bIns="0" rIns="0">
            <a:spAutoFit/>
          </a:bodyPr>
          <a:lstStyle/>
          <a:p>
            <a:pPr algn="just">
              <a:lnSpc>
                <a:spcPts val="6159"/>
              </a:lnSpc>
            </a:pPr>
            <a:r>
              <a:rPr lang="en-US" sz="4399">
                <a:solidFill>
                  <a:srgbClr val="000000"/>
                </a:solidFill>
                <a:latin typeface="Muli Bold"/>
              </a:rPr>
              <a:t>7. Giải mã</a:t>
            </a:r>
          </a:p>
        </p:txBody>
      </p:sp>
      <p:sp>
        <p:nvSpPr>
          <p:cNvPr name="TextBox 8" id="8"/>
          <p:cNvSpPr txBox="true"/>
          <p:nvPr/>
        </p:nvSpPr>
        <p:spPr>
          <a:xfrm rot="0">
            <a:off x="1028700" y="2144099"/>
            <a:ext cx="16230600" cy="1810385"/>
          </a:xfrm>
          <a:prstGeom prst="rect">
            <a:avLst/>
          </a:prstGeom>
        </p:spPr>
        <p:txBody>
          <a:bodyPr anchor="t" rtlCol="false" tIns="0" lIns="0" bIns="0" rIns="0">
            <a:spAutoFit/>
          </a:bodyPr>
          <a:lstStyle/>
          <a:p>
            <a:pPr algn="just" marL="561341" indent="-280670" lvl="1">
              <a:lnSpc>
                <a:spcPts val="3640"/>
              </a:lnSpc>
              <a:buFont typeface="Arial"/>
              <a:buChar char="•"/>
            </a:pPr>
            <a:r>
              <a:rPr lang="en-US" sz="2600">
                <a:solidFill>
                  <a:srgbClr val="000000"/>
                </a:solidFill>
                <a:latin typeface="Muli Regular"/>
              </a:rPr>
              <a:t>Bộ mã hóa bắt đầu bằng cách xử lý chuỗi đầu vào. Đầu ra của bộ mã hóa hàng đầu sau đó được chuyển đổi thành một tập hợp các vectơ chú ý K và V. Các vectơ này sẽ được sử dụng bởi mỗi bộ giải mã trong lớp “encoder-decoder attention” của nó, giúp bộ giải mã tập trung vào những vị trí thích hợp trong chuỗi đầu vào</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931944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name="Picture 4" id="4"/>
          <p:cNvPicPr>
            <a:picLocks noChangeAspect="true"/>
          </p:cNvPicPr>
          <p:nvPr/>
        </p:nvPicPr>
        <p:blipFill>
          <a:blip r:embed="rId2"/>
          <a:srcRect l="0" t="0" r="0" b="0"/>
          <a:stretch>
            <a:fillRect/>
          </a:stretch>
        </p:blipFill>
        <p:spPr>
          <a:xfrm flipH="false" flipV="false" rot="0">
            <a:off x="3420637" y="2406368"/>
            <a:ext cx="12243142" cy="7664406"/>
          </a:xfrm>
          <a:prstGeom prst="rect">
            <a:avLst/>
          </a:prstGeom>
        </p:spPr>
      </p:pic>
      <p:sp>
        <p:nvSpPr>
          <p:cNvPr name="TextBox 5" id="5"/>
          <p:cNvSpPr txBox="true"/>
          <p:nvPr/>
        </p:nvSpPr>
        <p:spPr>
          <a:xfrm rot="0">
            <a:off x="838200" y="350031"/>
            <a:ext cx="11332399" cy="923925"/>
          </a:xfrm>
          <a:prstGeom prst="rect">
            <a:avLst/>
          </a:prstGeom>
        </p:spPr>
        <p:txBody>
          <a:bodyPr anchor="t" rtlCol="false" tIns="0" lIns="0" bIns="0" rIns="0">
            <a:spAutoFit/>
          </a:bodyPr>
          <a:lstStyle/>
          <a:p>
            <a:pPr>
              <a:lnSpc>
                <a:spcPts val="7200"/>
              </a:lnSpc>
              <a:spcBef>
                <a:spcPct val="0"/>
              </a:spcBef>
            </a:pPr>
            <a:r>
              <a:rPr lang="en-US" sz="6000" spc="-60">
                <a:solidFill>
                  <a:srgbClr val="000000"/>
                </a:solidFill>
                <a:latin typeface="Muli Bold"/>
              </a:rPr>
              <a:t>2.2. Transformer</a:t>
            </a:r>
          </a:p>
        </p:txBody>
      </p:sp>
      <p:sp>
        <p:nvSpPr>
          <p:cNvPr name="TextBox 6" id="6"/>
          <p:cNvSpPr txBox="true"/>
          <p:nvPr/>
        </p:nvSpPr>
        <p:spPr>
          <a:xfrm rot="0">
            <a:off x="1219200" y="1212984"/>
            <a:ext cx="16040100" cy="755016"/>
          </a:xfrm>
          <a:prstGeom prst="rect">
            <a:avLst/>
          </a:prstGeom>
        </p:spPr>
        <p:txBody>
          <a:bodyPr anchor="t" rtlCol="false" tIns="0" lIns="0" bIns="0" rIns="0">
            <a:spAutoFit/>
          </a:bodyPr>
          <a:lstStyle/>
          <a:p>
            <a:pPr algn="just">
              <a:lnSpc>
                <a:spcPts val="6159"/>
              </a:lnSpc>
            </a:pPr>
            <a:r>
              <a:rPr lang="en-US" sz="4399">
                <a:solidFill>
                  <a:srgbClr val="000000"/>
                </a:solidFill>
                <a:latin typeface="Muli Bold"/>
              </a:rPr>
              <a:t>8. Lớp tuyến tính cuối cùng và lớp Softmax</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931944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name="Picture 4" id="4"/>
          <p:cNvPicPr>
            <a:picLocks noChangeAspect="true"/>
          </p:cNvPicPr>
          <p:nvPr/>
        </p:nvPicPr>
        <p:blipFill>
          <a:blip r:embed="rId2"/>
          <a:srcRect l="0" t="0" r="0" b="0"/>
          <a:stretch>
            <a:fillRect/>
          </a:stretch>
        </p:blipFill>
        <p:spPr>
          <a:xfrm flipH="false" flipV="false" rot="0">
            <a:off x="5466059" y="1633355"/>
            <a:ext cx="11884332" cy="2140656"/>
          </a:xfrm>
          <a:prstGeom prst="rect">
            <a:avLst/>
          </a:prstGeom>
        </p:spPr>
      </p:pic>
      <p:pic>
        <p:nvPicPr>
          <p:cNvPr name="Picture 5" id="5"/>
          <p:cNvPicPr>
            <a:picLocks noChangeAspect="true"/>
          </p:cNvPicPr>
          <p:nvPr/>
        </p:nvPicPr>
        <p:blipFill>
          <a:blip r:embed="rId3"/>
          <a:srcRect l="0" t="0" r="0" b="0"/>
          <a:stretch>
            <a:fillRect/>
          </a:stretch>
        </p:blipFill>
        <p:spPr>
          <a:xfrm flipH="false" flipV="false" rot="0">
            <a:off x="5466059" y="4884338"/>
            <a:ext cx="11963477" cy="1709068"/>
          </a:xfrm>
          <a:prstGeom prst="rect">
            <a:avLst/>
          </a:prstGeom>
        </p:spPr>
      </p:pic>
      <p:pic>
        <p:nvPicPr>
          <p:cNvPr name="Picture 6" id="6"/>
          <p:cNvPicPr>
            <a:picLocks noChangeAspect="true"/>
          </p:cNvPicPr>
          <p:nvPr/>
        </p:nvPicPr>
        <p:blipFill>
          <a:blip r:embed="rId4"/>
          <a:srcRect l="0" t="0" r="0" b="0"/>
          <a:stretch>
            <a:fillRect/>
          </a:stretch>
        </p:blipFill>
        <p:spPr>
          <a:xfrm flipH="false" flipV="false" rot="0">
            <a:off x="5466059" y="7703733"/>
            <a:ext cx="12560905" cy="1554567"/>
          </a:xfrm>
          <a:prstGeom prst="rect">
            <a:avLst/>
          </a:prstGeom>
        </p:spPr>
      </p:pic>
      <p:sp>
        <p:nvSpPr>
          <p:cNvPr name="TextBox 7" id="7"/>
          <p:cNvSpPr txBox="true"/>
          <p:nvPr/>
        </p:nvSpPr>
        <p:spPr>
          <a:xfrm rot="0">
            <a:off x="838200" y="350031"/>
            <a:ext cx="16421100" cy="923925"/>
          </a:xfrm>
          <a:prstGeom prst="rect">
            <a:avLst/>
          </a:prstGeom>
        </p:spPr>
        <p:txBody>
          <a:bodyPr anchor="t" rtlCol="false" tIns="0" lIns="0" bIns="0" rIns="0">
            <a:spAutoFit/>
          </a:bodyPr>
          <a:lstStyle/>
          <a:p>
            <a:pPr>
              <a:lnSpc>
                <a:spcPts val="7200"/>
              </a:lnSpc>
              <a:spcBef>
                <a:spcPct val="0"/>
              </a:spcBef>
            </a:pPr>
            <a:r>
              <a:rPr lang="en-US" sz="6000" spc="-60">
                <a:solidFill>
                  <a:srgbClr val="000000"/>
                </a:solidFill>
                <a:latin typeface="Muli Bold"/>
              </a:rPr>
              <a:t>2.3. Các chỉ số đánh giá độ chính xác </a:t>
            </a:r>
          </a:p>
        </p:txBody>
      </p:sp>
      <p:sp>
        <p:nvSpPr>
          <p:cNvPr name="TextBox 8" id="8"/>
          <p:cNvSpPr txBox="true"/>
          <p:nvPr/>
        </p:nvSpPr>
        <p:spPr>
          <a:xfrm rot="0">
            <a:off x="1219200" y="1212984"/>
            <a:ext cx="16040100" cy="755016"/>
          </a:xfrm>
          <a:prstGeom prst="rect">
            <a:avLst/>
          </a:prstGeom>
        </p:spPr>
        <p:txBody>
          <a:bodyPr anchor="t" rtlCol="false" tIns="0" lIns="0" bIns="0" rIns="0">
            <a:spAutoFit/>
          </a:bodyPr>
          <a:lstStyle/>
          <a:p>
            <a:pPr algn="just" marL="949951" indent="-474975" lvl="1">
              <a:lnSpc>
                <a:spcPts val="6159"/>
              </a:lnSpc>
              <a:buFont typeface="Arial"/>
              <a:buChar char="•"/>
            </a:pPr>
            <a:r>
              <a:rPr lang="en-US" sz="4399">
                <a:solidFill>
                  <a:srgbClr val="000000"/>
                </a:solidFill>
                <a:latin typeface="Muli Bold"/>
              </a:rPr>
              <a:t> F1-score</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931944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name="Picture 4" id="4"/>
          <p:cNvPicPr>
            <a:picLocks noChangeAspect="true"/>
          </p:cNvPicPr>
          <p:nvPr/>
        </p:nvPicPr>
        <p:blipFill>
          <a:blip r:embed="rId2"/>
          <a:srcRect l="0" t="0" r="0" b="0"/>
          <a:stretch>
            <a:fillRect/>
          </a:stretch>
        </p:blipFill>
        <p:spPr>
          <a:xfrm flipH="false" flipV="false" rot="0">
            <a:off x="4793498" y="2270114"/>
            <a:ext cx="8701003" cy="7605075"/>
          </a:xfrm>
          <a:prstGeom prst="rect">
            <a:avLst/>
          </a:prstGeom>
        </p:spPr>
      </p:pic>
      <p:sp>
        <p:nvSpPr>
          <p:cNvPr name="TextBox 5" id="5"/>
          <p:cNvSpPr txBox="true"/>
          <p:nvPr/>
        </p:nvSpPr>
        <p:spPr>
          <a:xfrm rot="0">
            <a:off x="838200" y="350031"/>
            <a:ext cx="16421100" cy="923925"/>
          </a:xfrm>
          <a:prstGeom prst="rect">
            <a:avLst/>
          </a:prstGeom>
        </p:spPr>
        <p:txBody>
          <a:bodyPr anchor="t" rtlCol="false" tIns="0" lIns="0" bIns="0" rIns="0">
            <a:spAutoFit/>
          </a:bodyPr>
          <a:lstStyle/>
          <a:p>
            <a:pPr>
              <a:lnSpc>
                <a:spcPts val="7200"/>
              </a:lnSpc>
              <a:spcBef>
                <a:spcPct val="0"/>
              </a:spcBef>
            </a:pPr>
            <a:r>
              <a:rPr lang="en-US" sz="6000" spc="-60">
                <a:solidFill>
                  <a:srgbClr val="000000"/>
                </a:solidFill>
                <a:latin typeface="Muli Bold"/>
              </a:rPr>
              <a:t>2.3. Các chỉ số đánh giá độ chính xác </a:t>
            </a:r>
          </a:p>
        </p:txBody>
      </p:sp>
      <p:sp>
        <p:nvSpPr>
          <p:cNvPr name="TextBox 6" id="6"/>
          <p:cNvSpPr txBox="true"/>
          <p:nvPr/>
        </p:nvSpPr>
        <p:spPr>
          <a:xfrm rot="0">
            <a:off x="1219200" y="1212984"/>
            <a:ext cx="16040100" cy="755016"/>
          </a:xfrm>
          <a:prstGeom prst="rect">
            <a:avLst/>
          </a:prstGeom>
        </p:spPr>
        <p:txBody>
          <a:bodyPr anchor="t" rtlCol="false" tIns="0" lIns="0" bIns="0" rIns="0">
            <a:spAutoFit/>
          </a:bodyPr>
          <a:lstStyle/>
          <a:p>
            <a:pPr algn="just">
              <a:lnSpc>
                <a:spcPts val="6159"/>
              </a:lnSpc>
            </a:pPr>
            <a:r>
              <a:rPr lang="en-US" sz="4399">
                <a:solidFill>
                  <a:srgbClr val="000000"/>
                </a:solidFill>
                <a:latin typeface="Muli Bold"/>
              </a:rPr>
              <a:t>2.  Ma trận nhầm lẫn</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4151770" y="4201140"/>
            <a:ext cx="7027514" cy="6085860"/>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9859850" y="563974"/>
            <a:ext cx="4961246" cy="4296462"/>
            <a:chOff x="0" y="0"/>
            <a:chExt cx="3619627" cy="3134614"/>
          </a:xfrm>
        </p:grpSpPr>
        <p:sp>
          <p:nvSpPr>
            <p:cNvPr name="Freeform 5" id="5"/>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a:grpSpLocks noChangeAspect="true"/>
          </p:cNvGrpSpPr>
          <p:nvPr/>
        </p:nvGrpSpPr>
        <p:grpSpPr>
          <a:xfrm rot="0">
            <a:off x="10345997" y="2120110"/>
            <a:ext cx="7611546" cy="6591255"/>
            <a:chOff x="0" y="0"/>
            <a:chExt cx="4282440" cy="3708400"/>
          </a:xfrm>
        </p:grpSpPr>
        <p:sp>
          <p:nvSpPr>
            <p:cNvPr name="Freeform 7" id="7"/>
            <p:cNvSpPr/>
            <p:nvPr/>
          </p:nvSpPr>
          <p:spPr>
            <a:xfrm>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2"/>
              <a:stretch>
                <a:fillRect l="-14946" r="-14946" t="0" b="0"/>
              </a:stretch>
            </a:blipFill>
          </p:spPr>
        </p:sp>
      </p:grpSp>
      <p:sp>
        <p:nvSpPr>
          <p:cNvPr name="TextBox 8" id="8"/>
          <p:cNvSpPr txBox="true"/>
          <p:nvPr/>
        </p:nvSpPr>
        <p:spPr>
          <a:xfrm rot="0">
            <a:off x="1028700" y="3517412"/>
            <a:ext cx="8986686" cy="2295525"/>
          </a:xfrm>
          <a:prstGeom prst="rect">
            <a:avLst/>
          </a:prstGeom>
        </p:spPr>
        <p:txBody>
          <a:bodyPr anchor="t" rtlCol="false" tIns="0" lIns="0" bIns="0" rIns="0">
            <a:spAutoFit/>
          </a:bodyPr>
          <a:lstStyle/>
          <a:p>
            <a:pPr>
              <a:lnSpc>
                <a:spcPts val="9000"/>
              </a:lnSpc>
              <a:spcBef>
                <a:spcPct val="0"/>
              </a:spcBef>
            </a:pPr>
            <a:r>
              <a:rPr lang="en-US" sz="7500" spc="-75">
                <a:solidFill>
                  <a:srgbClr val="000000"/>
                </a:solidFill>
                <a:latin typeface="Muli Bold"/>
              </a:rPr>
              <a:t>III. Thực nghiệm và kết quả</a:t>
            </a:r>
          </a:p>
        </p:txBody>
      </p:sp>
      <p:sp>
        <p:nvSpPr>
          <p:cNvPr name="TextBox 9" id="9"/>
          <p:cNvSpPr txBox="true"/>
          <p:nvPr/>
        </p:nvSpPr>
        <p:spPr>
          <a:xfrm rot="0">
            <a:off x="1028700" y="8937700"/>
            <a:ext cx="5231327" cy="271144"/>
          </a:xfrm>
          <a:prstGeom prst="rect">
            <a:avLst/>
          </a:prstGeom>
        </p:spPr>
        <p:txBody>
          <a:bodyPr anchor="t" rtlCol="false" tIns="0" lIns="0" bIns="0" rIns="0">
            <a:spAutoFit/>
          </a:bodyPr>
          <a:lstStyle/>
          <a:p>
            <a:pPr>
              <a:lnSpc>
                <a:spcPts val="2380"/>
              </a:lnSpc>
              <a:spcBef>
                <a:spcPct val="0"/>
              </a:spcBef>
            </a:pPr>
            <a:r>
              <a:rPr lang="en-US" sz="1700" u="sng">
                <a:solidFill>
                  <a:srgbClr val="000000"/>
                </a:solidFill>
                <a:latin typeface="Muli Regular Bold"/>
              </a:rPr>
              <a:t>Quay lại Trang Chương trình</a:t>
            </a:r>
          </a:p>
        </p:txBody>
      </p:sp>
      <p:grpSp>
        <p:nvGrpSpPr>
          <p:cNvPr name="Group 10" id="10"/>
          <p:cNvGrpSpPr/>
          <p:nvPr/>
        </p:nvGrpSpPr>
        <p:grpSpPr>
          <a:xfrm rot="0">
            <a:off x="1028700" y="1028700"/>
            <a:ext cx="4212844" cy="586200"/>
            <a:chOff x="0" y="0"/>
            <a:chExt cx="5617125" cy="781600"/>
          </a:xfrm>
        </p:grpSpPr>
        <p:sp>
          <p:nvSpPr>
            <p:cNvPr name="TextBox 11" id="11"/>
            <p:cNvSpPr txBox="true"/>
            <p:nvPr/>
          </p:nvSpPr>
          <p:spPr>
            <a:xfrm rot="0">
              <a:off x="1293956" y="104415"/>
              <a:ext cx="4323169" cy="525145"/>
            </a:xfrm>
            <a:prstGeom prst="rect">
              <a:avLst/>
            </a:prstGeom>
          </p:spPr>
          <p:txBody>
            <a:bodyPr anchor="t" rtlCol="false" tIns="0" lIns="0" bIns="0" rIns="0">
              <a:spAutoFit/>
            </a:bodyPr>
            <a:lstStyle/>
            <a:p>
              <a:pPr>
                <a:lnSpc>
                  <a:spcPts val="3359"/>
                </a:lnSpc>
                <a:spcBef>
                  <a:spcPct val="0"/>
                </a:spcBef>
              </a:pPr>
              <a:r>
                <a:rPr lang="en-US" sz="2400">
                  <a:solidFill>
                    <a:srgbClr val="000000"/>
                  </a:solidFill>
                  <a:latin typeface="Muli Bold"/>
                </a:rPr>
                <a:t>NLP</a:t>
              </a:r>
            </a:p>
          </p:txBody>
        </p:sp>
        <p:pic>
          <p:nvPicPr>
            <p:cNvPr name="Picture 12" id="12"/>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0" y="0"/>
              <a:ext cx="905010" cy="781600"/>
            </a:xfrm>
            <a:prstGeom prst="rect">
              <a:avLst/>
            </a:prstGeom>
          </p:spPr>
        </p:pic>
      </p:gr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931944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name="Picture 4" id="4"/>
          <p:cNvPicPr>
            <a:picLocks noChangeAspect="true"/>
          </p:cNvPicPr>
          <p:nvPr/>
        </p:nvPicPr>
        <p:blipFill>
          <a:blip r:embed="rId2"/>
          <a:srcRect l="0" t="0" r="0" b="0"/>
          <a:stretch>
            <a:fillRect/>
          </a:stretch>
        </p:blipFill>
        <p:spPr>
          <a:xfrm flipH="false" flipV="false" rot="0">
            <a:off x="1028700" y="3924102"/>
            <a:ext cx="16053655" cy="4779729"/>
          </a:xfrm>
          <a:prstGeom prst="rect">
            <a:avLst/>
          </a:prstGeom>
        </p:spPr>
      </p:pic>
      <p:sp>
        <p:nvSpPr>
          <p:cNvPr name="TextBox 5" id="5"/>
          <p:cNvSpPr txBox="true"/>
          <p:nvPr/>
        </p:nvSpPr>
        <p:spPr>
          <a:xfrm rot="0">
            <a:off x="300983" y="561975"/>
            <a:ext cx="16421100" cy="923925"/>
          </a:xfrm>
          <a:prstGeom prst="rect">
            <a:avLst/>
          </a:prstGeom>
        </p:spPr>
        <p:txBody>
          <a:bodyPr anchor="t" rtlCol="false" tIns="0" lIns="0" bIns="0" rIns="0">
            <a:spAutoFit/>
          </a:bodyPr>
          <a:lstStyle/>
          <a:p>
            <a:pPr marL="1295402" indent="-647701" lvl="1">
              <a:lnSpc>
                <a:spcPts val="7200"/>
              </a:lnSpc>
              <a:spcBef>
                <a:spcPct val="0"/>
              </a:spcBef>
              <a:buFont typeface="Arial"/>
              <a:buChar char="•"/>
            </a:pPr>
            <a:r>
              <a:rPr lang="en-US" sz="6000" spc="-60">
                <a:solidFill>
                  <a:srgbClr val="000000"/>
                </a:solidFill>
                <a:latin typeface="Muli Bold"/>
              </a:rPr>
              <a:t>Kết quả thực nghiệm</a:t>
            </a:r>
          </a:p>
        </p:txBody>
      </p:sp>
      <p:sp>
        <p:nvSpPr>
          <p:cNvPr name="TextBox 6" id="6"/>
          <p:cNvSpPr txBox="true"/>
          <p:nvPr/>
        </p:nvSpPr>
        <p:spPr>
          <a:xfrm rot="0">
            <a:off x="1483155" y="2662054"/>
            <a:ext cx="5034658" cy="646431"/>
          </a:xfrm>
          <a:prstGeom prst="rect">
            <a:avLst/>
          </a:prstGeom>
        </p:spPr>
        <p:txBody>
          <a:bodyPr anchor="t" rtlCol="false" tIns="0" lIns="0" bIns="0" rIns="0">
            <a:spAutoFit/>
          </a:bodyPr>
          <a:lstStyle/>
          <a:p>
            <a:pPr algn="just" marL="820414" indent="-410207" lvl="1">
              <a:lnSpc>
                <a:spcPts val="5319"/>
              </a:lnSpc>
              <a:buFont typeface="Arial"/>
              <a:buChar char="•"/>
            </a:pPr>
            <a:r>
              <a:rPr lang="en-US" sz="3799">
                <a:solidFill>
                  <a:srgbClr val="000000"/>
                </a:solidFill>
                <a:latin typeface="Muli Regular"/>
              </a:rPr>
              <a:t> Countvectorizer</a:t>
            </a:r>
          </a:p>
        </p:txBody>
      </p:sp>
      <p:sp>
        <p:nvSpPr>
          <p:cNvPr name="TextBox 7" id="7"/>
          <p:cNvSpPr txBox="true"/>
          <p:nvPr/>
        </p:nvSpPr>
        <p:spPr>
          <a:xfrm rot="0">
            <a:off x="1483155" y="1748923"/>
            <a:ext cx="6295649" cy="646431"/>
          </a:xfrm>
          <a:prstGeom prst="rect">
            <a:avLst/>
          </a:prstGeom>
        </p:spPr>
        <p:txBody>
          <a:bodyPr anchor="t" rtlCol="false" tIns="0" lIns="0" bIns="0" rIns="0">
            <a:spAutoFit/>
          </a:bodyPr>
          <a:lstStyle/>
          <a:p>
            <a:pPr algn="just">
              <a:lnSpc>
                <a:spcPts val="5319"/>
              </a:lnSpc>
              <a:spcBef>
                <a:spcPct val="0"/>
              </a:spcBef>
            </a:pPr>
            <a:r>
              <a:rPr lang="en-US" sz="3799">
                <a:solidFill>
                  <a:srgbClr val="000000"/>
                </a:solidFill>
                <a:latin typeface="Muli Regular Bold"/>
              </a:rPr>
              <a:t>a. Phương pháp học máy</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9894605"/>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name="Picture 4" id="4"/>
          <p:cNvPicPr>
            <a:picLocks noChangeAspect="true"/>
          </p:cNvPicPr>
          <p:nvPr/>
        </p:nvPicPr>
        <p:blipFill>
          <a:blip r:embed="rId2"/>
          <a:srcRect l="0" t="0" r="0" b="0"/>
          <a:stretch>
            <a:fillRect/>
          </a:stretch>
        </p:blipFill>
        <p:spPr>
          <a:xfrm flipH="false" flipV="false" rot="0">
            <a:off x="1483155" y="3081723"/>
            <a:ext cx="15156167" cy="6565232"/>
          </a:xfrm>
          <a:prstGeom prst="rect">
            <a:avLst/>
          </a:prstGeom>
        </p:spPr>
      </p:pic>
      <p:sp>
        <p:nvSpPr>
          <p:cNvPr name="TextBox 5" id="5"/>
          <p:cNvSpPr txBox="true"/>
          <p:nvPr/>
        </p:nvSpPr>
        <p:spPr>
          <a:xfrm rot="0">
            <a:off x="300983" y="561975"/>
            <a:ext cx="16421100" cy="923925"/>
          </a:xfrm>
          <a:prstGeom prst="rect">
            <a:avLst/>
          </a:prstGeom>
        </p:spPr>
        <p:txBody>
          <a:bodyPr anchor="t" rtlCol="false" tIns="0" lIns="0" bIns="0" rIns="0">
            <a:spAutoFit/>
          </a:bodyPr>
          <a:lstStyle/>
          <a:p>
            <a:pPr marL="1295402" indent="-647701" lvl="1">
              <a:lnSpc>
                <a:spcPts val="7200"/>
              </a:lnSpc>
              <a:spcBef>
                <a:spcPct val="0"/>
              </a:spcBef>
              <a:buFont typeface="Arial"/>
              <a:buChar char="•"/>
            </a:pPr>
            <a:r>
              <a:rPr lang="en-US" sz="6000" spc="-60">
                <a:solidFill>
                  <a:srgbClr val="000000"/>
                </a:solidFill>
                <a:latin typeface="Muli Bold"/>
              </a:rPr>
              <a:t>Kết quả thực nghiệm</a:t>
            </a:r>
          </a:p>
        </p:txBody>
      </p:sp>
      <p:sp>
        <p:nvSpPr>
          <p:cNvPr name="TextBox 6" id="6"/>
          <p:cNvSpPr txBox="true"/>
          <p:nvPr/>
        </p:nvSpPr>
        <p:spPr>
          <a:xfrm rot="0">
            <a:off x="1483155" y="2282892"/>
            <a:ext cx="5034658" cy="646431"/>
          </a:xfrm>
          <a:prstGeom prst="rect">
            <a:avLst/>
          </a:prstGeom>
        </p:spPr>
        <p:txBody>
          <a:bodyPr anchor="t" rtlCol="false" tIns="0" lIns="0" bIns="0" rIns="0">
            <a:spAutoFit/>
          </a:bodyPr>
          <a:lstStyle/>
          <a:p>
            <a:pPr algn="just" marL="820414" indent="-410207" lvl="1">
              <a:lnSpc>
                <a:spcPts val="5319"/>
              </a:lnSpc>
              <a:buFont typeface="Arial"/>
              <a:buChar char="•"/>
            </a:pPr>
            <a:r>
              <a:rPr lang="en-US" sz="3799">
                <a:solidFill>
                  <a:srgbClr val="000000"/>
                </a:solidFill>
                <a:latin typeface="Muli Regular"/>
              </a:rPr>
              <a:t>TF-IDF</a:t>
            </a:r>
          </a:p>
        </p:txBody>
      </p:sp>
      <p:sp>
        <p:nvSpPr>
          <p:cNvPr name="TextBox 7" id="7"/>
          <p:cNvSpPr txBox="true"/>
          <p:nvPr/>
        </p:nvSpPr>
        <p:spPr>
          <a:xfrm rot="0">
            <a:off x="1483155" y="1560262"/>
            <a:ext cx="6295649" cy="646431"/>
          </a:xfrm>
          <a:prstGeom prst="rect">
            <a:avLst/>
          </a:prstGeom>
        </p:spPr>
        <p:txBody>
          <a:bodyPr anchor="t" rtlCol="false" tIns="0" lIns="0" bIns="0" rIns="0">
            <a:spAutoFit/>
          </a:bodyPr>
          <a:lstStyle/>
          <a:p>
            <a:pPr algn="just">
              <a:lnSpc>
                <a:spcPts val="5319"/>
              </a:lnSpc>
              <a:spcBef>
                <a:spcPct val="0"/>
              </a:spcBef>
            </a:pPr>
            <a:r>
              <a:rPr lang="en-US" sz="3799">
                <a:solidFill>
                  <a:srgbClr val="000000"/>
                </a:solidFill>
                <a:latin typeface="Muli Regular Bold"/>
              </a:rPr>
              <a:t>a. Phương pháp học máy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779544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AutoShape 4" id="4"/>
          <p:cNvSpPr/>
          <p:nvPr/>
        </p:nvSpPr>
        <p:spPr>
          <a:xfrm rot="0">
            <a:off x="1609179" y="3768090"/>
            <a:ext cx="15269121" cy="0"/>
          </a:xfrm>
          <a:prstGeom prst="line">
            <a:avLst/>
          </a:prstGeom>
          <a:ln cap="flat" w="9525">
            <a:solidFill>
              <a:srgbClr val="000000"/>
            </a:solidFill>
            <a:prstDash val="solid"/>
            <a:headEnd type="none" len="sm" w="sm"/>
            <a:tailEnd type="none" len="sm" w="sm"/>
          </a:ln>
        </p:spPr>
      </p:sp>
      <p:pic>
        <p:nvPicPr>
          <p:cNvPr name="Picture 5" id="5"/>
          <p:cNvPicPr>
            <a:picLocks noChangeAspect="true"/>
          </p:cNvPicPr>
          <p:nvPr/>
        </p:nvPicPr>
        <p:blipFill>
          <a:blip r:embed="rId2"/>
          <a:srcRect l="0" t="0" r="0" b="0"/>
          <a:stretch>
            <a:fillRect/>
          </a:stretch>
        </p:blipFill>
        <p:spPr>
          <a:xfrm flipH="false" flipV="false" rot="0">
            <a:off x="4265111" y="4953000"/>
            <a:ext cx="10073667" cy="5275649"/>
          </a:xfrm>
          <a:prstGeom prst="rect">
            <a:avLst/>
          </a:prstGeom>
        </p:spPr>
      </p:pic>
      <p:sp>
        <p:nvSpPr>
          <p:cNvPr name="TextBox 6" id="6"/>
          <p:cNvSpPr txBox="true"/>
          <p:nvPr/>
        </p:nvSpPr>
        <p:spPr>
          <a:xfrm rot="0">
            <a:off x="266700" y="742950"/>
            <a:ext cx="12094399" cy="971550"/>
          </a:xfrm>
          <a:prstGeom prst="rect">
            <a:avLst/>
          </a:prstGeom>
        </p:spPr>
        <p:txBody>
          <a:bodyPr anchor="t" rtlCol="false" tIns="0" lIns="0" bIns="0" rIns="0">
            <a:spAutoFit/>
          </a:bodyPr>
          <a:lstStyle/>
          <a:p>
            <a:pPr marL="1381759" indent="-690880" lvl="1">
              <a:lnSpc>
                <a:spcPts val="7679"/>
              </a:lnSpc>
              <a:spcBef>
                <a:spcPct val="0"/>
              </a:spcBef>
              <a:buFont typeface="Arial"/>
              <a:buChar char="•"/>
            </a:pPr>
            <a:r>
              <a:rPr lang="en-US" sz="6399" spc="-63">
                <a:solidFill>
                  <a:srgbClr val="000000"/>
                </a:solidFill>
                <a:latin typeface="Muli Bold"/>
              </a:rPr>
              <a:t>Định nghĩa bài toán</a:t>
            </a:r>
          </a:p>
        </p:txBody>
      </p:sp>
      <p:sp>
        <p:nvSpPr>
          <p:cNvPr name="TextBox 7" id="7"/>
          <p:cNvSpPr txBox="true"/>
          <p:nvPr/>
        </p:nvSpPr>
        <p:spPr>
          <a:xfrm rot="0">
            <a:off x="552450" y="9147219"/>
            <a:ext cx="5231327" cy="271144"/>
          </a:xfrm>
          <a:prstGeom prst="rect">
            <a:avLst/>
          </a:prstGeom>
        </p:spPr>
        <p:txBody>
          <a:bodyPr anchor="t" rtlCol="false" tIns="0" lIns="0" bIns="0" rIns="0">
            <a:spAutoFit/>
          </a:bodyPr>
          <a:lstStyle/>
          <a:p>
            <a:pPr>
              <a:lnSpc>
                <a:spcPts val="2380"/>
              </a:lnSpc>
              <a:spcBef>
                <a:spcPct val="0"/>
              </a:spcBef>
            </a:pPr>
            <a:r>
              <a:rPr lang="en-US" sz="1700" u="sng">
                <a:solidFill>
                  <a:srgbClr val="F4F4F4"/>
                </a:solidFill>
                <a:latin typeface="Muli Regular Bold"/>
              </a:rPr>
              <a:t>Quay lại Trang Chương trình</a:t>
            </a:r>
          </a:p>
        </p:txBody>
      </p:sp>
      <p:sp>
        <p:nvSpPr>
          <p:cNvPr name="TextBox 8" id="8"/>
          <p:cNvSpPr txBox="true"/>
          <p:nvPr/>
        </p:nvSpPr>
        <p:spPr>
          <a:xfrm rot="0">
            <a:off x="805644" y="2064531"/>
            <a:ext cx="16230600" cy="1313181"/>
          </a:xfrm>
          <a:prstGeom prst="rect">
            <a:avLst/>
          </a:prstGeom>
        </p:spPr>
        <p:txBody>
          <a:bodyPr anchor="t" rtlCol="false" tIns="0" lIns="0" bIns="0" rIns="0">
            <a:spAutoFit/>
          </a:bodyPr>
          <a:lstStyle/>
          <a:p>
            <a:pPr algn="just" marL="820414" indent="-410207" lvl="1">
              <a:lnSpc>
                <a:spcPts val="5319"/>
              </a:lnSpc>
              <a:buFont typeface="Arial"/>
              <a:buChar char="•"/>
            </a:pPr>
            <a:r>
              <a:rPr lang="en-US" sz="3799">
                <a:solidFill>
                  <a:srgbClr val="000000"/>
                </a:solidFill>
                <a:latin typeface="Muli Regular Bold"/>
              </a:rPr>
              <a:t>Đầu vào:</a:t>
            </a:r>
            <a:r>
              <a:rPr lang="en-US" sz="3799">
                <a:solidFill>
                  <a:srgbClr val="000000"/>
                </a:solidFill>
                <a:latin typeface="Muli Regular"/>
              </a:rPr>
              <a:t> tập D = {d1, d2, d3, …, dN} gồm N [văn bản] bình luận của người dùng.</a:t>
            </a:r>
          </a:p>
        </p:txBody>
      </p:sp>
      <p:sp>
        <p:nvSpPr>
          <p:cNvPr name="TextBox 9" id="9"/>
          <p:cNvSpPr txBox="true"/>
          <p:nvPr/>
        </p:nvSpPr>
        <p:spPr>
          <a:xfrm rot="0">
            <a:off x="878882" y="4082415"/>
            <a:ext cx="16157362" cy="646431"/>
          </a:xfrm>
          <a:prstGeom prst="rect">
            <a:avLst/>
          </a:prstGeom>
        </p:spPr>
        <p:txBody>
          <a:bodyPr anchor="t" rtlCol="false" tIns="0" lIns="0" bIns="0" rIns="0">
            <a:spAutoFit/>
          </a:bodyPr>
          <a:lstStyle/>
          <a:p>
            <a:pPr algn="just" marL="820414" indent="-410207" lvl="1">
              <a:lnSpc>
                <a:spcPts val="5319"/>
              </a:lnSpc>
              <a:buFont typeface="Arial"/>
              <a:buChar char="•"/>
            </a:pPr>
            <a:r>
              <a:rPr lang="en-US" sz="3799">
                <a:solidFill>
                  <a:srgbClr val="000000"/>
                </a:solidFill>
                <a:latin typeface="Muli Regular Bold"/>
              </a:rPr>
              <a:t>Đầu ra:</a:t>
            </a:r>
            <a:r>
              <a:rPr lang="en-US" sz="3799">
                <a:solidFill>
                  <a:srgbClr val="000000"/>
                </a:solidFill>
                <a:latin typeface="Muli Regular"/>
              </a:rPr>
              <a:t> A = {a1, a2, a3} là tập quan điểm của người dùng.  </a:t>
            </a:r>
          </a:p>
        </p:txBody>
      </p:sp>
    </p:spTree>
  </p:cSld>
  <p:clrMapOvr>
    <a:masterClrMapping/>
  </p:clrMapOvr>
</p:sld>
</file>

<file path=ppt/slides/slide40.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8465855"/>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4" id="4"/>
          <p:cNvSpPr txBox="true"/>
          <p:nvPr/>
        </p:nvSpPr>
        <p:spPr>
          <a:xfrm rot="0">
            <a:off x="300983" y="561975"/>
            <a:ext cx="16421100" cy="923925"/>
          </a:xfrm>
          <a:prstGeom prst="rect">
            <a:avLst/>
          </a:prstGeom>
        </p:spPr>
        <p:txBody>
          <a:bodyPr anchor="t" rtlCol="false" tIns="0" lIns="0" bIns="0" rIns="0">
            <a:spAutoFit/>
          </a:bodyPr>
          <a:lstStyle/>
          <a:p>
            <a:pPr marL="1295402" indent="-647701" lvl="1">
              <a:lnSpc>
                <a:spcPts val="7200"/>
              </a:lnSpc>
              <a:spcBef>
                <a:spcPct val="0"/>
              </a:spcBef>
              <a:buFont typeface="Arial"/>
              <a:buChar char="•"/>
            </a:pPr>
            <a:r>
              <a:rPr lang="en-US" sz="6000" spc="-60">
                <a:solidFill>
                  <a:srgbClr val="000000"/>
                </a:solidFill>
                <a:latin typeface="Muli Bold"/>
              </a:rPr>
              <a:t>Kết quả thực nghiệm</a:t>
            </a:r>
          </a:p>
        </p:txBody>
      </p:sp>
      <p:sp>
        <p:nvSpPr>
          <p:cNvPr name="TextBox 5" id="5"/>
          <p:cNvSpPr txBox="true"/>
          <p:nvPr/>
        </p:nvSpPr>
        <p:spPr>
          <a:xfrm rot="0">
            <a:off x="1483155" y="2282892"/>
            <a:ext cx="5034658" cy="646431"/>
          </a:xfrm>
          <a:prstGeom prst="rect">
            <a:avLst/>
          </a:prstGeom>
        </p:spPr>
        <p:txBody>
          <a:bodyPr anchor="t" rtlCol="false" tIns="0" lIns="0" bIns="0" rIns="0">
            <a:spAutoFit/>
          </a:bodyPr>
          <a:lstStyle/>
          <a:p>
            <a:pPr algn="just" marL="820414" indent="-410207" lvl="1">
              <a:lnSpc>
                <a:spcPts val="5319"/>
              </a:lnSpc>
              <a:buFont typeface="Arial"/>
              <a:buChar char="•"/>
            </a:pPr>
            <a:r>
              <a:rPr lang="en-US" sz="3799">
                <a:solidFill>
                  <a:srgbClr val="000000"/>
                </a:solidFill>
                <a:latin typeface="Muli Regular"/>
              </a:rPr>
              <a:t>TF-IDF X NFM</a:t>
            </a:r>
          </a:p>
        </p:txBody>
      </p:sp>
      <p:sp>
        <p:nvSpPr>
          <p:cNvPr name="TextBox 6" id="6"/>
          <p:cNvSpPr txBox="true"/>
          <p:nvPr/>
        </p:nvSpPr>
        <p:spPr>
          <a:xfrm rot="0">
            <a:off x="1483155" y="1560262"/>
            <a:ext cx="6295649" cy="646431"/>
          </a:xfrm>
          <a:prstGeom prst="rect">
            <a:avLst/>
          </a:prstGeom>
        </p:spPr>
        <p:txBody>
          <a:bodyPr anchor="t" rtlCol="false" tIns="0" lIns="0" bIns="0" rIns="0">
            <a:spAutoFit/>
          </a:bodyPr>
          <a:lstStyle/>
          <a:p>
            <a:pPr algn="just">
              <a:lnSpc>
                <a:spcPts val="5319"/>
              </a:lnSpc>
              <a:spcBef>
                <a:spcPct val="0"/>
              </a:spcBef>
            </a:pPr>
            <a:r>
              <a:rPr lang="en-US" sz="3799">
                <a:solidFill>
                  <a:srgbClr val="000000"/>
                </a:solidFill>
                <a:latin typeface="Muli Regular Bold"/>
              </a:rPr>
              <a:t>a. Phương pháp học máy</a:t>
            </a:r>
          </a:p>
        </p:txBody>
      </p:sp>
      <p:sp>
        <p:nvSpPr>
          <p:cNvPr name="TextBox 7" id="7"/>
          <p:cNvSpPr txBox="true"/>
          <p:nvPr/>
        </p:nvSpPr>
        <p:spPr>
          <a:xfrm rot="0">
            <a:off x="1990179" y="3320554"/>
            <a:ext cx="14731904" cy="1313181"/>
          </a:xfrm>
          <a:prstGeom prst="rect">
            <a:avLst/>
          </a:prstGeom>
        </p:spPr>
        <p:txBody>
          <a:bodyPr anchor="t" rtlCol="false" tIns="0" lIns="0" bIns="0" rIns="0">
            <a:spAutoFit/>
          </a:bodyPr>
          <a:lstStyle/>
          <a:p>
            <a:pPr algn="just">
              <a:lnSpc>
                <a:spcPts val="5319"/>
              </a:lnSpc>
            </a:pPr>
            <a:r>
              <a:rPr lang="en-US" sz="3799">
                <a:solidFill>
                  <a:srgbClr val="000000"/>
                </a:solidFill>
                <a:sym typeface="Muli Regular"/>
              </a:rPr>
              <a:t> Không có sự chênh lệch quá nhiều về độ chính xác đến từ 2 tập dữ liệu tiếng Anh và tiếng Việt ở phương pháp này.</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931944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name="Picture 4" id="4"/>
          <p:cNvPicPr>
            <a:picLocks noChangeAspect="true"/>
          </p:cNvPicPr>
          <p:nvPr/>
        </p:nvPicPr>
        <p:blipFill>
          <a:blip r:embed="rId2"/>
          <a:srcRect l="0" t="0" r="0" b="0"/>
          <a:stretch>
            <a:fillRect/>
          </a:stretch>
        </p:blipFill>
        <p:spPr>
          <a:xfrm flipH="false" flipV="false" rot="0">
            <a:off x="2628483" y="2738254"/>
            <a:ext cx="13429241" cy="6443204"/>
          </a:xfrm>
          <a:prstGeom prst="rect">
            <a:avLst/>
          </a:prstGeom>
        </p:spPr>
      </p:pic>
      <p:sp>
        <p:nvSpPr>
          <p:cNvPr name="TextBox 5" id="5"/>
          <p:cNvSpPr txBox="true"/>
          <p:nvPr/>
        </p:nvSpPr>
        <p:spPr>
          <a:xfrm rot="0">
            <a:off x="300983" y="561975"/>
            <a:ext cx="16421100" cy="923925"/>
          </a:xfrm>
          <a:prstGeom prst="rect">
            <a:avLst/>
          </a:prstGeom>
        </p:spPr>
        <p:txBody>
          <a:bodyPr anchor="t" rtlCol="false" tIns="0" lIns="0" bIns="0" rIns="0">
            <a:spAutoFit/>
          </a:bodyPr>
          <a:lstStyle/>
          <a:p>
            <a:pPr marL="1295402" indent="-647701" lvl="1">
              <a:lnSpc>
                <a:spcPts val="7200"/>
              </a:lnSpc>
              <a:spcBef>
                <a:spcPct val="0"/>
              </a:spcBef>
              <a:buFont typeface="Arial"/>
              <a:buChar char="•"/>
            </a:pPr>
            <a:r>
              <a:rPr lang="en-US" sz="6000" spc="-60">
                <a:solidFill>
                  <a:srgbClr val="000000"/>
                </a:solidFill>
                <a:latin typeface="Muli Bold"/>
              </a:rPr>
              <a:t>Kết quả thực nghiệm</a:t>
            </a:r>
          </a:p>
        </p:txBody>
      </p:sp>
      <p:sp>
        <p:nvSpPr>
          <p:cNvPr name="TextBox 6" id="6"/>
          <p:cNvSpPr txBox="true"/>
          <p:nvPr/>
        </p:nvSpPr>
        <p:spPr>
          <a:xfrm rot="0">
            <a:off x="1483155" y="1748923"/>
            <a:ext cx="6295649" cy="646431"/>
          </a:xfrm>
          <a:prstGeom prst="rect">
            <a:avLst/>
          </a:prstGeom>
        </p:spPr>
        <p:txBody>
          <a:bodyPr anchor="t" rtlCol="false" tIns="0" lIns="0" bIns="0" rIns="0">
            <a:spAutoFit/>
          </a:bodyPr>
          <a:lstStyle/>
          <a:p>
            <a:pPr algn="just">
              <a:lnSpc>
                <a:spcPts val="5319"/>
              </a:lnSpc>
              <a:spcBef>
                <a:spcPct val="0"/>
              </a:spcBef>
            </a:pPr>
            <a:r>
              <a:rPr lang="en-US" sz="3799">
                <a:solidFill>
                  <a:srgbClr val="000000"/>
                </a:solidFill>
                <a:latin typeface="Muli Regular Bold"/>
              </a:rPr>
              <a:t>a. Phương pháp học sâu</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931944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name="Picture 4" id="4"/>
          <p:cNvPicPr>
            <a:picLocks noChangeAspect="true"/>
          </p:cNvPicPr>
          <p:nvPr/>
        </p:nvPicPr>
        <p:blipFill>
          <a:blip r:embed="rId2"/>
          <a:srcRect l="0" t="0" r="0" b="0"/>
          <a:stretch>
            <a:fillRect/>
          </a:stretch>
        </p:blipFill>
        <p:spPr>
          <a:xfrm flipH="false" flipV="false" rot="0">
            <a:off x="278503" y="2497868"/>
            <a:ext cx="8865497" cy="4518443"/>
          </a:xfrm>
          <a:prstGeom prst="rect">
            <a:avLst/>
          </a:prstGeom>
        </p:spPr>
      </p:pic>
      <p:pic>
        <p:nvPicPr>
          <p:cNvPr name="Picture 5" id="5"/>
          <p:cNvPicPr>
            <a:picLocks noChangeAspect="true"/>
          </p:cNvPicPr>
          <p:nvPr/>
        </p:nvPicPr>
        <p:blipFill>
          <a:blip r:embed="rId3"/>
          <a:srcRect l="0" t="0" r="0" b="0"/>
          <a:stretch>
            <a:fillRect/>
          </a:stretch>
        </p:blipFill>
        <p:spPr>
          <a:xfrm flipH="false" flipV="false" rot="0">
            <a:off x="9175422" y="536575"/>
            <a:ext cx="9005899" cy="4606925"/>
          </a:xfrm>
          <a:prstGeom prst="rect">
            <a:avLst/>
          </a:prstGeom>
        </p:spPr>
      </p:pic>
      <p:pic>
        <p:nvPicPr>
          <p:cNvPr name="Picture 6" id="6"/>
          <p:cNvPicPr>
            <a:picLocks noChangeAspect="true"/>
          </p:cNvPicPr>
          <p:nvPr/>
        </p:nvPicPr>
        <p:blipFill>
          <a:blip r:embed="rId4"/>
          <a:srcRect l="0" t="0" r="0" b="0"/>
          <a:stretch>
            <a:fillRect/>
          </a:stretch>
        </p:blipFill>
        <p:spPr>
          <a:xfrm flipH="false" flipV="false" rot="0">
            <a:off x="9315485" y="5143500"/>
            <a:ext cx="8877265" cy="4581303"/>
          </a:xfrm>
          <a:prstGeom prst="rect">
            <a:avLst/>
          </a:prstGeom>
        </p:spPr>
      </p:pic>
      <p:sp>
        <p:nvSpPr>
          <p:cNvPr name="TextBox 7" id="7"/>
          <p:cNvSpPr txBox="true"/>
          <p:nvPr/>
        </p:nvSpPr>
        <p:spPr>
          <a:xfrm rot="0">
            <a:off x="1028700" y="561975"/>
            <a:ext cx="15693383" cy="923925"/>
          </a:xfrm>
          <a:prstGeom prst="rect">
            <a:avLst/>
          </a:prstGeom>
        </p:spPr>
        <p:txBody>
          <a:bodyPr anchor="t" rtlCol="false" tIns="0" lIns="0" bIns="0" rIns="0">
            <a:spAutoFit/>
          </a:bodyPr>
          <a:lstStyle/>
          <a:p>
            <a:pPr>
              <a:lnSpc>
                <a:spcPts val="7200"/>
              </a:lnSpc>
              <a:spcBef>
                <a:spcPct val="0"/>
              </a:spcBef>
            </a:pPr>
            <a:r>
              <a:rPr lang="en-US" sz="6000" spc="-60">
                <a:solidFill>
                  <a:srgbClr val="000000"/>
                </a:solidFill>
                <a:latin typeface="Muli Bold"/>
              </a:rPr>
              <a:t>2. Demo</a:t>
            </a:r>
          </a:p>
        </p:txBody>
      </p:sp>
      <p:sp>
        <p:nvSpPr>
          <p:cNvPr name="TextBox 8" id="8"/>
          <p:cNvSpPr txBox="true"/>
          <p:nvPr/>
        </p:nvSpPr>
        <p:spPr>
          <a:xfrm rot="0">
            <a:off x="1483155" y="1558423"/>
            <a:ext cx="6295649" cy="646431"/>
          </a:xfrm>
          <a:prstGeom prst="rect">
            <a:avLst/>
          </a:prstGeom>
        </p:spPr>
        <p:txBody>
          <a:bodyPr anchor="t" rtlCol="false" tIns="0" lIns="0" bIns="0" rIns="0">
            <a:spAutoFit/>
          </a:bodyPr>
          <a:lstStyle/>
          <a:p>
            <a:pPr algn="just">
              <a:lnSpc>
                <a:spcPts val="5319"/>
              </a:lnSpc>
              <a:spcBef>
                <a:spcPct val="0"/>
              </a:spcBef>
            </a:pPr>
            <a:r>
              <a:rPr lang="en-US" sz="3799">
                <a:solidFill>
                  <a:srgbClr val="000000"/>
                </a:solidFill>
                <a:latin typeface="Muli Regular Bold"/>
              </a:rPr>
              <a:t>a. Bộ dữ liệu tiếng Anh</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931944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name="Picture 4" id="4"/>
          <p:cNvPicPr>
            <a:picLocks noChangeAspect="true"/>
          </p:cNvPicPr>
          <p:nvPr/>
        </p:nvPicPr>
        <p:blipFill>
          <a:blip r:embed="rId2"/>
          <a:srcRect l="0" t="0" r="0" b="0"/>
          <a:stretch>
            <a:fillRect/>
          </a:stretch>
        </p:blipFill>
        <p:spPr>
          <a:xfrm flipH="false" flipV="false" rot="0">
            <a:off x="125526" y="2738254"/>
            <a:ext cx="9010908" cy="4628051"/>
          </a:xfrm>
          <a:prstGeom prst="rect">
            <a:avLst/>
          </a:prstGeom>
        </p:spPr>
      </p:pic>
      <p:pic>
        <p:nvPicPr>
          <p:cNvPr name="Picture 5" id="5"/>
          <p:cNvPicPr>
            <a:picLocks noChangeAspect="true"/>
          </p:cNvPicPr>
          <p:nvPr/>
        </p:nvPicPr>
        <p:blipFill>
          <a:blip r:embed="rId3"/>
          <a:srcRect l="0" t="0" r="0" b="0"/>
          <a:stretch>
            <a:fillRect/>
          </a:stretch>
        </p:blipFill>
        <p:spPr>
          <a:xfrm flipH="false" flipV="false" rot="0">
            <a:off x="9161142" y="431765"/>
            <a:ext cx="9057211" cy="4636797"/>
          </a:xfrm>
          <a:prstGeom prst="rect">
            <a:avLst/>
          </a:prstGeom>
        </p:spPr>
      </p:pic>
      <p:pic>
        <p:nvPicPr>
          <p:cNvPr name="Picture 6" id="6"/>
          <p:cNvPicPr>
            <a:picLocks noChangeAspect="true"/>
          </p:cNvPicPr>
          <p:nvPr/>
        </p:nvPicPr>
        <p:blipFill>
          <a:blip r:embed="rId4"/>
          <a:srcRect l="0" t="0" r="0" b="0"/>
          <a:stretch>
            <a:fillRect/>
          </a:stretch>
        </p:blipFill>
        <p:spPr>
          <a:xfrm flipH="false" flipV="false" rot="0">
            <a:off x="9161142" y="5222115"/>
            <a:ext cx="9165050" cy="4708074"/>
          </a:xfrm>
          <a:prstGeom prst="rect">
            <a:avLst/>
          </a:prstGeom>
        </p:spPr>
      </p:pic>
      <p:sp>
        <p:nvSpPr>
          <p:cNvPr name="TextBox 7" id="7"/>
          <p:cNvSpPr txBox="true"/>
          <p:nvPr/>
        </p:nvSpPr>
        <p:spPr>
          <a:xfrm rot="0">
            <a:off x="1028700" y="561975"/>
            <a:ext cx="15693383" cy="923925"/>
          </a:xfrm>
          <a:prstGeom prst="rect">
            <a:avLst/>
          </a:prstGeom>
        </p:spPr>
        <p:txBody>
          <a:bodyPr anchor="t" rtlCol="false" tIns="0" lIns="0" bIns="0" rIns="0">
            <a:spAutoFit/>
          </a:bodyPr>
          <a:lstStyle/>
          <a:p>
            <a:pPr>
              <a:lnSpc>
                <a:spcPts val="7200"/>
              </a:lnSpc>
              <a:spcBef>
                <a:spcPct val="0"/>
              </a:spcBef>
            </a:pPr>
            <a:r>
              <a:rPr lang="en-US" sz="6000" spc="-60">
                <a:solidFill>
                  <a:srgbClr val="000000"/>
                </a:solidFill>
                <a:latin typeface="Muli Bold"/>
              </a:rPr>
              <a:t>2. Demo</a:t>
            </a:r>
          </a:p>
        </p:txBody>
      </p:sp>
      <p:sp>
        <p:nvSpPr>
          <p:cNvPr name="TextBox 8" id="8"/>
          <p:cNvSpPr txBox="true"/>
          <p:nvPr/>
        </p:nvSpPr>
        <p:spPr>
          <a:xfrm rot="0">
            <a:off x="1483155" y="1748923"/>
            <a:ext cx="6295649" cy="646431"/>
          </a:xfrm>
          <a:prstGeom prst="rect">
            <a:avLst/>
          </a:prstGeom>
        </p:spPr>
        <p:txBody>
          <a:bodyPr anchor="t" rtlCol="false" tIns="0" lIns="0" bIns="0" rIns="0">
            <a:spAutoFit/>
          </a:bodyPr>
          <a:lstStyle/>
          <a:p>
            <a:pPr algn="just">
              <a:lnSpc>
                <a:spcPts val="5319"/>
              </a:lnSpc>
              <a:spcBef>
                <a:spcPct val="0"/>
              </a:spcBef>
            </a:pPr>
            <a:r>
              <a:rPr lang="en-US" sz="3799">
                <a:solidFill>
                  <a:srgbClr val="000000"/>
                </a:solidFill>
                <a:latin typeface="Muli Regular Bold"/>
              </a:rPr>
              <a:t>a. Bộ dữ liệu tiếng Việt</a:t>
            </a: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4151770" y="4201140"/>
            <a:ext cx="7027514" cy="6085860"/>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9859850" y="563974"/>
            <a:ext cx="4961246" cy="4296462"/>
            <a:chOff x="0" y="0"/>
            <a:chExt cx="3619627" cy="3134614"/>
          </a:xfrm>
        </p:grpSpPr>
        <p:sp>
          <p:nvSpPr>
            <p:cNvPr name="Freeform 5" id="5"/>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a:grpSpLocks noChangeAspect="true"/>
          </p:cNvGrpSpPr>
          <p:nvPr/>
        </p:nvGrpSpPr>
        <p:grpSpPr>
          <a:xfrm rot="0">
            <a:off x="10345997" y="2120110"/>
            <a:ext cx="7611546" cy="6591255"/>
            <a:chOff x="0" y="0"/>
            <a:chExt cx="4282440" cy="3708400"/>
          </a:xfrm>
        </p:grpSpPr>
        <p:sp>
          <p:nvSpPr>
            <p:cNvPr name="Freeform 7" id="7"/>
            <p:cNvSpPr/>
            <p:nvPr/>
          </p:nvSpPr>
          <p:spPr>
            <a:xfrm>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2"/>
              <a:stretch>
                <a:fillRect l="-14946" r="-14946" t="0" b="0"/>
              </a:stretch>
            </a:blipFill>
          </p:spPr>
        </p:sp>
      </p:grpSp>
      <p:sp>
        <p:nvSpPr>
          <p:cNvPr name="TextBox 8" id="8"/>
          <p:cNvSpPr txBox="true"/>
          <p:nvPr/>
        </p:nvSpPr>
        <p:spPr>
          <a:xfrm rot="0">
            <a:off x="464572" y="4227024"/>
            <a:ext cx="7784689" cy="1276350"/>
          </a:xfrm>
          <a:prstGeom prst="rect">
            <a:avLst/>
          </a:prstGeom>
        </p:spPr>
        <p:txBody>
          <a:bodyPr anchor="t" rtlCol="false" tIns="0" lIns="0" bIns="0" rIns="0">
            <a:spAutoFit/>
          </a:bodyPr>
          <a:lstStyle/>
          <a:p>
            <a:pPr algn="ctr">
              <a:lnSpc>
                <a:spcPts val="10199"/>
              </a:lnSpc>
              <a:spcBef>
                <a:spcPct val="0"/>
              </a:spcBef>
            </a:pPr>
            <a:r>
              <a:rPr lang="en-US" sz="8499" spc="-84">
                <a:solidFill>
                  <a:srgbClr val="000000"/>
                </a:solidFill>
                <a:latin typeface="Muli Bold"/>
              </a:rPr>
              <a:t>Thank you!</a:t>
            </a:r>
          </a:p>
        </p:txBody>
      </p:sp>
      <p:sp>
        <p:nvSpPr>
          <p:cNvPr name="TextBox 9" id="9"/>
          <p:cNvSpPr txBox="true"/>
          <p:nvPr/>
        </p:nvSpPr>
        <p:spPr>
          <a:xfrm rot="0">
            <a:off x="1028700" y="8937700"/>
            <a:ext cx="5231327" cy="271144"/>
          </a:xfrm>
          <a:prstGeom prst="rect">
            <a:avLst/>
          </a:prstGeom>
        </p:spPr>
        <p:txBody>
          <a:bodyPr anchor="t" rtlCol="false" tIns="0" lIns="0" bIns="0" rIns="0">
            <a:spAutoFit/>
          </a:bodyPr>
          <a:lstStyle/>
          <a:p>
            <a:pPr>
              <a:lnSpc>
                <a:spcPts val="2380"/>
              </a:lnSpc>
              <a:spcBef>
                <a:spcPct val="0"/>
              </a:spcBef>
            </a:pPr>
            <a:r>
              <a:rPr lang="en-US" sz="1700" u="sng">
                <a:solidFill>
                  <a:srgbClr val="000000"/>
                </a:solidFill>
                <a:latin typeface="Muli Regular Bold"/>
              </a:rPr>
              <a:t>Quay lại Trang Chương trình</a:t>
            </a:r>
          </a:p>
        </p:txBody>
      </p:sp>
      <p:grpSp>
        <p:nvGrpSpPr>
          <p:cNvPr name="Group 10" id="10"/>
          <p:cNvGrpSpPr/>
          <p:nvPr/>
        </p:nvGrpSpPr>
        <p:grpSpPr>
          <a:xfrm rot="0">
            <a:off x="1028700" y="1028700"/>
            <a:ext cx="4212844" cy="586200"/>
            <a:chOff x="0" y="0"/>
            <a:chExt cx="5617125" cy="781600"/>
          </a:xfrm>
        </p:grpSpPr>
        <p:sp>
          <p:nvSpPr>
            <p:cNvPr name="TextBox 11" id="11"/>
            <p:cNvSpPr txBox="true"/>
            <p:nvPr/>
          </p:nvSpPr>
          <p:spPr>
            <a:xfrm rot="0">
              <a:off x="1293956" y="104415"/>
              <a:ext cx="4323169" cy="525145"/>
            </a:xfrm>
            <a:prstGeom prst="rect">
              <a:avLst/>
            </a:prstGeom>
          </p:spPr>
          <p:txBody>
            <a:bodyPr anchor="t" rtlCol="false" tIns="0" lIns="0" bIns="0" rIns="0">
              <a:spAutoFit/>
            </a:bodyPr>
            <a:lstStyle/>
            <a:p>
              <a:pPr>
                <a:lnSpc>
                  <a:spcPts val="3359"/>
                </a:lnSpc>
                <a:spcBef>
                  <a:spcPct val="0"/>
                </a:spcBef>
              </a:pPr>
              <a:r>
                <a:rPr lang="en-US" sz="2400">
                  <a:solidFill>
                    <a:srgbClr val="000000"/>
                  </a:solidFill>
                  <a:latin typeface="Muli Bold"/>
                </a:rPr>
                <a:t>NLP</a:t>
              </a:r>
            </a:p>
          </p:txBody>
        </p:sp>
        <p:pic>
          <p:nvPicPr>
            <p:cNvPr name="Picture 12" id="12"/>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0" y="0"/>
              <a:ext cx="905010" cy="781600"/>
            </a:xfrm>
            <a:prstGeom prst="rect">
              <a:avLst/>
            </a:prstGeom>
          </p:spPr>
        </p:pic>
      </p:grpSp>
    </p:spTree>
  </p:cSld>
  <p:clrMapOvr>
    <a:masterClrMapping/>
  </p:clrMapOvr>
</p:sld>
</file>

<file path=ppt/slides/slide5.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779544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4" id="4"/>
          <p:cNvSpPr txBox="true"/>
          <p:nvPr/>
        </p:nvSpPr>
        <p:spPr>
          <a:xfrm rot="0">
            <a:off x="552817" y="9051969"/>
            <a:ext cx="5231327" cy="271144"/>
          </a:xfrm>
          <a:prstGeom prst="rect">
            <a:avLst/>
          </a:prstGeom>
        </p:spPr>
        <p:txBody>
          <a:bodyPr anchor="t" rtlCol="false" tIns="0" lIns="0" bIns="0" rIns="0">
            <a:spAutoFit/>
          </a:bodyPr>
          <a:lstStyle/>
          <a:p>
            <a:pPr>
              <a:lnSpc>
                <a:spcPts val="2380"/>
              </a:lnSpc>
              <a:spcBef>
                <a:spcPct val="0"/>
              </a:spcBef>
            </a:pPr>
            <a:r>
              <a:rPr lang="en-US" sz="1700" u="sng">
                <a:solidFill>
                  <a:srgbClr val="F4F4F4"/>
                </a:solidFill>
                <a:latin typeface="Muli Regular Bold"/>
              </a:rPr>
              <a:t>Quay lại Trang Chương trình</a:t>
            </a:r>
          </a:p>
        </p:txBody>
      </p:sp>
      <p:sp>
        <p:nvSpPr>
          <p:cNvPr name="TextBox 5" id="5"/>
          <p:cNvSpPr txBox="true"/>
          <p:nvPr/>
        </p:nvSpPr>
        <p:spPr>
          <a:xfrm rot="0">
            <a:off x="1028700" y="742950"/>
            <a:ext cx="11332399" cy="971550"/>
          </a:xfrm>
          <a:prstGeom prst="rect">
            <a:avLst/>
          </a:prstGeom>
        </p:spPr>
        <p:txBody>
          <a:bodyPr anchor="t" rtlCol="false" tIns="0" lIns="0" bIns="0" rIns="0">
            <a:spAutoFit/>
          </a:bodyPr>
          <a:lstStyle/>
          <a:p>
            <a:pPr>
              <a:lnSpc>
                <a:spcPts val="7679"/>
              </a:lnSpc>
              <a:spcBef>
                <a:spcPct val="0"/>
              </a:spcBef>
            </a:pPr>
            <a:r>
              <a:rPr lang="en-US" sz="6399" spc="-63">
                <a:solidFill>
                  <a:srgbClr val="000000"/>
                </a:solidFill>
                <a:latin typeface="Muli Bold"/>
              </a:rPr>
              <a:t>2. Cách tiếp cận</a:t>
            </a:r>
          </a:p>
        </p:txBody>
      </p:sp>
      <p:sp>
        <p:nvSpPr>
          <p:cNvPr name="TextBox 6" id="6"/>
          <p:cNvSpPr txBox="true"/>
          <p:nvPr/>
        </p:nvSpPr>
        <p:spPr>
          <a:xfrm rot="0">
            <a:off x="1516077" y="2112156"/>
            <a:ext cx="15743223" cy="2941321"/>
          </a:xfrm>
          <a:prstGeom prst="rect">
            <a:avLst/>
          </a:prstGeom>
        </p:spPr>
        <p:txBody>
          <a:bodyPr anchor="t" rtlCol="false" tIns="0" lIns="0" bIns="0" rIns="0">
            <a:spAutoFit/>
          </a:bodyPr>
          <a:lstStyle/>
          <a:p>
            <a:pPr algn="just">
              <a:lnSpc>
                <a:spcPts val="5879"/>
              </a:lnSpc>
              <a:spcBef>
                <a:spcPct val="0"/>
              </a:spcBef>
            </a:pPr>
            <a:r>
              <a:rPr lang="en-US" sz="4199">
                <a:solidFill>
                  <a:srgbClr val="000000"/>
                </a:solidFill>
                <a:latin typeface="Muli Regular"/>
              </a:rPr>
              <a:t>Có hai cách tiếp cận để giải quyết bài toán phân tích tình cảm: </a:t>
            </a:r>
          </a:p>
          <a:p>
            <a:pPr algn="just" marL="906772" indent="-453386" lvl="1">
              <a:lnSpc>
                <a:spcPts val="5879"/>
              </a:lnSpc>
              <a:buFont typeface="Arial"/>
              <a:buChar char="•"/>
            </a:pPr>
            <a:r>
              <a:rPr lang="en-US" sz="4199">
                <a:solidFill>
                  <a:srgbClr val="000000"/>
                </a:solidFill>
                <a:latin typeface="Muli Regular"/>
              </a:rPr>
              <a:t>Các thuật toán học máy (Machine learning algorithms)</a:t>
            </a:r>
          </a:p>
          <a:p>
            <a:pPr algn="just" marL="906772" indent="-453386" lvl="1">
              <a:lnSpc>
                <a:spcPts val="5879"/>
              </a:lnSpc>
              <a:buFont typeface="Arial"/>
              <a:buChar char="•"/>
            </a:pPr>
            <a:r>
              <a:rPr lang="en-US" sz="4199">
                <a:solidFill>
                  <a:srgbClr val="000000"/>
                </a:solidFill>
                <a:latin typeface="Muli Regular"/>
              </a:rPr>
              <a:t>Xây dựng một mạng nơ-ron sâu (Build a deep neural network)</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779544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4" id="4"/>
          <p:cNvSpPr txBox="true"/>
          <p:nvPr/>
        </p:nvSpPr>
        <p:spPr>
          <a:xfrm rot="0">
            <a:off x="552817" y="9051969"/>
            <a:ext cx="5231327" cy="271144"/>
          </a:xfrm>
          <a:prstGeom prst="rect">
            <a:avLst/>
          </a:prstGeom>
        </p:spPr>
        <p:txBody>
          <a:bodyPr anchor="t" rtlCol="false" tIns="0" lIns="0" bIns="0" rIns="0">
            <a:spAutoFit/>
          </a:bodyPr>
          <a:lstStyle/>
          <a:p>
            <a:pPr>
              <a:lnSpc>
                <a:spcPts val="2380"/>
              </a:lnSpc>
              <a:spcBef>
                <a:spcPct val="0"/>
              </a:spcBef>
            </a:pPr>
            <a:r>
              <a:rPr lang="en-US" sz="1700" u="sng">
                <a:solidFill>
                  <a:srgbClr val="F4F4F4"/>
                </a:solidFill>
                <a:latin typeface="Muli Regular Bold"/>
              </a:rPr>
              <a:t>Quay lại Trang Chương trình</a:t>
            </a:r>
          </a:p>
        </p:txBody>
      </p:sp>
      <p:sp>
        <p:nvSpPr>
          <p:cNvPr name="TextBox 5" id="5"/>
          <p:cNvSpPr txBox="true"/>
          <p:nvPr/>
        </p:nvSpPr>
        <p:spPr>
          <a:xfrm rot="0">
            <a:off x="1028700" y="742950"/>
            <a:ext cx="11332399" cy="971550"/>
          </a:xfrm>
          <a:prstGeom prst="rect">
            <a:avLst/>
          </a:prstGeom>
        </p:spPr>
        <p:txBody>
          <a:bodyPr anchor="t" rtlCol="false" tIns="0" lIns="0" bIns="0" rIns="0">
            <a:spAutoFit/>
          </a:bodyPr>
          <a:lstStyle/>
          <a:p>
            <a:pPr>
              <a:lnSpc>
                <a:spcPts val="7679"/>
              </a:lnSpc>
              <a:spcBef>
                <a:spcPct val="0"/>
              </a:spcBef>
            </a:pPr>
            <a:r>
              <a:rPr lang="en-US" sz="6399" spc="-63">
                <a:solidFill>
                  <a:srgbClr val="000000"/>
                </a:solidFill>
                <a:latin typeface="Muli Bold"/>
              </a:rPr>
              <a:t>3. Chuẩn bị dữ liệu</a:t>
            </a:r>
          </a:p>
        </p:txBody>
      </p:sp>
      <p:sp>
        <p:nvSpPr>
          <p:cNvPr name="TextBox 6" id="6"/>
          <p:cNvSpPr txBox="true"/>
          <p:nvPr/>
        </p:nvSpPr>
        <p:spPr>
          <a:xfrm rot="0">
            <a:off x="1516077" y="2112156"/>
            <a:ext cx="7627923" cy="712471"/>
          </a:xfrm>
          <a:prstGeom prst="rect">
            <a:avLst/>
          </a:prstGeom>
        </p:spPr>
        <p:txBody>
          <a:bodyPr anchor="t" rtlCol="false" tIns="0" lIns="0" bIns="0" rIns="0">
            <a:spAutoFit/>
          </a:bodyPr>
          <a:lstStyle/>
          <a:p>
            <a:pPr algn="just" marL="906772" indent="-453386" lvl="1">
              <a:lnSpc>
                <a:spcPts val="5879"/>
              </a:lnSpc>
              <a:buFont typeface="Arial"/>
              <a:buChar char="•"/>
            </a:pPr>
            <a:r>
              <a:rPr lang="en-US" sz="4199">
                <a:solidFill>
                  <a:srgbClr val="000000"/>
                </a:solidFill>
                <a:latin typeface="Muli Regular"/>
              </a:rPr>
              <a:t>Hơn 12000 đánh giá</a:t>
            </a:r>
          </a:p>
        </p:txBody>
      </p:sp>
      <p:sp>
        <p:nvSpPr>
          <p:cNvPr name="TextBox 7" id="7"/>
          <p:cNvSpPr txBox="true"/>
          <p:nvPr/>
        </p:nvSpPr>
        <p:spPr>
          <a:xfrm rot="0">
            <a:off x="1484898" y="3224677"/>
            <a:ext cx="13585844" cy="712471"/>
          </a:xfrm>
          <a:prstGeom prst="rect">
            <a:avLst/>
          </a:prstGeom>
        </p:spPr>
        <p:txBody>
          <a:bodyPr anchor="t" rtlCol="false" tIns="0" lIns="0" bIns="0" rIns="0">
            <a:spAutoFit/>
          </a:bodyPr>
          <a:lstStyle/>
          <a:p>
            <a:pPr algn="just" marL="906772" indent="-453386" lvl="1">
              <a:lnSpc>
                <a:spcPts val="5879"/>
              </a:lnSpc>
              <a:buFont typeface="Arial"/>
              <a:buChar char="•"/>
            </a:pPr>
            <a:r>
              <a:rPr lang="en-US" sz="4199">
                <a:solidFill>
                  <a:srgbClr val="000000"/>
                </a:solidFill>
                <a:latin typeface="Muli Regular"/>
              </a:rPr>
              <a:t>X</a:t>
            </a:r>
            <a:r>
              <a:rPr lang="en-US" sz="4199">
                <a:solidFill>
                  <a:srgbClr val="000000"/>
                </a:solidFill>
                <a:latin typeface="Muli Regular"/>
              </a:rPr>
              <a:t>ếp hạng: tích cực, tiêu cực hoặc trung tính</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779544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name="Picture 4" id="4"/>
          <p:cNvPicPr>
            <a:picLocks noChangeAspect="true"/>
          </p:cNvPicPr>
          <p:nvPr/>
        </p:nvPicPr>
        <p:blipFill>
          <a:blip r:embed="rId2"/>
          <a:srcRect l="0" t="0" r="0" b="0"/>
          <a:stretch>
            <a:fillRect/>
          </a:stretch>
        </p:blipFill>
        <p:spPr>
          <a:xfrm flipH="false" flipV="false" rot="0">
            <a:off x="4759809" y="2601438"/>
            <a:ext cx="9382785" cy="6469581"/>
          </a:xfrm>
          <a:prstGeom prst="rect">
            <a:avLst/>
          </a:prstGeom>
        </p:spPr>
      </p:pic>
      <p:sp>
        <p:nvSpPr>
          <p:cNvPr name="TextBox 5" id="5"/>
          <p:cNvSpPr txBox="true"/>
          <p:nvPr/>
        </p:nvSpPr>
        <p:spPr>
          <a:xfrm rot="0">
            <a:off x="552817" y="9051969"/>
            <a:ext cx="5231327" cy="271144"/>
          </a:xfrm>
          <a:prstGeom prst="rect">
            <a:avLst/>
          </a:prstGeom>
        </p:spPr>
        <p:txBody>
          <a:bodyPr anchor="t" rtlCol="false" tIns="0" lIns="0" bIns="0" rIns="0">
            <a:spAutoFit/>
          </a:bodyPr>
          <a:lstStyle/>
          <a:p>
            <a:pPr>
              <a:lnSpc>
                <a:spcPts val="2380"/>
              </a:lnSpc>
              <a:spcBef>
                <a:spcPct val="0"/>
              </a:spcBef>
            </a:pPr>
            <a:r>
              <a:rPr lang="en-US" sz="1700" u="sng">
                <a:solidFill>
                  <a:srgbClr val="F4F4F4"/>
                </a:solidFill>
                <a:latin typeface="Muli Regular Bold"/>
              </a:rPr>
              <a:t>Quay lại Trang Chương trình</a:t>
            </a:r>
          </a:p>
        </p:txBody>
      </p:sp>
      <p:sp>
        <p:nvSpPr>
          <p:cNvPr name="TextBox 6" id="6"/>
          <p:cNvSpPr txBox="true"/>
          <p:nvPr/>
        </p:nvSpPr>
        <p:spPr>
          <a:xfrm rot="0">
            <a:off x="1028700" y="742950"/>
            <a:ext cx="11332399" cy="971550"/>
          </a:xfrm>
          <a:prstGeom prst="rect">
            <a:avLst/>
          </a:prstGeom>
        </p:spPr>
        <p:txBody>
          <a:bodyPr anchor="t" rtlCol="false" tIns="0" lIns="0" bIns="0" rIns="0">
            <a:spAutoFit/>
          </a:bodyPr>
          <a:lstStyle/>
          <a:p>
            <a:pPr>
              <a:lnSpc>
                <a:spcPts val="7679"/>
              </a:lnSpc>
              <a:spcBef>
                <a:spcPct val="0"/>
              </a:spcBef>
            </a:pPr>
            <a:r>
              <a:rPr lang="en-US" sz="6399" spc="-63">
                <a:solidFill>
                  <a:srgbClr val="000000"/>
                </a:solidFill>
                <a:latin typeface="Muli Bold"/>
              </a:rPr>
              <a:t>4. Phân tích dữ liệu </a:t>
            </a:r>
          </a:p>
        </p:txBody>
      </p:sp>
      <p:sp>
        <p:nvSpPr>
          <p:cNvPr name="TextBox 7" id="7"/>
          <p:cNvSpPr txBox="true"/>
          <p:nvPr/>
        </p:nvSpPr>
        <p:spPr>
          <a:xfrm rot="0">
            <a:off x="5550118" y="9256438"/>
            <a:ext cx="8183166" cy="613411"/>
          </a:xfrm>
          <a:prstGeom prst="rect">
            <a:avLst/>
          </a:prstGeom>
        </p:spPr>
        <p:txBody>
          <a:bodyPr anchor="t" rtlCol="false" tIns="0" lIns="0" bIns="0" rIns="0">
            <a:spAutoFit/>
          </a:bodyPr>
          <a:lstStyle/>
          <a:p>
            <a:pPr algn="ctr">
              <a:lnSpc>
                <a:spcPts val="5039"/>
              </a:lnSpc>
              <a:spcBef>
                <a:spcPct val="0"/>
              </a:spcBef>
            </a:pPr>
            <a:r>
              <a:rPr lang="en-US" sz="3599">
                <a:solidFill>
                  <a:srgbClr val="000000"/>
                </a:solidFill>
                <a:latin typeface="Muli Regular"/>
              </a:rPr>
              <a:t>Hình. Quy trình tổng quan cho bài toán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4151770" y="4201140"/>
            <a:ext cx="7027514" cy="6085860"/>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9859850" y="563974"/>
            <a:ext cx="4961246" cy="4296462"/>
            <a:chOff x="0" y="0"/>
            <a:chExt cx="3619627" cy="3134614"/>
          </a:xfrm>
        </p:grpSpPr>
        <p:sp>
          <p:nvSpPr>
            <p:cNvPr name="Freeform 5" id="5"/>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a:grpSpLocks noChangeAspect="true"/>
          </p:cNvGrpSpPr>
          <p:nvPr/>
        </p:nvGrpSpPr>
        <p:grpSpPr>
          <a:xfrm rot="0">
            <a:off x="10345997" y="2120110"/>
            <a:ext cx="7611546" cy="6591255"/>
            <a:chOff x="0" y="0"/>
            <a:chExt cx="4282440" cy="3708400"/>
          </a:xfrm>
        </p:grpSpPr>
        <p:sp>
          <p:nvSpPr>
            <p:cNvPr name="Freeform 7" id="7"/>
            <p:cNvSpPr/>
            <p:nvPr/>
          </p:nvSpPr>
          <p:spPr>
            <a:xfrm>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2"/>
              <a:stretch>
                <a:fillRect l="-14946" r="-14946" t="0" b="0"/>
              </a:stretch>
            </a:blipFill>
          </p:spPr>
        </p:sp>
      </p:grpSp>
      <p:sp>
        <p:nvSpPr>
          <p:cNvPr name="TextBox 8" id="8"/>
          <p:cNvSpPr txBox="true"/>
          <p:nvPr/>
        </p:nvSpPr>
        <p:spPr>
          <a:xfrm rot="0">
            <a:off x="1028700" y="4088912"/>
            <a:ext cx="8986686" cy="1152525"/>
          </a:xfrm>
          <a:prstGeom prst="rect">
            <a:avLst/>
          </a:prstGeom>
        </p:spPr>
        <p:txBody>
          <a:bodyPr anchor="t" rtlCol="false" tIns="0" lIns="0" bIns="0" rIns="0">
            <a:spAutoFit/>
          </a:bodyPr>
          <a:lstStyle/>
          <a:p>
            <a:pPr>
              <a:lnSpc>
                <a:spcPts val="9000"/>
              </a:lnSpc>
              <a:spcBef>
                <a:spcPct val="0"/>
              </a:spcBef>
            </a:pPr>
            <a:r>
              <a:rPr lang="en-US" sz="7500" spc="-75">
                <a:solidFill>
                  <a:srgbClr val="000000"/>
                </a:solidFill>
                <a:latin typeface="Muli Bold"/>
              </a:rPr>
              <a:t>II. Cơ sở lý thuyết</a:t>
            </a:r>
          </a:p>
        </p:txBody>
      </p:sp>
      <p:sp>
        <p:nvSpPr>
          <p:cNvPr name="TextBox 9" id="9"/>
          <p:cNvSpPr txBox="true"/>
          <p:nvPr/>
        </p:nvSpPr>
        <p:spPr>
          <a:xfrm rot="0">
            <a:off x="1028700" y="8937700"/>
            <a:ext cx="5231327" cy="271144"/>
          </a:xfrm>
          <a:prstGeom prst="rect">
            <a:avLst/>
          </a:prstGeom>
        </p:spPr>
        <p:txBody>
          <a:bodyPr anchor="t" rtlCol="false" tIns="0" lIns="0" bIns="0" rIns="0">
            <a:spAutoFit/>
          </a:bodyPr>
          <a:lstStyle/>
          <a:p>
            <a:pPr>
              <a:lnSpc>
                <a:spcPts val="2380"/>
              </a:lnSpc>
              <a:spcBef>
                <a:spcPct val="0"/>
              </a:spcBef>
            </a:pPr>
            <a:r>
              <a:rPr lang="en-US" sz="1700" u="sng">
                <a:solidFill>
                  <a:srgbClr val="000000"/>
                </a:solidFill>
                <a:latin typeface="Muli Regular Bold"/>
              </a:rPr>
              <a:t>Quay lại Trang Chương trình</a:t>
            </a:r>
          </a:p>
        </p:txBody>
      </p:sp>
      <p:grpSp>
        <p:nvGrpSpPr>
          <p:cNvPr name="Group 10" id="10"/>
          <p:cNvGrpSpPr/>
          <p:nvPr/>
        </p:nvGrpSpPr>
        <p:grpSpPr>
          <a:xfrm rot="0">
            <a:off x="1028700" y="1028700"/>
            <a:ext cx="4212844" cy="586200"/>
            <a:chOff x="0" y="0"/>
            <a:chExt cx="5617125" cy="781600"/>
          </a:xfrm>
        </p:grpSpPr>
        <p:sp>
          <p:nvSpPr>
            <p:cNvPr name="TextBox 11" id="11"/>
            <p:cNvSpPr txBox="true"/>
            <p:nvPr/>
          </p:nvSpPr>
          <p:spPr>
            <a:xfrm rot="0">
              <a:off x="1293956" y="104415"/>
              <a:ext cx="4323169" cy="525145"/>
            </a:xfrm>
            <a:prstGeom prst="rect">
              <a:avLst/>
            </a:prstGeom>
          </p:spPr>
          <p:txBody>
            <a:bodyPr anchor="t" rtlCol="false" tIns="0" lIns="0" bIns="0" rIns="0">
              <a:spAutoFit/>
            </a:bodyPr>
            <a:lstStyle/>
            <a:p>
              <a:pPr>
                <a:lnSpc>
                  <a:spcPts val="3359"/>
                </a:lnSpc>
                <a:spcBef>
                  <a:spcPct val="0"/>
                </a:spcBef>
              </a:pPr>
              <a:r>
                <a:rPr lang="en-US" sz="2400">
                  <a:solidFill>
                    <a:srgbClr val="000000"/>
                  </a:solidFill>
                  <a:latin typeface="Muli Bold"/>
                </a:rPr>
                <a:t>NLP</a:t>
              </a:r>
            </a:p>
          </p:txBody>
        </p:sp>
        <p:pic>
          <p:nvPicPr>
            <p:cNvPr name="Picture 12" id="12"/>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0" y="0"/>
              <a:ext cx="905010" cy="781600"/>
            </a:xfrm>
            <a:prstGeom prst="rect">
              <a:avLst/>
            </a:prstGeom>
          </p:spPr>
        </p:pic>
      </p:grpSp>
    </p:spTree>
  </p:cSld>
  <p:clrMapOvr>
    <a:masterClrMapping/>
  </p:clrMapOvr>
</p:sld>
</file>

<file path=ppt/slides/slide9.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0983" y="7795449"/>
            <a:ext cx="3378391" cy="292570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4" id="4"/>
          <p:cNvSpPr txBox="true"/>
          <p:nvPr/>
        </p:nvSpPr>
        <p:spPr>
          <a:xfrm rot="0">
            <a:off x="552817" y="9051969"/>
            <a:ext cx="5231327" cy="271144"/>
          </a:xfrm>
          <a:prstGeom prst="rect">
            <a:avLst/>
          </a:prstGeom>
        </p:spPr>
        <p:txBody>
          <a:bodyPr anchor="t" rtlCol="false" tIns="0" lIns="0" bIns="0" rIns="0">
            <a:spAutoFit/>
          </a:bodyPr>
          <a:lstStyle/>
          <a:p>
            <a:pPr>
              <a:lnSpc>
                <a:spcPts val="2380"/>
              </a:lnSpc>
              <a:spcBef>
                <a:spcPct val="0"/>
              </a:spcBef>
            </a:pPr>
            <a:r>
              <a:rPr lang="en-US" sz="1700" u="sng">
                <a:solidFill>
                  <a:srgbClr val="F4F4F4"/>
                </a:solidFill>
                <a:latin typeface="Muli Regular Bold"/>
              </a:rPr>
              <a:t>Quay lại Trang Chương trình</a:t>
            </a:r>
          </a:p>
        </p:txBody>
      </p:sp>
      <p:sp>
        <p:nvSpPr>
          <p:cNvPr name="TextBox 5" id="5"/>
          <p:cNvSpPr txBox="true"/>
          <p:nvPr/>
        </p:nvSpPr>
        <p:spPr>
          <a:xfrm rot="0">
            <a:off x="552817" y="740556"/>
            <a:ext cx="11332399" cy="971550"/>
          </a:xfrm>
          <a:prstGeom prst="rect">
            <a:avLst/>
          </a:prstGeom>
        </p:spPr>
        <p:txBody>
          <a:bodyPr anchor="t" rtlCol="false" tIns="0" lIns="0" bIns="0" rIns="0">
            <a:spAutoFit/>
          </a:bodyPr>
          <a:lstStyle/>
          <a:p>
            <a:pPr marL="1381759" indent="-690880" lvl="1">
              <a:lnSpc>
                <a:spcPts val="7679"/>
              </a:lnSpc>
              <a:spcBef>
                <a:spcPct val="0"/>
              </a:spcBef>
              <a:buFont typeface="Arial"/>
              <a:buChar char="•"/>
            </a:pPr>
            <a:r>
              <a:rPr lang="en-US" sz="6399" spc="-63">
                <a:solidFill>
                  <a:srgbClr val="000000"/>
                </a:solidFill>
                <a:latin typeface="Muli Bold"/>
              </a:rPr>
              <a:t>Các thuật toán học máy</a:t>
            </a:r>
          </a:p>
        </p:txBody>
      </p:sp>
      <p:sp>
        <p:nvSpPr>
          <p:cNvPr name="TextBox 6" id="6"/>
          <p:cNvSpPr txBox="true"/>
          <p:nvPr/>
        </p:nvSpPr>
        <p:spPr>
          <a:xfrm rot="0">
            <a:off x="1484898" y="1837160"/>
            <a:ext cx="7627923" cy="755016"/>
          </a:xfrm>
          <a:prstGeom prst="rect">
            <a:avLst/>
          </a:prstGeom>
        </p:spPr>
        <p:txBody>
          <a:bodyPr anchor="t" rtlCol="false" tIns="0" lIns="0" bIns="0" rIns="0">
            <a:spAutoFit/>
          </a:bodyPr>
          <a:lstStyle/>
          <a:p>
            <a:pPr algn="just">
              <a:lnSpc>
                <a:spcPts val="6159"/>
              </a:lnSpc>
            </a:pPr>
            <a:r>
              <a:rPr lang="en-US" sz="4399">
                <a:solidFill>
                  <a:srgbClr val="000000"/>
                </a:solidFill>
                <a:latin typeface="Muli Bold"/>
              </a:rPr>
              <a:t>1.1. Bag  of words</a:t>
            </a:r>
          </a:p>
        </p:txBody>
      </p:sp>
      <p:sp>
        <p:nvSpPr>
          <p:cNvPr name="TextBox 7" id="7"/>
          <p:cNvSpPr txBox="true"/>
          <p:nvPr/>
        </p:nvSpPr>
        <p:spPr>
          <a:xfrm rot="0">
            <a:off x="1484898" y="2692506"/>
            <a:ext cx="15774402" cy="1313181"/>
          </a:xfrm>
          <a:prstGeom prst="rect">
            <a:avLst/>
          </a:prstGeom>
        </p:spPr>
        <p:txBody>
          <a:bodyPr anchor="t" rtlCol="false" tIns="0" lIns="0" bIns="0" rIns="0">
            <a:spAutoFit/>
          </a:bodyPr>
          <a:lstStyle/>
          <a:p>
            <a:pPr algn="just" marL="820414" indent="-410207" lvl="1">
              <a:lnSpc>
                <a:spcPts val="5319"/>
              </a:lnSpc>
              <a:buFont typeface="Arial"/>
              <a:buChar char="•"/>
            </a:pPr>
            <a:r>
              <a:rPr lang="en-US" sz="3799">
                <a:solidFill>
                  <a:srgbClr val="000000"/>
                </a:solidFill>
                <a:latin typeface="Muli Regular"/>
              </a:rPr>
              <a:t>Tổng số lần xuất hiện của mỗi từ được tính và được lưu giữ dưới dạng “Túi từ”.</a:t>
            </a:r>
          </a:p>
        </p:txBody>
      </p:sp>
      <p:sp>
        <p:nvSpPr>
          <p:cNvPr name="TextBox 8" id="8"/>
          <p:cNvSpPr txBox="true"/>
          <p:nvPr/>
        </p:nvSpPr>
        <p:spPr>
          <a:xfrm rot="0">
            <a:off x="1580009" y="4543253"/>
            <a:ext cx="12002839" cy="646431"/>
          </a:xfrm>
          <a:prstGeom prst="rect">
            <a:avLst/>
          </a:prstGeom>
        </p:spPr>
        <p:txBody>
          <a:bodyPr anchor="t" rtlCol="false" tIns="0" lIns="0" bIns="0" rIns="0">
            <a:spAutoFit/>
          </a:bodyPr>
          <a:lstStyle/>
          <a:p>
            <a:pPr algn="ctr" marL="820414" indent="-410207" lvl="1">
              <a:lnSpc>
                <a:spcPts val="5319"/>
              </a:lnSpc>
              <a:buFont typeface="Arial"/>
              <a:buChar char="•"/>
            </a:pPr>
            <a:r>
              <a:rPr lang="en-US" sz="3799">
                <a:solidFill>
                  <a:srgbClr val="000000"/>
                </a:solidFill>
                <a:latin typeface="Muli Regular"/>
              </a:rPr>
              <a:t>Mô hình Bag-of-words được chia làm 2 loại chính: </a:t>
            </a:r>
          </a:p>
        </p:txBody>
      </p:sp>
      <p:sp>
        <p:nvSpPr>
          <p:cNvPr name="TextBox 9" id="9"/>
          <p:cNvSpPr txBox="true"/>
          <p:nvPr/>
        </p:nvSpPr>
        <p:spPr>
          <a:xfrm rot="0">
            <a:off x="2755657" y="5323034"/>
            <a:ext cx="5819216" cy="712471"/>
          </a:xfrm>
          <a:prstGeom prst="rect">
            <a:avLst/>
          </a:prstGeom>
        </p:spPr>
        <p:txBody>
          <a:bodyPr anchor="t" rtlCol="false" tIns="0" lIns="0" bIns="0" rIns="0">
            <a:spAutoFit/>
          </a:bodyPr>
          <a:lstStyle/>
          <a:p>
            <a:pPr algn="just">
              <a:lnSpc>
                <a:spcPts val="5879"/>
              </a:lnSpc>
              <a:spcBef>
                <a:spcPct val="0"/>
              </a:spcBef>
            </a:pPr>
            <a:r>
              <a:rPr lang="en-US" sz="4199">
                <a:solidFill>
                  <a:srgbClr val="000000"/>
                </a:solidFill>
                <a:latin typeface="Muli Regular"/>
              </a:rPr>
              <a:t>- </a:t>
            </a:r>
            <a:r>
              <a:rPr lang="en-US" sz="4199">
                <a:solidFill>
                  <a:srgbClr val="000000"/>
                </a:solidFill>
                <a:latin typeface="Muli Regular"/>
              </a:rPr>
              <a:t>Count-vectorizer</a:t>
            </a:r>
          </a:p>
        </p:txBody>
      </p:sp>
      <p:sp>
        <p:nvSpPr>
          <p:cNvPr name="TextBox 10" id="10"/>
          <p:cNvSpPr txBox="true"/>
          <p:nvPr/>
        </p:nvSpPr>
        <p:spPr>
          <a:xfrm rot="0">
            <a:off x="2755657" y="6321255"/>
            <a:ext cx="5635265" cy="712471"/>
          </a:xfrm>
          <a:prstGeom prst="rect">
            <a:avLst/>
          </a:prstGeom>
        </p:spPr>
        <p:txBody>
          <a:bodyPr anchor="t" rtlCol="false" tIns="0" lIns="0" bIns="0" rIns="0">
            <a:spAutoFit/>
          </a:bodyPr>
          <a:lstStyle/>
          <a:p>
            <a:pPr algn="just">
              <a:lnSpc>
                <a:spcPts val="5879"/>
              </a:lnSpc>
              <a:spcBef>
                <a:spcPct val="0"/>
              </a:spcBef>
            </a:pPr>
            <a:r>
              <a:rPr lang="en-US" sz="4199">
                <a:solidFill>
                  <a:srgbClr val="000000"/>
                </a:solidFill>
                <a:latin typeface="Muli Regular"/>
              </a:rPr>
              <a:t>- </a:t>
            </a:r>
            <a:r>
              <a:rPr lang="en-US" sz="4199">
                <a:solidFill>
                  <a:srgbClr val="000000"/>
                </a:solidFill>
                <a:latin typeface="Muli Regular"/>
              </a:rPr>
              <a:t>TF-IDF</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DAFRUWgNpDU</dc:identifier>
  <dcterms:modified xsi:type="dcterms:W3CDTF">2011-08-01T06:04:30Z</dcterms:modified>
  <cp:revision>1</cp:revision>
  <dc:title>Xanh lá đậm Xanh lá nhạt Trắng Doanh nghiệp Hình học Bản trình bày nội bộ của công ty Bản thuyết trình Kinh doanh</dc:title>
</cp:coreProperties>
</file>