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F8523D-909C-47AB-9634-7FC58FD474BA}" type="datetime1">
              <a:rPr lang="ko-KR" altLang="en-US"/>
              <a:pPr lvl="0">
                <a:defRPr/>
              </a:pPr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7C14242-139C-46E7-AAD1-FF83B24EF1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86DEA9-3F93-4CDE-8E05-6171DE86F405}" type="datetime1">
              <a:rPr lang="ko-KR" altLang="en-US"/>
              <a:pPr lvl="0">
                <a:defRPr/>
              </a:pPr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D1A5E-6AB1-4029-8980-76B00C7A3D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1zLa779OkY" TargetMode="External"/><Relationship Id="rId2" Type="http://schemas.openxmlformats.org/officeDocument/2006/relationships/hyperlink" Target="http://www.tstecon.tk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hyperlink" Target="https://youtu.be/zTJr_UNJNj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sv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4.sv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jpeg"/><Relationship Id="rId11" Type="http://schemas.openxmlformats.org/officeDocument/2006/relationships/image" Target="../media/image38.png"/><Relationship Id="rId5" Type="http://schemas.openxmlformats.org/officeDocument/2006/relationships/image" Target="../media/image32.jpe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008" y="837998"/>
            <a:ext cx="4539983" cy="2125967"/>
          </a:xfrm>
          <a:prstGeom prst="rect">
            <a:avLst/>
          </a:prstGeom>
          <a:solidFill>
            <a:schemeClr val="lt1"/>
          </a:solidFill>
          <a:effectLst>
            <a:softEdge rad="254000"/>
          </a:effectLst>
        </p:spPr>
        <p:txBody>
          <a:bodyPr wrap="square" lIns="540067" tIns="504063" rIns="540067" bIns="504063">
            <a:spAutoFit/>
          </a:bodyPr>
          <a:lstStyle/>
          <a:p>
            <a:pPr lvl="0" algn="ctr">
              <a:defRPr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/>
              </a:rPr>
              <a:t>온라인 경진대회 플랫폼 구축</a:t>
            </a:r>
          </a:p>
        </p:txBody>
      </p:sp>
      <p:sp>
        <p:nvSpPr>
          <p:cNvPr id="9" name="양쪽 대괄호 8"/>
          <p:cNvSpPr/>
          <p:nvPr/>
        </p:nvSpPr>
        <p:spPr>
          <a:xfrm>
            <a:off x="2190307" y="1107266"/>
            <a:ext cx="7842006" cy="1560171"/>
          </a:xfrm>
          <a:prstGeom prst="bracketPair">
            <a:avLst>
              <a:gd name="adj" fmla="val 16667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2430595" y="3581196"/>
            <a:ext cx="7330809" cy="2402966"/>
          </a:xfrm>
          <a:prstGeom prst="rect">
            <a:avLst/>
          </a:prstGeom>
          <a:solidFill>
            <a:srgbClr val="FFFFFF">
              <a:alpha val="100000"/>
            </a:srgbClr>
          </a:solidFill>
          <a:effectLst>
            <a:softEdge rad="254000"/>
          </a:effectLst>
        </p:spPr>
        <p:txBody>
          <a:bodyPr wrap="square" lIns="540067" tIns="504063" rIns="540067" bIns="504063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대전 중앙능력개발원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빅데이터플랫폼 활용 자바, </a:t>
            </a:r>
            <a:r>
              <a:rPr kumimoji="0" lang="ko-KR" altLang="en-US" sz="1600" i="0" u="none" strike="noStrike" kern="1200" cap="none" spc="0" normalizeH="0" baseline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파이썬</a:t>
            </a:r>
            <a:r>
              <a:rPr kumimoji="0" lang="ko-KR" altLang="en-US" sz="1600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 </a:t>
            </a:r>
            <a:r>
              <a:rPr kumimoji="0" lang="ko-KR" altLang="en-US" sz="1600" i="0" u="none" strike="noStrike" kern="1200" cap="none" spc="0" normalizeH="0" baseline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응용SW</a:t>
            </a:r>
            <a:r>
              <a:rPr kumimoji="0" lang="ko-KR" altLang="en-US" sz="1600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 개발자 양성과정</a:t>
            </a:r>
            <a:endParaRPr kumimoji="0" lang="ko-KR" altLang="en-US" b="1" i="0" u="none" strike="noStrike" kern="1200" cap="none" spc="0" normalizeH="0" baseline="0" dirty="0">
              <a:latin typeface="맑은 고딕" panose="020B0503020000020004" pitchFamily="50" charset="-127"/>
              <a:ea typeface="맑은 고딕" panose="020B0503020000020004" pitchFamily="50" charset="-127"/>
              <a:cs typeface="Arial Nova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b="1" i="0" u="none" strike="noStrike" kern="1200" cap="none" spc="0" normalizeH="0" baseline="0" dirty="0">
              <a:latin typeface="맑은 고딕" panose="020B0503020000020004" pitchFamily="50" charset="-127"/>
              <a:ea typeface="맑은 고딕" panose="020B0503020000020004" pitchFamily="50" charset="-127"/>
              <a:cs typeface="Arial Nova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3</a:t>
            </a:r>
            <a:r>
              <a:rPr kumimoji="0" lang="ko-KR" altLang="en-US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황인택</a:t>
            </a:r>
            <a:r>
              <a:rPr kumimoji="0" lang="en-US" altLang="ko-KR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,</a:t>
            </a:r>
            <a:r>
              <a:rPr kumimoji="0" lang="ko-KR" altLang="en-US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 이준석</a:t>
            </a:r>
            <a:r>
              <a:rPr kumimoji="0" lang="en-US" altLang="ko-KR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,</a:t>
            </a:r>
            <a:r>
              <a:rPr kumimoji="0" lang="ko-KR" altLang="en-US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 이성현</a:t>
            </a:r>
            <a:r>
              <a:rPr kumimoji="0" lang="en-US" altLang="ko-KR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,</a:t>
            </a:r>
            <a:r>
              <a:rPr kumimoji="0" lang="ko-KR" altLang="en-US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 이몽룡</a:t>
            </a:r>
            <a:r>
              <a:rPr kumimoji="0" lang="en-US" altLang="ko-KR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,</a:t>
            </a:r>
            <a:r>
              <a:rPr kumimoji="0" lang="ko-KR" altLang="en-US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 </a:t>
            </a:r>
            <a:r>
              <a:rPr kumimoji="0" lang="ko-KR" altLang="en-US" sz="2000" b="1" i="0" u="none" strike="noStrike" kern="1200" cap="none" spc="0" normalizeH="0" baseline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권예림</a:t>
            </a:r>
            <a:r>
              <a:rPr kumimoji="0" lang="en-US" altLang="ko-KR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,</a:t>
            </a:r>
            <a:r>
              <a:rPr kumimoji="0" lang="ko-KR" altLang="en-US" sz="2000" b="1" i="0" u="none" strike="noStrike" kern="1200" cap="none" spc="0" normalizeH="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 김성준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222946" cy="5692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결과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1535787" cy="438149"/>
          </a:xfrm>
          <a:prstGeom prst="rect">
            <a:avLst/>
          </a:prstGeom>
        </p:spPr>
        <p:txBody>
          <a:bodyPr wrap="none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1)</a:t>
            </a: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시연</a:t>
            </a:r>
          </a:p>
        </p:txBody>
      </p:sp>
      <p:sp>
        <p:nvSpPr>
          <p:cNvPr id="122" name="TextBox 121">
            <a:hlinkClick r:id="rId2"/>
          </p:cNvPr>
          <p:cNvSpPr txBox="1"/>
          <p:nvPr/>
        </p:nvSpPr>
        <p:spPr>
          <a:xfrm>
            <a:off x="1329087" y="1149172"/>
            <a:ext cx="2932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u="sng" dirty="0">
                <a:latin typeface="맑은 고딕"/>
                <a:ea typeface="맑은 고딕"/>
              </a:rPr>
              <a:t>http://www.tstecon.tk</a:t>
            </a:r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1295856" y="2035240"/>
            <a:ext cx="522132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영상</a:t>
            </a:r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대회 참여 및 컨텐츠 평가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hlinkClick r:id="rId4"/>
          </p:cNvPr>
          <p:cNvSpPr txBox="1"/>
          <p:nvPr/>
        </p:nvSpPr>
        <p:spPr>
          <a:xfrm>
            <a:off x="1309873" y="3780626"/>
            <a:ext cx="48746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영상</a:t>
            </a:r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ko-KR" altLang="en-US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92246" y="2578496"/>
            <a:ext cx="1358868" cy="509245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유저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A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가 대회에</a:t>
            </a: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컨텐츠 제출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56947" y="2578496"/>
            <a:ext cx="1358868" cy="509245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</a:rPr>
              <a:t>관리자가</a:t>
            </a:r>
            <a:endParaRPr kumimoji="0" lang="ko-KR" altLang="en-US" sz="12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컨텐츠 승인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19838" y="2555625"/>
            <a:ext cx="1414617" cy="509245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유저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B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가</a:t>
            </a: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해당 컨텐츠 조회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036047" y="2452662"/>
            <a:ext cx="1414617" cy="715170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유저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B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가</a:t>
            </a: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해당 컨텐츠에</a:t>
            </a: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좋아요 클릭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952256" y="2452662"/>
            <a:ext cx="1414617" cy="715170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유저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B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가</a:t>
            </a: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해당 컨텐츠에</a:t>
            </a: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댓글 등록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23719" y="2663428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9043" y="2630248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5251" y="2620902"/>
            <a:ext cx="360000" cy="36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21460" y="2607326"/>
            <a:ext cx="360000" cy="3600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392246" y="4346670"/>
            <a:ext cx="1358868" cy="509245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 err="1" smtClean="0">
                <a:solidFill>
                  <a:srgbClr val="FFFFFF"/>
                </a:solidFill>
                <a:latin typeface="맑은 고딕"/>
                <a:ea typeface="맑은 고딕"/>
              </a:rPr>
              <a:t>카테고리별</a:t>
            </a: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</a:rPr>
              <a:t> 통계</a:t>
            </a:r>
            <a:endParaRPr kumimoji="0" lang="ko-KR" altLang="en-US" sz="12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56947" y="4346670"/>
            <a:ext cx="1358868" cy="509245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/>
                <a:ea typeface="맑은 고딕"/>
              </a:rPr>
              <a:t>컨텐츠 전체 조회</a:t>
            </a:r>
            <a:endParaRPr lang="en-US" altLang="ko-KR" sz="1200" b="1" dirty="0" smtClean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</a:rPr>
              <a:t>엑셀 출력</a:t>
            </a:r>
            <a:endParaRPr kumimoji="0" lang="ko-KR" altLang="en-US" sz="12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19838" y="4323799"/>
            <a:ext cx="1414617" cy="509245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</a:rPr>
              <a:t>모니터링</a:t>
            </a:r>
            <a:endParaRPr kumimoji="0" lang="ko-KR" altLang="en-US" sz="12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36047" y="4220836"/>
            <a:ext cx="1414617" cy="715170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</a:rPr>
              <a:t>대회 관리</a:t>
            </a:r>
            <a:endParaRPr kumimoji="0" lang="en-US" altLang="ko-KR" sz="1200" b="1" i="0" u="none" strike="noStrike" kern="1200" cap="none" spc="0" normalizeH="0" baseline="0" dirty="0" smtClea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23719" y="4431602"/>
            <a:ext cx="360000" cy="36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9043" y="4398422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5251" y="438907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241996" cy="5692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결과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1535787" cy="438149"/>
          </a:xfrm>
          <a:prstGeom prst="rect">
            <a:avLst/>
          </a:prstGeom>
        </p:spPr>
        <p:txBody>
          <a:bodyPr wrap="none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2) </a:t>
            </a: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개선 사항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927898" y="2320584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메인 공지사항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927898" y="2866284"/>
            <a:ext cx="1469317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2927898" y="3411984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서브관리자 설정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2927898" y="3957684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알림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322665" y="1277603"/>
            <a:ext cx="277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맑은 고딕"/>
                <a:ea typeface="맑은 고딕"/>
              </a:rPr>
              <a:t>아직 구현되지 않은 기능</a:t>
            </a:r>
            <a:endParaRPr lang="en-US" altLang="ko-KR" b="1" dirty="0">
              <a:latin typeface="맑은 고딕"/>
              <a:ea typeface="맑은 고딕"/>
            </a:endParaRPr>
          </a:p>
        </p:txBody>
      </p:sp>
      <p:pic>
        <p:nvPicPr>
          <p:cNvPr id="6" name="그래픽 5" descr="배지 1 단색으로 채워진">
            <a:extLst>
              <a:ext uri="{FF2B5EF4-FFF2-40B4-BE49-F238E27FC236}">
                <a16:creationId xmlns:a16="http://schemas.microsoft.com/office/drawing/2014/main" id="{2863565F-F404-4907-A4EF-56F5BBABF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2665" y="1282269"/>
            <a:ext cx="360000" cy="3600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979FF3EB-B9DD-4C32-9886-18F1A878E3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55906" y="1260562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943859-9A32-4E1F-A40A-758EF43253AC}"/>
              </a:ext>
            </a:extLst>
          </p:cNvPr>
          <p:cNvSpPr txBox="1"/>
          <p:nvPr/>
        </p:nvSpPr>
        <p:spPr>
          <a:xfrm>
            <a:off x="6972576" y="1260562"/>
            <a:ext cx="350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맑은 고딕"/>
                <a:ea typeface="맑은 고딕"/>
              </a:rPr>
              <a:t>http </a:t>
            </a:r>
            <a:r>
              <a:rPr lang="ko-KR" altLang="en-US" b="1" dirty="0">
                <a:latin typeface="맑은 고딕"/>
                <a:ea typeface="맑은 고딕"/>
              </a:rPr>
              <a:t>통신의 보안 문제</a:t>
            </a:r>
            <a:endParaRPr lang="en-US" altLang="ko-KR" b="1" dirty="0">
              <a:latin typeface="맑은 고딕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ACB893-C1F9-4353-942C-6054E58B6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690" y="2854845"/>
            <a:ext cx="5008493" cy="539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594E5E-7F1C-4141-B6F1-97ACF2E03F1C}"/>
              </a:ext>
            </a:extLst>
          </p:cNvPr>
          <p:cNvSpPr/>
          <p:nvPr/>
        </p:nvSpPr>
        <p:spPr>
          <a:xfrm>
            <a:off x="2753620" y="1890319"/>
            <a:ext cx="1794944" cy="324184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B9C1E-4261-49D4-A889-9971D179D5A8}"/>
              </a:ext>
            </a:extLst>
          </p:cNvPr>
          <p:cNvSpPr txBox="1"/>
          <p:nvPr/>
        </p:nvSpPr>
        <p:spPr>
          <a:xfrm>
            <a:off x="7171055" y="1693627"/>
            <a:ext cx="2932468" cy="39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맑은 고딕"/>
                <a:ea typeface="맑은 고딕"/>
              </a:rPr>
              <a:t>http://www.tstecon.tk</a:t>
            </a:r>
          </a:p>
        </p:txBody>
      </p:sp>
      <p:pic>
        <p:nvPicPr>
          <p:cNvPr id="12" name="그래픽 11" descr="줄 화살표: 일자형 단색으로 채워진">
            <a:extLst>
              <a:ext uri="{FF2B5EF4-FFF2-40B4-BE49-F238E27FC236}">
                <a16:creationId xmlns:a16="http://schemas.microsoft.com/office/drawing/2014/main" id="{D2B78862-FBDD-4890-94C3-2F628ECF9F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6200000">
            <a:off x="8317004" y="2110511"/>
            <a:ext cx="640570" cy="7013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8AC1C0-9D76-432F-8D86-E626590595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6436" y="3549307"/>
            <a:ext cx="3461705" cy="2322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241996" cy="5692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결과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2113060" cy="438149"/>
          </a:xfrm>
          <a:prstGeom prst="rect">
            <a:avLst/>
          </a:prstGeom>
        </p:spPr>
        <p:txBody>
          <a:bodyPr wrap="none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3)</a:t>
            </a: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개인별 느낀 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95856" y="1111998"/>
            <a:ext cx="810005" cy="1144707"/>
            <a:chOff x="2179138" y="1702202"/>
            <a:chExt cx="810005" cy="1144707"/>
          </a:xfrm>
        </p:grpSpPr>
        <p:pic>
          <p:nvPicPr>
            <p:cNvPr id="1026" name="Picture 2" descr="People Icon Vector Male and Female Sign of User Person Profile Avatar Symbol in Glyph Pictogram illustrati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4" t="26831" r="52460" b="27525"/>
            <a:stretch/>
          </p:blipFill>
          <p:spPr bwMode="auto">
            <a:xfrm>
              <a:off x="2224141" y="1702202"/>
              <a:ext cx="720000" cy="806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179138" y="2508355"/>
              <a:ext cx="81000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황인택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95855" y="2987644"/>
            <a:ext cx="810005" cy="1144707"/>
            <a:chOff x="2179138" y="1702202"/>
            <a:chExt cx="810005" cy="1144707"/>
          </a:xfrm>
        </p:grpSpPr>
        <p:pic>
          <p:nvPicPr>
            <p:cNvPr id="12" name="Picture 2" descr="People Icon Vector Male and Female Sign of User Person Profile Avatar Symbol in Glyph Pictogram illustrati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4" t="26831" r="52460" b="27525"/>
            <a:stretch/>
          </p:blipFill>
          <p:spPr bwMode="auto">
            <a:xfrm>
              <a:off x="2224141" y="1702202"/>
              <a:ext cx="720000" cy="806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179138" y="2508355"/>
              <a:ext cx="81000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김성준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896440" y="1111998"/>
            <a:ext cx="810005" cy="1077001"/>
            <a:chOff x="4706165" y="1372985"/>
            <a:chExt cx="810005" cy="1077001"/>
          </a:xfrm>
        </p:grpSpPr>
        <p:pic>
          <p:nvPicPr>
            <p:cNvPr id="15" name="Picture 2" descr="People Icon Vector Male and Female Sign of User Person Profile Avatar Symbol in Glyph Pictogram illustrati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4" t="26831" r="52460" b="27525"/>
            <a:stretch/>
          </p:blipFill>
          <p:spPr bwMode="auto">
            <a:xfrm>
              <a:off x="4759576" y="1372985"/>
              <a:ext cx="720000" cy="806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706165" y="2111432"/>
              <a:ext cx="81000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이성현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36570" y="2950327"/>
            <a:ext cx="810005" cy="1144707"/>
            <a:chOff x="2179138" y="1702202"/>
            <a:chExt cx="810005" cy="1144707"/>
          </a:xfrm>
        </p:grpSpPr>
        <p:pic>
          <p:nvPicPr>
            <p:cNvPr id="18" name="Picture 2" descr="People Icon Vector Male and Female Sign of User Person Profile Avatar Symbol in Glyph Pictogram illustrati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4" t="26831" r="52460" b="27525"/>
            <a:stretch/>
          </p:blipFill>
          <p:spPr bwMode="auto">
            <a:xfrm>
              <a:off x="2224141" y="1702202"/>
              <a:ext cx="720000" cy="806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179138" y="2508355"/>
              <a:ext cx="81000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이준석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295854" y="5050346"/>
            <a:ext cx="810005" cy="1069493"/>
            <a:chOff x="6650853" y="2111432"/>
            <a:chExt cx="810005" cy="1069493"/>
          </a:xfrm>
        </p:grpSpPr>
        <p:pic>
          <p:nvPicPr>
            <p:cNvPr id="6" name="Picture 2" descr="People Icon Vector Male and Female Sign of User Person Profile Avatar Symbol in Glyph Pictogram illustrati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99" t="27410" r="6234" b="27642"/>
            <a:stretch/>
          </p:blipFill>
          <p:spPr bwMode="auto">
            <a:xfrm>
              <a:off x="6695856" y="2111432"/>
              <a:ext cx="720000" cy="793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6650853" y="2842371"/>
              <a:ext cx="810005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권예림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71795" y="1129937"/>
            <a:ext cx="3064729" cy="1759214"/>
            <a:chOff x="2371795" y="1129937"/>
            <a:chExt cx="3064729" cy="1759214"/>
          </a:xfrm>
        </p:grpSpPr>
        <p:sp>
          <p:nvSpPr>
            <p:cNvPr id="23" name="TextBox 22"/>
            <p:cNvSpPr txBox="1"/>
            <p:nvPr/>
          </p:nvSpPr>
          <p:spPr>
            <a:xfrm>
              <a:off x="2609132" y="1134825"/>
              <a:ext cx="2827392" cy="17543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배운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Ajax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 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에디터 기능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동영상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</a:t>
              </a:r>
            </a:p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 조회 등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느낀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팀원들과 </a:t>
              </a:r>
              <a:r>
                <a:rPr lang="ko-KR" altLang="en-US" sz="1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스터디하며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프로젝트를 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완성해나가는 즐거움을 경험했습니다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335" y="1129937"/>
              <a:ext cx="270000" cy="27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795" y="2047755"/>
              <a:ext cx="270000" cy="27000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2371795" y="2889151"/>
            <a:ext cx="3064729" cy="1759214"/>
            <a:chOff x="2371795" y="1129937"/>
            <a:chExt cx="3064729" cy="1759214"/>
          </a:xfrm>
        </p:grpSpPr>
        <p:sp>
          <p:nvSpPr>
            <p:cNvPr id="32" name="TextBox 31"/>
            <p:cNvSpPr txBox="1"/>
            <p:nvPr/>
          </p:nvSpPr>
          <p:spPr>
            <a:xfrm>
              <a:off x="2609132" y="1134825"/>
              <a:ext cx="2827392" cy="175432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배운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chart.js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ajax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통한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비동기식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데이터 목록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엑셀출력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느낀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많이 부족했지만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서로 도움을 주고받으며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부족한 부분을 채워서 좋았습니다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335" y="1129937"/>
              <a:ext cx="270000" cy="2700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795" y="2060303"/>
              <a:ext cx="270000" cy="270000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2371795" y="4852764"/>
            <a:ext cx="3064729" cy="1574548"/>
            <a:chOff x="2371795" y="1129937"/>
            <a:chExt cx="3064729" cy="1574548"/>
          </a:xfrm>
        </p:grpSpPr>
        <p:sp>
          <p:nvSpPr>
            <p:cNvPr id="36" name="TextBox 35"/>
            <p:cNvSpPr txBox="1"/>
            <p:nvPr/>
          </p:nvSpPr>
          <p:spPr>
            <a:xfrm>
              <a:off x="2609132" y="1134825"/>
              <a:ext cx="2827392" cy="15696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배운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스프링 </a:t>
              </a:r>
              <a:r>
                <a:rPr lang="en-US" altLang="ko-KR" sz="1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패턴을 통한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답변형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게시판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ajax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비동기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 등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느낀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그동안 배웠던 기술들을 프로젝트를 통해서 구현해 보면서 많은 것을 배울 수 있어서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좋았습니다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335" y="1129937"/>
              <a:ext cx="270000" cy="27000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795" y="1862266"/>
              <a:ext cx="270000" cy="270000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7962258" y="2969206"/>
            <a:ext cx="3063189" cy="1574548"/>
            <a:chOff x="2373335" y="1129937"/>
            <a:chExt cx="3063189" cy="1574548"/>
          </a:xfrm>
        </p:grpSpPr>
        <p:sp>
          <p:nvSpPr>
            <p:cNvPr id="40" name="TextBox 39"/>
            <p:cNvSpPr txBox="1"/>
            <p:nvPr/>
          </p:nvSpPr>
          <p:spPr>
            <a:xfrm>
              <a:off x="2609132" y="1134825"/>
              <a:ext cx="2827392" cy="15696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배운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ajax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데이터 추출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목록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등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느낀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팀원들과 소통을 통해 서로 모르는 점을 배워가며 같이 프로젝트 할 수 있어서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좋았습니다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335" y="1129937"/>
              <a:ext cx="270000" cy="2700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335" y="1883723"/>
              <a:ext cx="270000" cy="270000"/>
            </a:xfrm>
            <a:prstGeom prst="rect">
              <a:avLst/>
            </a:prstGeom>
          </p:spPr>
        </p:pic>
      </p:grpSp>
      <p:cxnSp>
        <p:nvCxnSpPr>
          <p:cNvPr id="43" name="직선 연결선 42"/>
          <p:cNvCxnSpPr/>
          <p:nvPr/>
        </p:nvCxnSpPr>
        <p:spPr>
          <a:xfrm flipV="1">
            <a:off x="1392869" y="2693324"/>
            <a:ext cx="10211698" cy="332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1392869" y="4740514"/>
            <a:ext cx="10211698" cy="332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890215" y="1010514"/>
            <a:ext cx="3223901" cy="1389883"/>
            <a:chOff x="2373335" y="1129937"/>
            <a:chExt cx="3063189" cy="1389883"/>
          </a:xfrm>
        </p:grpSpPr>
        <p:sp>
          <p:nvSpPr>
            <p:cNvPr id="52" name="TextBox 51"/>
            <p:cNvSpPr txBox="1"/>
            <p:nvPr/>
          </p:nvSpPr>
          <p:spPr>
            <a:xfrm>
              <a:off x="2609132" y="1134825"/>
              <a:ext cx="2827392" cy="13849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배운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스프링 프레임워크를 이용한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배너 관리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관리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느낀 점</a:t>
              </a:r>
              <a:endPara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 하나 만드는게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결코 쉬운 일이 아니라는 것을 느꼈습니다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335" y="1129937"/>
              <a:ext cx="270000" cy="270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335" y="1883723"/>
              <a:ext cx="270000" cy="270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008" y="2600132"/>
            <a:ext cx="4539983" cy="1560129"/>
          </a:xfrm>
          <a:prstGeom prst="rect">
            <a:avLst/>
          </a:prstGeom>
          <a:solidFill>
            <a:schemeClr val="lt1"/>
          </a:solidFill>
          <a:effectLst>
            <a:softEdge rad="254000"/>
          </a:effectLst>
        </p:spPr>
        <p:txBody>
          <a:bodyPr wrap="square" lIns="540067" tIns="504063" rIns="540067" bIns="504063">
            <a:spAutoFit/>
          </a:bodyPr>
          <a:lstStyle/>
          <a:p>
            <a:pPr lvl="0" algn="ctr">
              <a:defRPr/>
            </a:pPr>
            <a:r>
              <a:rPr lang="ko-KR" altLang="en-US" sz="3600" b="1">
                <a:latin typeface="맑은 고딕"/>
                <a:ea typeface="맑은 고딕"/>
                <a:cs typeface="Microsoft Sans Serif"/>
              </a:rPr>
              <a:t>감사합니다</a:t>
            </a:r>
          </a:p>
        </p:txBody>
      </p:sp>
      <p:sp>
        <p:nvSpPr>
          <p:cNvPr id="9" name="양쪽 대괄호 8"/>
          <p:cNvSpPr/>
          <p:nvPr/>
        </p:nvSpPr>
        <p:spPr>
          <a:xfrm>
            <a:off x="2190307" y="2648914"/>
            <a:ext cx="7842006" cy="1560171"/>
          </a:xfrm>
          <a:prstGeom prst="bracketPair">
            <a:avLst>
              <a:gd name="adj" fmla="val 16667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3647" y="971440"/>
            <a:ext cx="5362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0602" y="446280"/>
            <a:ext cx="909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3173" y="1137909"/>
            <a:ext cx="3203188" cy="44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 spc="-150">
                <a:solidFill>
                  <a:srgbClr val="247C1A"/>
                </a:solidFill>
                <a:latin typeface="맑은 고딕"/>
                <a:ea typeface="맑은 고딕"/>
              </a:rPr>
              <a:t>프로젝트 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440" y="1184075"/>
            <a:ext cx="918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rgbClr val="247C1A"/>
                </a:solidFill>
              </a:rPr>
              <a:t>01   &gt;&gt;</a:t>
            </a:r>
            <a:endParaRPr lang="ko-KR" altLang="en-US" sz="2000" b="1" spc="-150">
              <a:solidFill>
                <a:srgbClr val="247C1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6440" y="2308387"/>
            <a:ext cx="3003161" cy="442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 spc="-150">
                <a:solidFill>
                  <a:srgbClr val="247C1A"/>
                </a:solidFill>
                <a:latin typeface="+mj-ea"/>
                <a:ea typeface="+mj-ea"/>
                <a:cs typeface="+mn-cs"/>
              </a:rPr>
              <a:t>프로젝트 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705" y="2354553"/>
            <a:ext cx="847319" cy="390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rgbClr val="247C1A"/>
                </a:solidFill>
              </a:rPr>
              <a:t>02   &gt;&gt;</a:t>
            </a:r>
            <a:endParaRPr lang="ko-KR" altLang="en-US" sz="2000" b="1" spc="-150">
              <a:solidFill>
                <a:srgbClr val="247C1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7483" y="4612479"/>
            <a:ext cx="3026091" cy="443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b="1" spc="-150">
                <a:solidFill>
                  <a:srgbClr val="247C1A"/>
                </a:solidFill>
                <a:latin typeface="+mj-ea"/>
                <a:ea typeface="+mj-ea"/>
                <a:cs typeface="+mn-cs"/>
              </a:rPr>
              <a:t>프로젝트 결과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749" y="4658645"/>
            <a:ext cx="847320" cy="38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rgbClr val="247C1A"/>
                </a:solidFill>
              </a:rPr>
              <a:t>03   &gt;&gt;</a:t>
            </a:r>
            <a:endParaRPr lang="ko-KR" altLang="en-US" sz="2000" b="1" spc="-150">
              <a:solidFill>
                <a:srgbClr val="247C1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5734" y="1563987"/>
            <a:ext cx="1792237" cy="842410"/>
          </a:xfrm>
          <a:prstGeom prst="rect">
            <a:avLst/>
          </a:prstGeom>
        </p:spPr>
        <p:txBody>
          <a:bodyPr vert="horz" wrap="none" lIns="91440" tIns="45720" rIns="91440" bIns="45720" anchor="t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0" spc="0">
                <a:latin typeface="맑은 고딕"/>
                <a:ea typeface="맑은 고딕"/>
                <a:cs typeface="맑은 고딕 Semilight"/>
              </a:rPr>
              <a:t>1)</a:t>
            </a:r>
            <a:r>
              <a:rPr lang="ko-KR" altLang="en-US" sz="1600" b="0" spc="0">
                <a:latin typeface="맑은 고딕"/>
                <a:ea typeface="맑은 고딕"/>
                <a:cs typeface="맑은 고딕 Semilight"/>
              </a:rPr>
              <a:t> 추진 배경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0" spc="0">
                <a:latin typeface="맑은 고딕"/>
                <a:ea typeface="맑은 고딕"/>
                <a:cs typeface="맑은 고딕 Semilight"/>
              </a:rPr>
              <a:t>2)</a:t>
            </a:r>
            <a:r>
              <a:rPr lang="ko-KR" altLang="en-US" sz="1600" b="0" spc="0">
                <a:latin typeface="맑은 고딕"/>
                <a:ea typeface="맑은 고딕"/>
                <a:cs typeface="맑은 고딕 Semilight"/>
              </a:rPr>
              <a:t> 플랫폼 개요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0" spc="0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483" y="2707840"/>
            <a:ext cx="3434997" cy="2124545"/>
          </a:xfrm>
          <a:prstGeom prst="rect">
            <a:avLst/>
          </a:prstGeom>
        </p:spPr>
        <p:txBody>
          <a:bodyPr vert="horz" wrap="none" lIns="91440" tIns="45720" rIns="91440" bIns="45720" anchor="t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1)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화면 설계 및 요구사항 명세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2)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DB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모델링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3)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단위 업무 정의 및 역할 분담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4)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프로젝트 일정</a:t>
            </a: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 Semiligh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5) 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기술 스택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solidFill>
                <a:srgbClr val="000000"/>
              </a:solidFill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3463" y="5056171"/>
            <a:ext cx="2242026" cy="1226750"/>
          </a:xfrm>
          <a:prstGeom prst="rect">
            <a:avLst/>
          </a:prstGeom>
        </p:spPr>
        <p:txBody>
          <a:bodyPr vert="horz" wrap="none" lIns="91440" tIns="45720" rIns="91440" bIns="45720" anchor="t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1)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시연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2)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개선 사항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3)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개인별 느낀 점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 Semilight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222946" cy="5692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lang="ko-KR" altLang="en-US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4611" y="1516870"/>
            <a:ext cx="2912856" cy="8273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시대를 맞이하여</a:t>
            </a: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전반적인 비대면 교육 전환</a:t>
            </a: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7979" y="4417819"/>
            <a:ext cx="6036913" cy="1662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중심대학사업단에서 주관하는 교내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대회에서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전교생이 출품 및 심사에 참여할 수 있도록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경진대회 플랫폼 구축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68673" y="320145"/>
            <a:ext cx="1478844" cy="438149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맑은 고딕"/>
                <a:ea typeface="맑은 고딕"/>
              </a:rPr>
              <a:t>1)</a:t>
            </a:r>
            <a:r>
              <a:rPr lang="ko-KR" altLang="en-US" dirty="0">
                <a:latin typeface="맑은 고딕"/>
                <a:ea typeface="맑은 고딕"/>
              </a:rPr>
              <a:t> 추진배경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1192013"/>
            <a:ext cx="560147" cy="5601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77" y="1781183"/>
            <a:ext cx="352714" cy="25703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199575" y="1446261"/>
            <a:ext cx="3533723" cy="9685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교내 </a:t>
            </a:r>
            <a:r>
              <a:rPr lang="en-US" altLang="ko-KR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참여 대상자인</a:t>
            </a: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학부생의 참여율 저조</a:t>
            </a: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079" y="1100581"/>
            <a:ext cx="643950" cy="6439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375406" y="1074101"/>
            <a:ext cx="3519681" cy="159789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교내 </a:t>
            </a:r>
            <a:r>
              <a:rPr lang="en-US" altLang="ko-KR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참여 대상을 넓혀</a:t>
            </a: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전교생이 모두 참여할 수 있는</a:t>
            </a: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도입</a:t>
            </a: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en-US" altLang="ko-KR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2" y="842017"/>
            <a:ext cx="517127" cy="51712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632" y="1744531"/>
            <a:ext cx="352714" cy="25703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642106">
            <a:off x="6353995" y="2128879"/>
            <a:ext cx="2068945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222946" cy="5692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lang="ko-KR" altLang="en-US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8672" y="320145"/>
            <a:ext cx="1687545" cy="438149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맑은 고딕"/>
                <a:ea typeface="맑은 고딕"/>
              </a:rPr>
              <a:t>2)</a:t>
            </a:r>
            <a:r>
              <a:rPr lang="ko-KR" altLang="en-US" dirty="0">
                <a:latin typeface="맑은 고딕"/>
                <a:ea typeface="맑은 고딕"/>
              </a:rPr>
              <a:t> 플랫폼 개요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295856" y="1016726"/>
            <a:ext cx="1410399" cy="1643789"/>
            <a:chOff x="2229747" y="1250216"/>
            <a:chExt cx="1549187" cy="1813066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661" y="1250216"/>
              <a:ext cx="1466273" cy="146627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229747" y="2724728"/>
              <a:ext cx="1549187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대회 참여 학생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337312" y="3644341"/>
            <a:ext cx="1466273" cy="1648095"/>
            <a:chOff x="2271205" y="3562928"/>
            <a:chExt cx="1466273" cy="177405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205" y="3562928"/>
              <a:ext cx="1466273" cy="146627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454306" y="5029201"/>
              <a:ext cx="101958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학생</a:t>
              </a: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15" y="2660515"/>
            <a:ext cx="2520025" cy="1462055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9508836" y="2458409"/>
            <a:ext cx="1750291" cy="1866265"/>
            <a:chOff x="9342582" y="1637076"/>
            <a:chExt cx="1939637" cy="2090395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1092" y="1637076"/>
              <a:ext cx="1782618" cy="1782618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342582" y="3419694"/>
              <a:ext cx="193963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SW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중심대학사업단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42553">
            <a:off x="3137680" y="1933008"/>
            <a:ext cx="1226541" cy="12265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196127">
            <a:off x="3276710" y="3417992"/>
            <a:ext cx="1025236" cy="102523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675542" y="2936187"/>
            <a:ext cx="1226541" cy="12265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971638" y="2063294"/>
            <a:ext cx="114530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출품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41874" y="2805907"/>
            <a:ext cx="119385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평가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시상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83081" y="4035040"/>
            <a:ext cx="13714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평가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06686" y="4035040"/>
            <a:ext cx="254531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대회 개최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출품된 컨텐츠 승인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거절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43272" y="2777631"/>
            <a:ext cx="227214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/excel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40990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3405510" cy="438149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1)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화면 설계 및 요구사항 명세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96096" y="1390374"/>
            <a:ext cx="4895175" cy="3180900"/>
            <a:chOff x="569987" y="1163780"/>
            <a:chExt cx="5400000" cy="3600000"/>
          </a:xfrm>
        </p:grpSpPr>
        <p:pic>
          <p:nvPicPr>
            <p:cNvPr id="2" name="그림 1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69987" y="1163780"/>
              <a:ext cx="1800000" cy="180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그림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69987" y="1163780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69987" y="1163780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69987" y="2963780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369987" y="2963780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169987" y="2963780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2114661" y="4922468"/>
            <a:ext cx="2502543" cy="39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을 이용해 화면 설계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73772" y="4784273"/>
            <a:ext cx="784118" cy="64424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19948" y="1271588"/>
            <a:ext cx="4467227" cy="338346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2" name="TextBox 11"/>
          <p:cNvSpPr txBox="1"/>
          <p:nvPr/>
        </p:nvSpPr>
        <p:spPr>
          <a:xfrm>
            <a:off x="8124230" y="4897069"/>
            <a:ext cx="2899417" cy="99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기능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요구사항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213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3587006">
            <a:off x="5806526" y="2463454"/>
            <a:ext cx="1030864" cy="1030864"/>
          </a:xfrm>
          <a:prstGeom prst="rect">
            <a:avLst/>
          </a:prstGeom>
        </p:spPr>
      </p:pic>
      <p:sp>
        <p:nvSpPr>
          <p:cNvPr id="24" name="TextBox 11"/>
          <p:cNvSpPr txBox="1"/>
          <p:nvPr/>
        </p:nvSpPr>
        <p:spPr>
          <a:xfrm>
            <a:off x="2064213" y="5586394"/>
            <a:ext cx="1391292" cy="39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화면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34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40990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1738635" cy="438149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2)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DB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모델링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t="30090" b="19160"/>
          <a:stretch>
            <a:fillRect/>
          </a:stretch>
        </p:blipFill>
        <p:spPr>
          <a:xfrm>
            <a:off x="576791" y="1874132"/>
            <a:ext cx="4647603" cy="272167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2390" y="1907535"/>
            <a:ext cx="4920870" cy="268133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7" name="TextBox 11"/>
          <p:cNvSpPr txBox="1"/>
          <p:nvPr/>
        </p:nvSpPr>
        <p:spPr>
          <a:xfrm>
            <a:off x="8124230" y="4897069"/>
            <a:ext cx="2899417" cy="99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테이블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칼럼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109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1476840" y="1301204"/>
            <a:ext cx="2687750" cy="3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개념 및 논리 모델링</a:t>
            </a:r>
          </a:p>
        </p:txBody>
      </p:sp>
      <p:sp>
        <p:nvSpPr>
          <p:cNvPr id="29" name="TextBox 11"/>
          <p:cNvSpPr txBox="1"/>
          <p:nvPr/>
        </p:nvSpPr>
        <p:spPr>
          <a:xfrm>
            <a:off x="8102711" y="1312491"/>
            <a:ext cx="3119904" cy="39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를 이용한 물리 모델링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t="24790" b="29060"/>
          <a:stretch>
            <a:fillRect/>
          </a:stretch>
        </p:blipFill>
        <p:spPr>
          <a:xfrm>
            <a:off x="7435145" y="1250596"/>
            <a:ext cx="918368" cy="47624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6212" y="2454627"/>
            <a:ext cx="1172634" cy="1172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40990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3361412" cy="438149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3)</a:t>
            </a: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단위 업무 정의 및 역할 분담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274581" y="1813337"/>
            <a:ext cx="1382656" cy="42774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200" b="1" kern="1200">
                <a:latin typeface="맑은 고딕"/>
                <a:ea typeface="맑은 고딕"/>
              </a:rPr>
              <a:t>헤더 </a:t>
            </a:r>
            <a:r>
              <a:rPr lang="en-US" altLang="ko-KR" sz="1200" b="1" kern="1200">
                <a:latin typeface="맑은 고딕"/>
                <a:ea typeface="맑은 고딕"/>
              </a:rPr>
              <a:t>/ </a:t>
            </a:r>
            <a:r>
              <a:rPr lang="ko-KR" altLang="en-US" sz="1200" b="1" kern="1200">
                <a:latin typeface="맑은 고딕"/>
                <a:ea typeface="맑은 고딕"/>
              </a:rPr>
              <a:t>푸터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77399" y="1947600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사이트 소개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171047" y="3001257"/>
            <a:ext cx="1446389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대회 목록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49611" y="1870429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메인 공지사항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642028" y="2375605"/>
            <a:ext cx="1453972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626683" y="2905035"/>
            <a:ext cx="1469317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891899" y="1948391"/>
            <a:ext cx="1516944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대회 안내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982728" y="1816100"/>
            <a:ext cx="1455209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대회 공지사항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262937" y="2370667"/>
            <a:ext cx="1411112" cy="542395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컨텐츠 </a:t>
            </a:r>
          </a:p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상세 페이지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54467" y="3553530"/>
            <a:ext cx="1481666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컨텐츠 제출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1046868" y="1554869"/>
            <a:ext cx="1737430" cy="466548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6" name="사각형: 둥근 모서리 65"/>
          <p:cNvSpPr/>
          <p:nvPr/>
        </p:nvSpPr>
        <p:spPr>
          <a:xfrm>
            <a:off x="2786768" y="1557338"/>
            <a:ext cx="1737430" cy="466548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67" name="사각형: 둥근 모서리 66"/>
          <p:cNvSpPr/>
          <p:nvPr/>
        </p:nvSpPr>
        <p:spPr>
          <a:xfrm>
            <a:off x="4534958" y="1548519"/>
            <a:ext cx="1737430" cy="466548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68" name="사각형: 둥근 모서리 67"/>
          <p:cNvSpPr/>
          <p:nvPr/>
        </p:nvSpPr>
        <p:spPr>
          <a:xfrm>
            <a:off x="6298847" y="1522060"/>
            <a:ext cx="1737430" cy="466548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69" name="사각형: 둥근 모서리 68"/>
          <p:cNvSpPr/>
          <p:nvPr/>
        </p:nvSpPr>
        <p:spPr>
          <a:xfrm>
            <a:off x="8060798" y="1530880"/>
            <a:ext cx="1737430" cy="466548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0" name="사각형: 둥근 모서리 69"/>
          <p:cNvSpPr/>
          <p:nvPr/>
        </p:nvSpPr>
        <p:spPr>
          <a:xfrm>
            <a:off x="9815865" y="1522058"/>
            <a:ext cx="1737430" cy="466548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34AF2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70867" y="1328308"/>
            <a:ext cx="932531" cy="423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황인택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77818" y="1318963"/>
            <a:ext cx="932531" cy="4233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이준석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948031" y="1274032"/>
            <a:ext cx="932531" cy="4233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이몽룡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727230" y="1247076"/>
            <a:ext cx="932531" cy="4233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이성현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479470" y="1229105"/>
            <a:ext cx="932531" cy="4233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권예림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0267656" y="1229105"/>
            <a:ext cx="932531" cy="4233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Nova"/>
              </a:rPr>
              <a:t>김성준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186025" y="2504363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메인페이지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256587" y="3016956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컨텐츠 댓글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8259056" y="3522134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대회 문의 게시판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9981317" y="2369256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관리자 통계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9990136" y="2880783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관리자 모니터링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442428" y="1899356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회원 관리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436079" y="2430992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배너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901950" y="2495197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컨텐츠 관리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조회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930878" y="3001257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컨텐츠 관리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승인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950987" y="3541712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카테고리 관리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926998" y="4099806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대회 관리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465007" y="3001257"/>
            <a:ext cx="1446388" cy="4277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서브관리자 설정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287984" y="4080228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알림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019065" y="3429000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실시간 댓글 조회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030354" y="4004733"/>
            <a:ext cx="1411112" cy="412043"/>
          </a:xfrm>
          <a:prstGeom prst="rect">
            <a:avLst/>
          </a:prstGeom>
          <a:gradFill rotWithShape="1">
            <a:gsLst>
              <a:gs pos="0">
                <a:srgbClr val="57BB51">
                  <a:alpha val="100000"/>
                </a:srgbClr>
              </a:gs>
              <a:gs pos="50000">
                <a:srgbClr val="2EB620">
                  <a:alpha val="100000"/>
                </a:srgbClr>
              </a:gs>
              <a:gs pos="100000">
                <a:srgbClr val="23A61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34AF27">
                <a:alpha val="100000"/>
              </a:srgbClr>
            </a:solidFill>
            <a:prstDash val="solid"/>
            <a:miter/>
            <a:headEnd w="med" len="med"/>
            <a:tailEnd w="med" len="med"/>
          </a:ln>
          <a:effectLst/>
        </p:spPr>
        <p:txBody>
          <a:bodyPr anchor="ctr"/>
          <a:lstStyle/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데이터 엑셀 출력</a:t>
            </a:r>
          </a:p>
        </p:txBody>
      </p:sp>
      <p:sp>
        <p:nvSpPr>
          <p:cNvPr id="93" name="사각형: 둥근 모서리 92"/>
          <p:cNvSpPr/>
          <p:nvPr/>
        </p:nvSpPr>
        <p:spPr>
          <a:xfrm>
            <a:off x="1691392" y="1100843"/>
            <a:ext cx="493888" cy="220486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latin typeface="맑은 고딕"/>
                <a:ea typeface="맑은 고딕"/>
              </a:rPr>
              <a:t>PM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241996" cy="5692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2018453" cy="438149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4)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프로젝트 일정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359" y="2009531"/>
            <a:ext cx="5219641" cy="326227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95" name="TextBox 94"/>
          <p:cNvSpPr txBox="1"/>
          <p:nvPr/>
        </p:nvSpPr>
        <p:spPr>
          <a:xfrm>
            <a:off x="1742573" y="1484313"/>
            <a:ext cx="3430763" cy="39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2021.09.09. ~ 2021.10.08.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37548" y="1020953"/>
            <a:ext cx="2189627" cy="396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atin typeface="맑은 고딕"/>
                <a:ea typeface="맑은 고딕"/>
              </a:rPr>
              <a:t>간트 차트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rcRect t="19240" b="18710"/>
          <a:stretch>
            <a:fillRect/>
          </a:stretch>
        </p:blipFill>
        <p:spPr>
          <a:xfrm>
            <a:off x="7358306" y="1455809"/>
            <a:ext cx="3200015" cy="1116902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732891" y="4436670"/>
            <a:ext cx="25848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 dirty="0" smtClean="0">
                <a:latin typeface="맑은 고딕"/>
                <a:ea typeface="맑은 고딕"/>
              </a:rPr>
              <a:t>404</a:t>
            </a:r>
            <a:r>
              <a:rPr lang="ko-KR" altLang="en-US" sz="3000" b="1" dirty="0" smtClean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commits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5852" y="2654715"/>
            <a:ext cx="3362432" cy="116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95856" y="77427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20"/>
            <a:ext cx="3241996" cy="5692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ko-KR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3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프로젝트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1726" y="265755"/>
            <a:ext cx="2093818" cy="438149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5)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기술 스택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 Semilight"/>
              </a:rPr>
              <a:t> 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157834" y="2489113"/>
            <a:ext cx="896762" cy="1098984"/>
            <a:chOff x="1052763" y="1905000"/>
            <a:chExt cx="1353552" cy="182814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2"/>
            <a:srcRect l="5920" r="5260"/>
            <a:stretch>
              <a:fillRect/>
            </a:stretch>
          </p:blipFill>
          <p:spPr>
            <a:xfrm>
              <a:off x="1052763" y="1905000"/>
              <a:ext cx="1353552" cy="15240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1208167" y="3248971"/>
              <a:ext cx="1002630" cy="4841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>
                  <a:latin typeface="맑은 고딕"/>
                  <a:ea typeface="맑은 고딕"/>
                </a:rPr>
                <a:t>Client</a:t>
              </a:r>
            </a:p>
          </p:txBody>
        </p:sp>
      </p:grpSp>
      <p:sp>
        <p:nvSpPr>
          <p:cNvPr id="99" name="사각형: 둥근 모서리 98"/>
          <p:cNvSpPr/>
          <p:nvPr/>
        </p:nvSpPr>
        <p:spPr>
          <a:xfrm>
            <a:off x="3510231" y="1258301"/>
            <a:ext cx="6567620" cy="48928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3" name="사각형: 둥근 모서리 102"/>
          <p:cNvSpPr/>
          <p:nvPr/>
        </p:nvSpPr>
        <p:spPr>
          <a:xfrm>
            <a:off x="3679657" y="1950118"/>
            <a:ext cx="6083280" cy="37799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5385" y="1558998"/>
            <a:ext cx="784788" cy="784788"/>
          </a:xfrm>
          <a:prstGeom prst="rect">
            <a:avLst/>
          </a:prstGeom>
        </p:spPr>
      </p:pic>
      <p:sp>
        <p:nvSpPr>
          <p:cNvPr id="104" name="사각형: 둥근 모서리 103"/>
          <p:cNvSpPr/>
          <p:nvPr/>
        </p:nvSpPr>
        <p:spPr>
          <a:xfrm>
            <a:off x="4261183" y="2782302"/>
            <a:ext cx="1834816" cy="25065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4"/>
          <a:srcRect t="10990" b="15380"/>
          <a:stretch>
            <a:fillRect/>
          </a:stretch>
        </p:blipFill>
        <p:spPr>
          <a:xfrm>
            <a:off x="4707354" y="2902618"/>
            <a:ext cx="912395" cy="671764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5"/>
          <a:srcRect l="4970" r="14620" b="4680"/>
          <a:stretch>
            <a:fillRect/>
          </a:stretch>
        </p:blipFill>
        <p:spPr>
          <a:xfrm>
            <a:off x="4747461" y="3652086"/>
            <a:ext cx="852235" cy="631429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6"/>
          <a:srcRect t="30990" b="34340"/>
          <a:stretch>
            <a:fillRect/>
          </a:stretch>
        </p:blipFill>
        <p:spPr>
          <a:xfrm>
            <a:off x="4583698" y="4538579"/>
            <a:ext cx="1149684" cy="39860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02592" y="3429000"/>
            <a:ext cx="1148019" cy="800743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8"/>
          <a:srcRect r="5040"/>
          <a:stretch>
            <a:fillRect/>
          </a:stretch>
        </p:blipFill>
        <p:spPr>
          <a:xfrm>
            <a:off x="8537408" y="3429000"/>
            <a:ext cx="1164354" cy="919567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99976" y="3554236"/>
            <a:ext cx="595284" cy="59528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851682" y="3547886"/>
            <a:ext cx="595284" cy="595284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86799" y="3548090"/>
            <a:ext cx="595284" cy="595284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851154" y="3186972"/>
            <a:ext cx="1178228" cy="1195991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11"/>
          <a:srcRect l="15560" r="20280"/>
          <a:stretch>
            <a:fillRect/>
          </a:stretch>
        </p:blipFill>
        <p:spPr>
          <a:xfrm>
            <a:off x="1890626" y="2564825"/>
            <a:ext cx="703435" cy="1062754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12"/>
          <a:srcRect l="7340" t="3550" r="13150"/>
          <a:stretch>
            <a:fillRect/>
          </a:stretch>
        </p:blipFill>
        <p:spPr>
          <a:xfrm>
            <a:off x="6409134" y="867087"/>
            <a:ext cx="818995" cy="924631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31699" y="2833715"/>
            <a:ext cx="595284" cy="595284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28019" y="2833715"/>
            <a:ext cx="595284" cy="595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575</Words>
  <Application>Microsoft Office PowerPoint</Application>
  <PresentationFormat>와이드스크린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 Nova</vt:lpstr>
      <vt:lpstr>나눔스퀘어 Bold</vt:lpstr>
      <vt:lpstr>나눔스퀘어 Light</vt:lpstr>
      <vt:lpstr>맑은 고딕</vt:lpstr>
      <vt:lpstr>맑은 고딕 Semilight</vt:lpstr>
      <vt:lpstr>Arial</vt:lpstr>
      <vt:lpstr>Microsoft Sans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BIG03</cp:lastModifiedBy>
  <cp:revision>105</cp:revision>
  <dcterms:created xsi:type="dcterms:W3CDTF">2020-04-13T00:08:17Z</dcterms:created>
  <dcterms:modified xsi:type="dcterms:W3CDTF">2021-10-11T07:22:09Z</dcterms:modified>
  <cp:version>1000.0000.01</cp:version>
</cp:coreProperties>
</file>