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14" r:id="rId5"/>
    <p:sldId id="315" r:id="rId6"/>
    <p:sldId id="257" r:id="rId7"/>
    <p:sldId id="258" r:id="rId8"/>
    <p:sldId id="259" r:id="rId9"/>
    <p:sldId id="260" r:id="rId10"/>
    <p:sldId id="261" r:id="rId11"/>
    <p:sldId id="316" r:id="rId12"/>
    <p:sldId id="317" r:id="rId13"/>
    <p:sldId id="318" r:id="rId14"/>
    <p:sldId id="262" r:id="rId15"/>
    <p:sldId id="309" r:id="rId16"/>
    <p:sldId id="308" r:id="rId17"/>
    <p:sldId id="263" r:id="rId18"/>
    <p:sldId id="264" r:id="rId19"/>
    <p:sldId id="265" r:id="rId20"/>
    <p:sldId id="266" r:id="rId21"/>
    <p:sldId id="267" r:id="rId22"/>
    <p:sldId id="268" r:id="rId23"/>
    <p:sldId id="269" r:id="rId24"/>
    <p:sldId id="270" r:id="rId25"/>
    <p:sldId id="313" r:id="rId26"/>
    <p:sldId id="273" r:id="rId27"/>
    <p:sldId id="275" r:id="rId28"/>
    <p:sldId id="276" r:id="rId29"/>
    <p:sldId id="277" r:id="rId30"/>
    <p:sldId id="278" r:id="rId31"/>
    <p:sldId id="279" r:id="rId32"/>
    <p:sldId id="303" r:id="rId33"/>
    <p:sldId id="304" r:id="rId34"/>
    <p:sldId id="305" r:id="rId35"/>
    <p:sldId id="306" r:id="rId36"/>
    <p:sldId id="30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9144000" cy="5143500" type="screen16x9"/>
  <p:notesSz cx="6858000" cy="9144000"/>
  <p:embeddedFontLst>
    <p:embeddedFont>
      <p:font typeface="Roboto Slab"/>
      <p:regular r:id="rId56"/>
    </p:embeddedFont>
    <p:embeddedFont>
      <p:font typeface="Source Sans Pro" panose="020B0503030403020204"/>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6738324-F8BD-4F3A-ABFF-9D84E114B137}" styleName="Table_1">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9E8E1B5B-42B7-48B8-950E-FD16A9D976EC}" styleName="Table_0">
    <a:wholeTbl>
      <a:tcTxStyle>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65" autoAdjust="0"/>
  </p:normalViewPr>
  <p:slideViewPr>
    <p:cSldViewPr snapToGrid="0">
      <p:cViewPr>
        <p:scale>
          <a:sx n="102" d="100"/>
          <a:sy n="102" d="100"/>
        </p:scale>
        <p:origin x="-42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font" Target="fonts/font2.fntdata"/><Relationship Id="rId56" Type="http://schemas.openxmlformats.org/officeDocument/2006/relationships/font" Target="fonts/font1.fntdata"/><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
        <p:cNvGrpSpPr/>
        <p:nvPr/>
      </p:nvGrpSpPr>
      <p:grpSpPr>
        <a:xfrm>
          <a:off x="0" y="0"/>
          <a:ext cx="0" cy="0"/>
          <a:chOff x="0" y="0"/>
          <a:chExt cx="0" cy="0"/>
        </a:xfrm>
      </p:grpSpPr>
      <p:sp>
        <p:nvSpPr>
          <p:cNvPr id="71" name="Google Shape;71;ga6568a459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6568a459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a8ba0344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8ba0344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ga11946525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11946525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a11946525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11946525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ga8ba03441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8ba03441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a8ba03441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8ba03441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ga8ba03441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8ba03441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a8ba03441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8ba03441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ga8ba03441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8ba03441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a8ba03441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8ba03441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a8ba03441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8ba03441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ga1194652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1194652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ga8c8ee6a1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8c8ee6a1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ga8ba03441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8ba03441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65" name="Google Shape;165;ga8ba03441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8ba03441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ga8ba03441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8ba03441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ga8c8ee6c7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8c8ee6c7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ga8c8ee6c7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8c8ee6c7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ga8c51e62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8c51e62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ga8c51e62b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8c51e62b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ga8d4bb2afe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d4bb2afe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ga8d4bb2af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a8d4bb2af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a11946525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11946525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ga11946525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11946525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7"/>
        <p:cNvGrpSpPr/>
        <p:nvPr/>
      </p:nvGrpSpPr>
      <p:grpSpPr>
        <a:xfrm>
          <a:off x="0" y="0"/>
          <a:ext cx="0" cy="0"/>
          <a:chOff x="0" y="0"/>
          <a:chExt cx="0" cy="0"/>
        </a:xfrm>
      </p:grpSpPr>
      <p:sp>
        <p:nvSpPr>
          <p:cNvPr id="238" name="Google Shape;238;ga119465259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11946525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Google Shape;244;ga119465259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119465259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ga8a60891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8a60891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a6568a459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6568a459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ga8a60891c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a8a60891c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
        <p:cNvGrpSpPr/>
        <p:nvPr/>
      </p:nvGrpSpPr>
      <p:grpSpPr>
        <a:xfrm>
          <a:off x="0" y="0"/>
          <a:ext cx="0" cy="0"/>
          <a:chOff x="0" y="0"/>
          <a:chExt cx="0" cy="0"/>
        </a:xfrm>
      </p:grpSpPr>
      <p:sp>
        <p:nvSpPr>
          <p:cNvPr id="269" name="Google Shape;269;ga8a60891c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8a60891c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
        <p:cNvGrpSpPr/>
        <p:nvPr/>
      </p:nvGrpSpPr>
      <p:grpSpPr>
        <a:xfrm>
          <a:off x="0" y="0"/>
          <a:ext cx="0" cy="0"/>
          <a:chOff x="0" y="0"/>
          <a:chExt cx="0" cy="0"/>
        </a:xfrm>
      </p:grpSpPr>
      <p:sp>
        <p:nvSpPr>
          <p:cNvPr id="276" name="Google Shape;276;ga8a60891c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8a60891c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2"/>
        <p:cNvGrpSpPr/>
        <p:nvPr/>
      </p:nvGrpSpPr>
      <p:grpSpPr>
        <a:xfrm>
          <a:off x="0" y="0"/>
          <a:ext cx="0" cy="0"/>
          <a:chOff x="0" y="0"/>
          <a:chExt cx="0" cy="0"/>
        </a:xfrm>
      </p:grpSpPr>
      <p:sp>
        <p:nvSpPr>
          <p:cNvPr id="283" name="Google Shape;283;ga8a60891c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8a60891c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ga8a60891c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8a60891c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a8c8ee669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8c8ee669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6"/>
        <p:cNvGrpSpPr/>
        <p:nvPr/>
      </p:nvGrpSpPr>
      <p:grpSpPr>
        <a:xfrm>
          <a:off x="0" y="0"/>
          <a:ext cx="0" cy="0"/>
          <a:chOff x="0" y="0"/>
          <a:chExt cx="0" cy="0"/>
        </a:xfrm>
      </p:grpSpPr>
      <p:sp>
        <p:nvSpPr>
          <p:cNvPr id="297" name="Google Shape;297;ga8a60891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8a60891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3"/>
        <p:cNvGrpSpPr/>
        <p:nvPr/>
      </p:nvGrpSpPr>
      <p:grpSpPr>
        <a:xfrm>
          <a:off x="0" y="0"/>
          <a:ext cx="0" cy="0"/>
          <a:chOff x="0" y="0"/>
          <a:chExt cx="0" cy="0"/>
        </a:xfrm>
      </p:grpSpPr>
      <p:sp>
        <p:nvSpPr>
          <p:cNvPr id="304" name="Google Shape;304;ga8a60891c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8a60891c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ga8a60891c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8a60891c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4"/>
        <p:cNvGrpSpPr/>
        <p:nvPr/>
      </p:nvGrpSpPr>
      <p:grpSpPr>
        <a:xfrm>
          <a:off x="0" y="0"/>
          <a:ext cx="0" cy="0"/>
          <a:chOff x="0" y="0"/>
          <a:chExt cx="0" cy="0"/>
        </a:xfrm>
      </p:grpSpPr>
      <p:sp>
        <p:nvSpPr>
          <p:cNvPr id="315" name="Google Shape;315;ga8a60891c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8a60891c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1"/>
        <p:cNvGrpSpPr/>
        <p:nvPr/>
      </p:nvGrpSpPr>
      <p:grpSpPr>
        <a:xfrm>
          <a:off x="0" y="0"/>
          <a:ext cx="0" cy="0"/>
          <a:chOff x="0" y="0"/>
          <a:chExt cx="0" cy="0"/>
        </a:xfrm>
      </p:grpSpPr>
      <p:sp>
        <p:nvSpPr>
          <p:cNvPr id="322" name="Google Shape;322;ga8a60891c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8a60891c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Google Shape;328;ga8a60891ce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8a60891c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ga8a60891c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a8a60891c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9"/>
        <p:cNvGrpSpPr/>
        <p:nvPr/>
      </p:nvGrpSpPr>
      <p:grpSpPr>
        <a:xfrm>
          <a:off x="0" y="0"/>
          <a:ext cx="0" cy="0"/>
          <a:chOff x="0" y="0"/>
          <a:chExt cx="0" cy="0"/>
        </a:xfrm>
      </p:grpSpPr>
      <p:sp>
        <p:nvSpPr>
          <p:cNvPr id="340" name="Google Shape;340;ga8a60891ce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8a60891ce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ga8c8ee669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8c8ee669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ga8c8ee669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8c8ee669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ga11946525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11946525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ga11946525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1194652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Google Shape;213;ga11946525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11946525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p:txBody>
      </p:sp>
      <p:sp>
        <p:nvSpPr>
          <p:cNvPr id="65" name="Google Shape;65;p11"/>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6"/>
        <p:cNvGrpSpPr/>
        <p:nvPr/>
      </p:nvGrpSpPr>
      <p:grpSpPr>
        <a:xfrm>
          <a:off x="0" y="0"/>
          <a:ext cx="0" cy="0"/>
          <a:chOff x="0" y="0"/>
          <a:chExt cx="0" cy="0"/>
        </a:xfrm>
      </p:grpSpPr>
      <p:sp>
        <p:nvSpPr>
          <p:cNvPr id="67" name="Google Shape;67;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68" name="Google Shape;68;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9" name="Google Shape;6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8" name="Google Shape;28;p3"/>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p:txBody>
      </p:sp>
      <p:sp>
        <p:nvSpPr>
          <p:cNvPr id="29" name="Google Shape;29;p3"/>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p:txBody>
      </p:sp>
      <p:sp>
        <p:nvSpPr>
          <p:cNvPr id="30" name="Google Shape;30;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p:txBody>
      </p:sp>
      <p:sp>
        <p:nvSpPr>
          <p:cNvPr id="33" name="Google Shape;33;p4"/>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pic>
        <p:nvPicPr>
          <p:cNvPr id="35" name="Google Shape;35;p5"/>
          <p:cNvPicPr preferRelativeResize="0"/>
          <p:nvPr/>
        </p:nvPicPr>
        <p:blipFill rotWithShape="1">
          <a:blip r:embed="rId2"/>
          <a:srcRect l="19" r="19"/>
          <a:stretch>
            <a:fillRect/>
          </a:stretch>
        </p:blipFill>
        <p:spPr>
          <a:xfrm rot="10800000" flipH="1">
            <a:off x="5952" y="0"/>
            <a:ext cx="9140602" cy="5143500"/>
          </a:xfrm>
          <a:prstGeom prst="rect">
            <a:avLst/>
          </a:prstGeom>
          <a:noFill/>
          <a:ln>
            <a:noFill/>
          </a:ln>
        </p:spPr>
      </p:pic>
      <p:sp>
        <p:nvSpPr>
          <p:cNvPr id="36" name="Google Shape;36;p5"/>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p:txBody>
      </p:sp>
      <p:grpSp>
        <p:nvGrpSpPr>
          <p:cNvPr id="37" name="Google Shape;37;p5"/>
          <p:cNvGrpSpPr/>
          <p:nvPr/>
        </p:nvGrpSpPr>
        <p:grpSpPr>
          <a:xfrm>
            <a:off x="3839646" y="782919"/>
            <a:ext cx="1464573" cy="842707"/>
            <a:chOff x="3593400" y="1729675"/>
            <a:chExt cx="1957200" cy="1123610"/>
          </a:xfrm>
        </p:grpSpPr>
        <p:sp>
          <p:nvSpPr>
            <p:cNvPr id="38" name="Google Shape;38;p5"/>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GB" sz="60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rPr>
                <a:t>“</a:t>
              </a:r>
              <a:endParaRPr sz="60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9" name="Google Shape;39;p5"/>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5"/>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41" name="Google Shape;41;p5"/>
          <p:cNvCxnSpPr>
            <a:endCxn id="39" idx="1"/>
          </p:cNvCxnSpPr>
          <p:nvPr/>
        </p:nvCxnSpPr>
        <p:spPr>
          <a:xfrm>
            <a:off x="3750511" y="390298"/>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42" name="Google Shape;42;p5"/>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43" name="Google Shape;43;p5"/>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44" name="Google Shape;44;p5"/>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ct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7" name="Google Shape;47;p6"/>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AutoNum type="arabicPeriod"/>
              <a:defRPr sz="2400"/>
            </a:lvl1pPr>
            <a:lvl2pPr marL="914400" lvl="1" indent="-381000" algn="l">
              <a:lnSpc>
                <a:spcPct val="100000"/>
              </a:lnSpc>
              <a:spcBef>
                <a:spcPts val="0"/>
              </a:spcBef>
              <a:spcAft>
                <a:spcPts val="0"/>
              </a:spcAft>
              <a:buSzPts val="2400"/>
              <a:buAutoNum type="alphaLcParenR"/>
              <a:defRPr/>
            </a:lvl2pPr>
            <a:lvl3pPr marL="1371600" lvl="2" indent="-381000" algn="l">
              <a:lnSpc>
                <a:spcPct val="100000"/>
              </a:lnSpc>
              <a:spcBef>
                <a:spcPts val="0"/>
              </a:spcBef>
              <a:spcAft>
                <a:spcPts val="0"/>
              </a:spcAft>
              <a:buSzPts val="2400"/>
              <a:buAutoNum type="romanLcParenR"/>
              <a:defRPr/>
            </a:lvl3pPr>
            <a:lvl4pPr marL="1828800" lvl="3" indent="-381000" algn="l">
              <a:lnSpc>
                <a:spcPct val="100000"/>
              </a:lnSpc>
              <a:spcBef>
                <a:spcPts val="0"/>
              </a:spcBef>
              <a:spcAft>
                <a:spcPts val="0"/>
              </a:spcAft>
              <a:buSzPts val="2400"/>
              <a:buAutoNum type="arabicParenBoth"/>
              <a:defRPr sz="2400"/>
            </a:lvl4pPr>
            <a:lvl5pPr marL="2286000" lvl="4" indent="-381000" algn="l">
              <a:lnSpc>
                <a:spcPct val="100000"/>
              </a:lnSpc>
              <a:spcBef>
                <a:spcPts val="0"/>
              </a:spcBef>
              <a:spcAft>
                <a:spcPts val="0"/>
              </a:spcAft>
              <a:buSzPts val="2400"/>
              <a:buAutoNum type="alphaLcParenBoth"/>
              <a:defRPr sz="2400"/>
            </a:lvl5pPr>
            <a:lvl6pPr marL="2743200" lvl="5" indent="-381000" algn="l">
              <a:lnSpc>
                <a:spcPct val="100000"/>
              </a:lnSpc>
              <a:spcBef>
                <a:spcPts val="0"/>
              </a:spcBef>
              <a:spcAft>
                <a:spcPts val="0"/>
              </a:spcAft>
              <a:buSzPts val="2400"/>
              <a:buAutoNum type="romanLcParenBoth"/>
              <a:defRPr sz="2400"/>
            </a:lvl6pPr>
            <a:lvl7pPr marL="3200400" lvl="6" indent="-381000" algn="l">
              <a:lnSpc>
                <a:spcPct val="100000"/>
              </a:lnSpc>
              <a:spcBef>
                <a:spcPts val="0"/>
              </a:spcBef>
              <a:spcAft>
                <a:spcPts val="0"/>
              </a:spcAft>
              <a:buSzPts val="2400"/>
              <a:buAutoNum type="arabicPeriod"/>
              <a:defRPr sz="2400"/>
            </a:lvl7pPr>
            <a:lvl8pPr marL="3657600" lvl="7" indent="-381000" algn="l">
              <a:lnSpc>
                <a:spcPct val="100000"/>
              </a:lnSpc>
              <a:spcBef>
                <a:spcPts val="0"/>
              </a:spcBef>
              <a:spcAft>
                <a:spcPts val="0"/>
              </a:spcAft>
              <a:buSzPts val="2400"/>
              <a:buAutoNum type="alphaLcPeriod"/>
              <a:defRPr sz="2400"/>
            </a:lvl8pPr>
            <a:lvl9pPr marL="4114800" lvl="8" indent="-381000" algn="l">
              <a:lnSpc>
                <a:spcPct val="100000"/>
              </a:lnSpc>
              <a:spcBef>
                <a:spcPts val="0"/>
              </a:spcBef>
              <a:spcAft>
                <a:spcPts val="0"/>
              </a:spcAft>
              <a:buSzPts val="2400"/>
              <a:buAutoNum type="romanLcPeriod"/>
              <a:defRPr sz="2400"/>
            </a:lvl9pPr>
          </a:lstStyle>
          <a:p/>
        </p:txBody>
      </p:sp>
      <p:sp>
        <p:nvSpPr>
          <p:cNvPr id="48" name="Google Shape;48;p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bg>
      <p:bgPr>
        <a:blipFill>
          <a:blip r:embed="rId2"/>
          <a:stretch>
            <a:fillRect/>
          </a:stretch>
        </a:blipFill>
        <a:effectLst/>
      </p:bgPr>
    </p:bg>
    <p:spTree>
      <p:nvGrpSpPr>
        <p:cNvPr id="1" name="Shape 49"/>
        <p:cNvGrpSpPr/>
        <p:nvPr/>
      </p:nvGrpSpPr>
      <p:grpSpPr>
        <a:xfrm>
          <a:off x="0" y="0"/>
          <a:ext cx="0" cy="0"/>
          <a:chOff x="0" y="0"/>
          <a:chExt cx="0" cy="0"/>
        </a:xfrm>
      </p:grpSpPr>
      <p:sp>
        <p:nvSpPr>
          <p:cNvPr id="50" name="Google Shape;50;p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8"/>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sp>
        <p:nvSpPr>
          <p:cNvPr id="54" name="Google Shape;54;p8"/>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sp>
        <p:nvSpPr>
          <p:cNvPr id="55" name="Google Shape;55;p8"/>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sp>
        <p:nvSpPr>
          <p:cNvPr id="56" name="Google Shape;56;p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stretch>
            <a:fillRect/>
          </a:stretch>
        </a:blipFill>
        <a:effectLst/>
      </p:bgPr>
    </p:bg>
    <p:spTree>
      <p:nvGrpSpPr>
        <p:cNvPr id="1" name="Shape 60"/>
        <p:cNvGrpSpPr/>
        <p:nvPr/>
      </p:nvGrpSpPr>
      <p:grpSpPr>
        <a:xfrm>
          <a:off x="0" y="0"/>
          <a:ext cx="0" cy="0"/>
          <a:chOff x="0" y="0"/>
          <a:chExt cx="0" cy="0"/>
        </a:xfrm>
      </p:grpSpPr>
      <p:sp>
        <p:nvSpPr>
          <p:cNvPr id="61" name="Google Shape;61;p10"/>
          <p:cNvSpPr/>
          <p:nvPr/>
        </p:nvSpPr>
        <p:spPr>
          <a:xfrm>
            <a:off x="-26550" y="-14850"/>
            <a:ext cx="9197100" cy="5173200"/>
          </a:xfrm>
          <a:prstGeom prst="rect">
            <a:avLst/>
          </a:prstGeom>
          <a:solidFill>
            <a:srgbClr val="CFD8DC">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1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panose="020B0503030403020204"/>
              <a:buChar char="◎"/>
              <a:defRPr sz="3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marR="0" lvl="1" indent="-381000" algn="l" rtl="0">
              <a:lnSpc>
                <a:spcPct val="100000"/>
              </a:lnSpc>
              <a:spcBef>
                <a:spcPts val="0"/>
              </a:spcBef>
              <a:spcAft>
                <a:spcPts val="0"/>
              </a:spcAft>
              <a:buClr>
                <a:schemeClr val="accent4"/>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marR="0" lvl="2" indent="-381000" algn="l" rtl="0">
              <a:lnSpc>
                <a:spcPct val="100000"/>
              </a:lnSpc>
              <a:spcBef>
                <a:spcPts val="0"/>
              </a:spcBef>
              <a:spcAft>
                <a:spcPts val="0"/>
              </a:spcAft>
              <a:buClr>
                <a:schemeClr val="accent4"/>
              </a:buClr>
              <a:buSzPts val="2400"/>
              <a:buFont typeface="Source Sans Pro" panose="020B0503030403020204"/>
              <a:buChar char="◉"/>
              <a:defRPr sz="24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marR="0" lvl="3"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marR="0" lvl="4"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marR="0" lvl="5"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marR="0" lvl="6"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marR="0" lvl="7"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marR="0" lvl="8" indent="-342900" algn="l" rtl="0">
              <a:lnSpc>
                <a:spcPct val="100000"/>
              </a:lnSpc>
              <a:spcBef>
                <a:spcPts val="0"/>
              </a:spcBef>
              <a:spcAft>
                <a:spcPts val="0"/>
              </a:spcAft>
              <a:buClr>
                <a:schemeClr val="dk1"/>
              </a:buClr>
              <a:buSzPts val="1800"/>
              <a:buFont typeface="Source Sans Pro" panose="020B0503030403020204"/>
              <a:buChar char="■"/>
              <a:defRPr sz="18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1pPr>
            <a:lvl2pPr marL="0" marR="0" lvl="1"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2pPr>
            <a:lvl3pPr marL="0" marR="0" lvl="2"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3pPr>
            <a:lvl4pPr marL="0" marR="0" lvl="3"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4pPr>
            <a:lvl5pPr marL="0" marR="0" lvl="4"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5pPr>
            <a:lvl6pPr marL="0" marR="0" lvl="5"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6pPr>
            <a:lvl7pPr marL="0" marR="0" lvl="6"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7pPr>
            <a:lvl8pPr marL="0" marR="0" lvl="7"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8pPr>
            <a:lvl9pPr marL="0" marR="0" lvl="8"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accent1"/>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9" Type="http://schemas.openxmlformats.org/officeDocument/2006/relationships/hyperlink" Target="https://www.edureka.co/blog/jenkins-tutorial/" TargetMode="External"/><Relationship Id="rId8" Type="http://schemas.openxmlformats.org/officeDocument/2006/relationships/hyperlink" Target="https://www.edureka.co/blog/junit-tutorial/" TargetMode="External"/><Relationship Id="rId7" Type="http://schemas.openxmlformats.org/officeDocument/2006/relationships/hyperlink" Target="https://www.edureka.co/blog/dataprovider-in-testng/" TargetMode="External"/><Relationship Id="rId6" Type="http://schemas.openxmlformats.org/officeDocument/2006/relationships/hyperlink" Target="https://www.edureka.co/blog/videos/learn-perl-the-jewel-of-scripting-languages/" TargetMode="External"/><Relationship Id="rId5" Type="http://schemas.openxmlformats.org/officeDocument/2006/relationships/hyperlink" Target="https://www.edureka.co/blog/ruby-on-rails-tutorial/" TargetMode="External"/><Relationship Id="rId4" Type="http://schemas.openxmlformats.org/officeDocument/2006/relationships/hyperlink" Target="https://www.edureka.co/blog/php-tutorial-for-beginners/" TargetMode="External"/><Relationship Id="rId3" Type="http://schemas.openxmlformats.org/officeDocument/2006/relationships/hyperlink" Target="https://www.edureka.co/blog/c-sharp-tutorial/" TargetMode="External"/><Relationship Id="rId2" Type="http://schemas.openxmlformats.org/officeDocument/2006/relationships/hyperlink" Target="https://www.edureka.co/blog/videos/python-tutorial/" TargetMode="External"/><Relationship Id="rId11" Type="http://schemas.openxmlformats.org/officeDocument/2006/relationships/notesSlide" Target="../notesSlides/notesSlide44.xml"/><Relationship Id="rId10" Type="http://schemas.openxmlformats.org/officeDocument/2006/relationships/slideLayout" Target="../slideLayouts/slideLayout5.xml"/><Relationship Id="rId1" Type="http://schemas.openxmlformats.org/officeDocument/2006/relationships/hyperlink" Target="https://www.edureka.co/blog/java-tutoria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hyperlink" Target="http://drive.google.com/file/d/19VS8BPqAOK9QH_NVHwmMvHpaHzThWSjr/view"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700">
                <a:latin typeface="Times New Roman" panose="02020603050405020304"/>
                <a:ea typeface="Times New Roman" panose="02020603050405020304"/>
                <a:cs typeface="Times New Roman" panose="02020603050405020304"/>
                <a:sym typeface="Times New Roman" panose="02020603050405020304"/>
              </a:rPr>
              <a:t>Testing</a:t>
            </a:r>
            <a:endParaRPr lang="en-GB" sz="57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aphicFrame>
        <p:nvGraphicFramePr>
          <p:cNvPr id="211" name="Google Shape;211;p38"/>
          <p:cNvGraphicFramePr/>
          <p:nvPr/>
        </p:nvGraphicFramePr>
        <p:xfrm>
          <a:off x="224199" y="82625"/>
          <a:ext cx="8359700" cy="4945230"/>
        </p:xfrm>
        <a:graphic>
          <a:graphicData uri="http://schemas.openxmlformats.org/drawingml/2006/table">
            <a:tbl>
              <a:tblPr>
                <a:noFill/>
                <a:tableStyleId>{56738324-F8BD-4F3A-ABFF-9D84E114B137}</a:tableStyleId>
              </a:tblPr>
              <a:tblGrid>
                <a:gridCol w="3780675"/>
                <a:gridCol w="4579025"/>
              </a:tblGrid>
              <a:tr h="789275">
                <a:tc>
                  <a:txBody>
                    <a:bodyPr/>
                    <a:lstStyle/>
                    <a:p>
                      <a:pPr marL="0" lvl="0" indent="0" algn="ctr" rtl="0">
                        <a:lnSpc>
                          <a:spcPct val="115000"/>
                        </a:lnSpc>
                        <a:spcBef>
                          <a:spcPts val="0"/>
                        </a:spcBef>
                        <a:spcAft>
                          <a:spcPts val="0"/>
                        </a:spcAft>
                        <a:buNone/>
                      </a:pPr>
                      <a:r>
                        <a:rPr lang="en-GB" sz="2000" b="1" u="sng" dirty="0">
                          <a:latin typeface="Times New Roman" panose="02020603050405020304"/>
                          <a:ea typeface="Times New Roman" panose="02020603050405020304"/>
                          <a:cs typeface="Times New Roman" panose="02020603050405020304"/>
                          <a:sym typeface="Times New Roman" panose="02020603050405020304"/>
                        </a:rPr>
                        <a:t>Black Box Testing</a:t>
                      </a:r>
                      <a:endParaRPr sz="2000" b="1" u="sng"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solidFill>
                      <a:schemeClr val="accent6"/>
                    </a:solidFill>
                  </a:tcPr>
                </a:tc>
                <a:tc>
                  <a:txBody>
                    <a:bodyPr/>
                    <a:lstStyle/>
                    <a:p>
                      <a:pPr marL="0" lvl="0" indent="0" algn="ctr" rtl="0">
                        <a:lnSpc>
                          <a:spcPct val="115000"/>
                        </a:lnSpc>
                        <a:spcBef>
                          <a:spcPts val="0"/>
                        </a:spcBef>
                        <a:spcAft>
                          <a:spcPts val="0"/>
                        </a:spcAft>
                        <a:buNone/>
                      </a:pPr>
                      <a:r>
                        <a:rPr lang="en-GB" sz="2000" b="1" u="sng" dirty="0">
                          <a:latin typeface="Times New Roman" panose="02020603050405020304"/>
                          <a:ea typeface="Times New Roman" panose="02020603050405020304"/>
                          <a:cs typeface="Times New Roman" panose="02020603050405020304"/>
                          <a:sym typeface="Times New Roman" panose="02020603050405020304"/>
                        </a:rPr>
                        <a:t>White Box Testing</a:t>
                      </a:r>
                      <a:endParaRPr sz="2000" b="1" u="sng" dirty="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GB" sz="2000" b="1" dirty="0">
                          <a:latin typeface="Times New Roman" panose="02020603050405020304"/>
                          <a:ea typeface="Times New Roman" panose="02020603050405020304"/>
                          <a:cs typeface="Times New Roman" panose="02020603050405020304"/>
                          <a:sym typeface="Times New Roman" panose="02020603050405020304"/>
                        </a:rPr>
                        <a:t>(glass box testing)</a:t>
                      </a:r>
                      <a:endParaRPr sz="2000" b="1"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solidFill>
                      <a:schemeClr val="accent6"/>
                    </a:solidFill>
                  </a:tcPr>
                </a:tc>
              </a:tr>
              <a:tr h="789275">
                <a:tc>
                  <a:txBody>
                    <a:bodyPr/>
                    <a:lstStyle/>
                    <a:p>
                      <a:pPr marL="0" lvl="0" indent="0" algn="l" rtl="0">
                        <a:lnSpc>
                          <a:spcPct val="115000"/>
                        </a:lnSpc>
                        <a:spcBef>
                          <a:spcPts val="0"/>
                        </a:spcBef>
                        <a:spcAft>
                          <a:spcPts val="0"/>
                        </a:spcAft>
                        <a:buNone/>
                      </a:pPr>
                      <a:r>
                        <a:rPr lang="en-GB" sz="1900">
                          <a:latin typeface="Times New Roman" panose="02020603050405020304"/>
                          <a:ea typeface="Times New Roman" panose="02020603050405020304"/>
                          <a:cs typeface="Times New Roman" panose="02020603050405020304"/>
                          <a:sym typeface="Times New Roman" panose="02020603050405020304"/>
                        </a:rPr>
                        <a:t>This is a higher level testing such as functional testing.</a:t>
                      </a:r>
                      <a:endParaRPr sz="19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l" rtl="0">
                        <a:lnSpc>
                          <a:spcPct val="115000"/>
                        </a:lnSpc>
                        <a:spcBef>
                          <a:spcPts val="0"/>
                        </a:spcBef>
                        <a:spcAft>
                          <a:spcPts val="0"/>
                        </a:spcAft>
                        <a:buNone/>
                      </a:pPr>
                      <a:r>
                        <a:rPr lang="en-GB" sz="1900">
                          <a:latin typeface="Times New Roman" panose="02020603050405020304"/>
                          <a:ea typeface="Times New Roman" panose="02020603050405020304"/>
                          <a:cs typeface="Times New Roman" panose="02020603050405020304"/>
                          <a:sym typeface="Times New Roman" panose="02020603050405020304"/>
                        </a:rPr>
                        <a:t>This type of testing is performed at a lower level of testing such as Unit Testing, Integration Testing.</a:t>
                      </a:r>
                      <a:endParaRPr sz="19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789275">
                <a:tc>
                  <a:txBody>
                    <a:bodyPr/>
                    <a:lstStyle/>
                    <a:p>
                      <a:pPr marL="0" lvl="0" indent="0" algn="l" rtl="0">
                        <a:lnSpc>
                          <a:spcPct val="115000"/>
                        </a:lnSpc>
                        <a:spcBef>
                          <a:spcPts val="0"/>
                        </a:spcBef>
                        <a:spcAft>
                          <a:spcPts val="0"/>
                        </a:spcAft>
                        <a:buNone/>
                      </a:pPr>
                      <a:r>
                        <a:rPr lang="en-GB" sz="1900">
                          <a:latin typeface="Times New Roman" panose="02020603050405020304"/>
                          <a:ea typeface="Times New Roman" panose="02020603050405020304"/>
                          <a:cs typeface="Times New Roman" panose="02020603050405020304"/>
                          <a:sym typeface="Times New Roman" panose="02020603050405020304"/>
                        </a:rPr>
                        <a:t>It concentrates on the functionality of the system under test.</a:t>
                      </a:r>
                      <a:endParaRPr sz="19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solidFill>
                      <a:schemeClr val="accent6"/>
                    </a:solidFill>
                  </a:tcPr>
                </a:tc>
                <a:tc>
                  <a:txBody>
                    <a:bodyPr/>
                    <a:lstStyle/>
                    <a:p>
                      <a:pPr marL="0" lvl="0" indent="0" algn="l" rtl="0">
                        <a:lnSpc>
                          <a:spcPct val="115000"/>
                        </a:lnSpc>
                        <a:spcBef>
                          <a:spcPts val="0"/>
                        </a:spcBef>
                        <a:spcAft>
                          <a:spcPts val="0"/>
                        </a:spcAft>
                        <a:buNone/>
                      </a:pPr>
                      <a:r>
                        <a:rPr lang="en-GB" sz="1900">
                          <a:latin typeface="Times New Roman" panose="02020603050405020304"/>
                          <a:ea typeface="Times New Roman" panose="02020603050405020304"/>
                          <a:cs typeface="Times New Roman" panose="02020603050405020304"/>
                          <a:sym typeface="Times New Roman" panose="02020603050405020304"/>
                        </a:rPr>
                        <a:t>It concentrates on the actual code  program and its syntax.</a:t>
                      </a:r>
                      <a:endParaRPr sz="19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solidFill>
                      <a:schemeClr val="accent6"/>
                    </a:solidFill>
                  </a:tcPr>
                </a:tc>
              </a:tr>
              <a:tr h="789275">
                <a:tc>
                  <a:txBody>
                    <a:bodyPr/>
                    <a:lstStyle/>
                    <a:p>
                      <a:pPr marL="0" lvl="0" indent="0" algn="l" rtl="0">
                        <a:lnSpc>
                          <a:spcPct val="115000"/>
                        </a:lnSpc>
                        <a:spcBef>
                          <a:spcPts val="0"/>
                        </a:spcBef>
                        <a:spcAft>
                          <a:spcPts val="0"/>
                        </a:spcAft>
                        <a:buNone/>
                      </a:pPr>
                      <a:r>
                        <a:rPr lang="en-GB" sz="1900">
                          <a:latin typeface="Times New Roman" panose="02020603050405020304"/>
                          <a:ea typeface="Times New Roman" panose="02020603050405020304"/>
                          <a:cs typeface="Times New Roman" panose="02020603050405020304"/>
                          <a:sym typeface="Times New Roman" panose="02020603050405020304"/>
                        </a:rPr>
                        <a:t>Black box testing requires Requirement specification to test.</a:t>
                      </a:r>
                      <a:endParaRPr sz="19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l" rtl="0">
                        <a:lnSpc>
                          <a:spcPct val="115000"/>
                        </a:lnSpc>
                        <a:spcBef>
                          <a:spcPts val="0"/>
                        </a:spcBef>
                        <a:spcAft>
                          <a:spcPts val="0"/>
                        </a:spcAft>
                        <a:buNone/>
                      </a:pPr>
                      <a:r>
                        <a:rPr lang="en-GB" sz="1900">
                          <a:latin typeface="Times New Roman" panose="02020603050405020304"/>
                          <a:ea typeface="Times New Roman" panose="02020603050405020304"/>
                          <a:cs typeface="Times New Roman" panose="02020603050405020304"/>
                          <a:sym typeface="Times New Roman" panose="02020603050405020304"/>
                        </a:rPr>
                        <a:t>White Box testing requires Design documents with data flow diagrams, flowcharts etc.</a:t>
                      </a:r>
                      <a:endParaRPr sz="19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789275">
                <a:tc>
                  <a:txBody>
                    <a:bodyPr/>
                    <a:lstStyle/>
                    <a:p>
                      <a:pPr marL="0" lvl="0" indent="0" algn="l" rtl="0">
                        <a:lnSpc>
                          <a:spcPct val="115000"/>
                        </a:lnSpc>
                        <a:spcBef>
                          <a:spcPts val="0"/>
                        </a:spcBef>
                        <a:spcAft>
                          <a:spcPts val="0"/>
                        </a:spcAft>
                        <a:buNone/>
                      </a:pPr>
                      <a:r>
                        <a:rPr lang="en-GB" sz="1900">
                          <a:latin typeface="Times New Roman" panose="02020603050405020304"/>
                          <a:ea typeface="Times New Roman" panose="02020603050405020304"/>
                          <a:cs typeface="Times New Roman" panose="02020603050405020304"/>
                          <a:sym typeface="Times New Roman" panose="02020603050405020304"/>
                        </a:rPr>
                        <a:t>Black box testing is done by the testers.</a:t>
                      </a:r>
                      <a:endParaRPr sz="19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solidFill>
                      <a:schemeClr val="accent6"/>
                    </a:solidFill>
                  </a:tcPr>
                </a:tc>
                <a:tc>
                  <a:txBody>
                    <a:bodyPr/>
                    <a:lstStyle/>
                    <a:p>
                      <a:pPr marL="0" lvl="0" indent="0" algn="l" rtl="0">
                        <a:lnSpc>
                          <a:spcPct val="115000"/>
                        </a:lnSpc>
                        <a:spcBef>
                          <a:spcPts val="0"/>
                        </a:spcBef>
                        <a:spcAft>
                          <a:spcPts val="0"/>
                        </a:spcAft>
                        <a:buNone/>
                      </a:pPr>
                      <a:r>
                        <a:rPr lang="en-GB" sz="1900" dirty="0">
                          <a:latin typeface="Times New Roman" panose="02020603050405020304"/>
                          <a:ea typeface="Times New Roman" panose="02020603050405020304"/>
                          <a:cs typeface="Times New Roman" panose="02020603050405020304"/>
                          <a:sym typeface="Times New Roman" panose="02020603050405020304"/>
                        </a:rPr>
                        <a:t>White box testing is done by Developers or testers with programming knowledge.</a:t>
                      </a:r>
                      <a:endParaRPr sz="1900" dirty="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solidFill>
                      <a:schemeClr val="accent6"/>
                    </a:solidFill>
                  </a:tcPr>
                </a:tc>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9"/>
          <p:cNvPicPr preferRelativeResize="0"/>
          <p:nvPr/>
        </p:nvPicPr>
        <p:blipFill>
          <a:blip r:embed="rId1"/>
          <a:stretch>
            <a:fillRect/>
          </a:stretch>
        </p:blipFill>
        <p:spPr>
          <a:xfrm>
            <a:off x="275225" y="199600"/>
            <a:ext cx="6403650" cy="2164875"/>
          </a:xfrm>
          <a:prstGeom prst="rect">
            <a:avLst/>
          </a:prstGeom>
          <a:noFill/>
          <a:ln>
            <a:noFill/>
          </a:ln>
        </p:spPr>
      </p:pic>
      <p:pic>
        <p:nvPicPr>
          <p:cNvPr id="217" name="Google Shape;217;p39"/>
          <p:cNvPicPr preferRelativeResize="0"/>
          <p:nvPr/>
        </p:nvPicPr>
        <p:blipFill>
          <a:blip r:embed="rId2"/>
          <a:stretch>
            <a:fillRect/>
          </a:stretch>
        </p:blipFill>
        <p:spPr>
          <a:xfrm>
            <a:off x="2209825" y="2640850"/>
            <a:ext cx="6492125" cy="24051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a:off x="1762150" y="1991850"/>
            <a:ext cx="6083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700">
                <a:latin typeface="Times New Roman" panose="02020603050405020304"/>
                <a:ea typeface="Times New Roman" panose="02020603050405020304"/>
                <a:cs typeface="Times New Roman" panose="02020603050405020304"/>
                <a:sym typeface="Times New Roman" panose="02020603050405020304"/>
              </a:rPr>
              <a:t>Types of Testing </a:t>
            </a:r>
            <a:endParaRPr sz="57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9"/>
          <p:cNvPicPr preferRelativeResize="0"/>
          <p:nvPr/>
        </p:nvPicPr>
        <p:blipFill rotWithShape="1">
          <a:blip r:embed="rId1"/>
          <a:srcRect l="3758" t="12531" r="7596" b="14352"/>
          <a:stretch>
            <a:fillRect/>
          </a:stretch>
        </p:blipFill>
        <p:spPr>
          <a:xfrm>
            <a:off x="767675" y="1473975"/>
            <a:ext cx="7343675" cy="24105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graphicFrame>
        <p:nvGraphicFramePr>
          <p:cNvPr id="158" name="Google Shape;158;p28"/>
          <p:cNvGraphicFramePr/>
          <p:nvPr/>
        </p:nvGraphicFramePr>
        <p:xfrm>
          <a:off x="1042925" y="509825"/>
          <a:ext cx="6552650" cy="4512512"/>
        </p:xfrm>
        <a:graphic>
          <a:graphicData uri="http://schemas.openxmlformats.org/drawingml/2006/table">
            <a:tbl>
              <a:tblPr>
                <a:noFill/>
                <a:tableStyleId>{9E8E1B5B-42B7-48B8-950E-FD16A9D976EC}</a:tableStyleId>
              </a:tblPr>
              <a:tblGrid>
                <a:gridCol w="3276325"/>
                <a:gridCol w="3276325"/>
              </a:tblGrid>
              <a:tr h="607100">
                <a:tc>
                  <a:txBody>
                    <a:bodyPr/>
                    <a:lstStyle/>
                    <a:p>
                      <a:pPr marL="0" lvl="0" indent="0" algn="l" rtl="0">
                        <a:lnSpc>
                          <a:spcPct val="115000"/>
                        </a:lnSpc>
                        <a:spcBef>
                          <a:spcPts val="0"/>
                        </a:spcBef>
                        <a:spcAft>
                          <a:spcPts val="0"/>
                        </a:spcAft>
                        <a:buNone/>
                      </a:pPr>
                      <a:r>
                        <a:rPr lang="en-GB" sz="2000" b="1" u="sng" dirty="0"/>
                        <a:t>Alpha Testing</a:t>
                      </a:r>
                      <a:endParaRPr sz="2000" b="1" u="sng" dirty="0"/>
                    </a:p>
                  </a:txBody>
                  <a:tcPr marL="91425" marR="91425" marT="91425" marB="91425">
                    <a:solidFill>
                      <a:schemeClr val="accent6"/>
                    </a:solidFill>
                  </a:tcPr>
                </a:tc>
                <a:tc>
                  <a:txBody>
                    <a:bodyPr/>
                    <a:lstStyle/>
                    <a:p>
                      <a:pPr marL="0" lvl="0" indent="0" algn="l" rtl="0">
                        <a:lnSpc>
                          <a:spcPct val="115000"/>
                        </a:lnSpc>
                        <a:spcBef>
                          <a:spcPts val="0"/>
                        </a:spcBef>
                        <a:spcAft>
                          <a:spcPts val="0"/>
                        </a:spcAft>
                        <a:buNone/>
                      </a:pPr>
                      <a:r>
                        <a:rPr lang="en-GB" sz="2000" b="1" u="sng"/>
                        <a:t>Beta testing</a:t>
                      </a:r>
                      <a:endParaRPr sz="2000" b="1" u="sng"/>
                    </a:p>
                  </a:txBody>
                  <a:tcPr marL="91425" marR="91425" marT="91425" marB="91425">
                    <a:solidFill>
                      <a:schemeClr val="accent6"/>
                    </a:solidFill>
                  </a:tcPr>
                </a:tc>
              </a:tr>
              <a:tr h="587350">
                <a:tc>
                  <a:txBody>
                    <a:bodyPr/>
                    <a:lstStyle/>
                    <a:p>
                      <a:pPr marL="0" lvl="0" indent="0" algn="l" rtl="0">
                        <a:lnSpc>
                          <a:spcPct val="115000"/>
                        </a:lnSpc>
                        <a:spcBef>
                          <a:spcPts val="0"/>
                        </a:spcBef>
                        <a:spcAft>
                          <a:spcPts val="0"/>
                        </a:spcAft>
                        <a:buNone/>
                      </a:pPr>
                      <a:r>
                        <a:rPr lang="en-GB" sz="1600">
                          <a:solidFill>
                            <a:srgbClr val="263238"/>
                          </a:solidFill>
                        </a:rPr>
                        <a:t>Performed by developers</a:t>
                      </a:r>
                      <a:endParaRPr sz="1600">
                        <a:solidFill>
                          <a:srgbClr val="263238"/>
                        </a:solidFill>
                      </a:endParaRPr>
                    </a:p>
                  </a:txBody>
                  <a:tcPr marL="91425" marR="91425" marT="91425" marB="91425"/>
                </a:tc>
                <a:tc>
                  <a:txBody>
                    <a:bodyPr/>
                    <a:lstStyle/>
                    <a:p>
                      <a:pPr marL="0" lvl="0" indent="0" algn="l" rtl="0">
                        <a:lnSpc>
                          <a:spcPct val="115000"/>
                        </a:lnSpc>
                        <a:spcBef>
                          <a:spcPts val="0"/>
                        </a:spcBef>
                        <a:spcAft>
                          <a:spcPts val="0"/>
                        </a:spcAft>
                        <a:buNone/>
                      </a:pPr>
                      <a:r>
                        <a:rPr lang="en-GB" sz="1600">
                          <a:solidFill>
                            <a:srgbClr val="263238"/>
                          </a:solidFill>
                        </a:rPr>
                        <a:t>Performed by customers</a:t>
                      </a:r>
                      <a:endParaRPr sz="1600">
                        <a:solidFill>
                          <a:srgbClr val="263238"/>
                        </a:solidFill>
                      </a:endParaRPr>
                    </a:p>
                  </a:txBody>
                  <a:tcPr marL="91425" marR="91425" marT="91425" marB="91425"/>
                </a:tc>
              </a:tr>
              <a:tr h="741625">
                <a:tc>
                  <a:txBody>
                    <a:bodyPr/>
                    <a:lstStyle/>
                    <a:p>
                      <a:pPr marL="0" lvl="0" indent="0" algn="l" rtl="0">
                        <a:lnSpc>
                          <a:spcPct val="115000"/>
                        </a:lnSpc>
                        <a:spcBef>
                          <a:spcPts val="0"/>
                        </a:spcBef>
                        <a:spcAft>
                          <a:spcPts val="0"/>
                        </a:spcAft>
                        <a:buNone/>
                      </a:pPr>
                      <a:r>
                        <a:rPr lang="en-GB" sz="1600"/>
                        <a:t>It’s conducted for software application</a:t>
                      </a:r>
                      <a:endParaRPr sz="1600"/>
                    </a:p>
                  </a:txBody>
                  <a:tcPr marL="91425" marR="91425" marT="91425" marB="91425">
                    <a:solidFill>
                      <a:schemeClr val="accent6"/>
                    </a:solidFill>
                  </a:tcPr>
                </a:tc>
                <a:tc>
                  <a:txBody>
                    <a:bodyPr/>
                    <a:lstStyle/>
                    <a:p>
                      <a:pPr marL="0" lvl="0" indent="0" algn="l" rtl="0">
                        <a:lnSpc>
                          <a:spcPct val="115000"/>
                        </a:lnSpc>
                        <a:spcBef>
                          <a:spcPts val="0"/>
                        </a:spcBef>
                        <a:spcAft>
                          <a:spcPts val="0"/>
                        </a:spcAft>
                        <a:buNone/>
                      </a:pPr>
                      <a:r>
                        <a:rPr lang="en-GB" sz="1600"/>
                        <a:t> It’s conducted for product</a:t>
                      </a:r>
                      <a:endParaRPr sz="1600"/>
                    </a:p>
                  </a:txBody>
                  <a:tcPr marL="91425" marR="91425" marT="91425" marB="91425">
                    <a:solidFill>
                      <a:schemeClr val="accent6"/>
                    </a:solidFill>
                  </a:tcPr>
                </a:tc>
              </a:tr>
              <a:tr h="806600">
                <a:tc>
                  <a:txBody>
                    <a:bodyPr/>
                    <a:lstStyle/>
                    <a:p>
                      <a:pPr marL="0" lvl="0" indent="0" algn="l" rtl="0">
                        <a:lnSpc>
                          <a:spcPct val="115000"/>
                        </a:lnSpc>
                        <a:spcBef>
                          <a:spcPts val="0"/>
                        </a:spcBef>
                        <a:spcAft>
                          <a:spcPts val="0"/>
                        </a:spcAft>
                        <a:buNone/>
                      </a:pPr>
                      <a:r>
                        <a:rPr lang="en-GB" sz="1600"/>
                        <a:t>Performed in virtual environment</a:t>
                      </a:r>
                      <a:endParaRPr sz="1600"/>
                    </a:p>
                  </a:txBody>
                  <a:tcPr marL="91425" marR="91425" marT="91425" marB="91425"/>
                </a:tc>
                <a:tc>
                  <a:txBody>
                    <a:bodyPr/>
                    <a:lstStyle/>
                    <a:p>
                      <a:pPr marL="0" lvl="0" indent="0" algn="l" rtl="0">
                        <a:lnSpc>
                          <a:spcPct val="115000"/>
                        </a:lnSpc>
                        <a:spcBef>
                          <a:spcPts val="0"/>
                        </a:spcBef>
                        <a:spcAft>
                          <a:spcPts val="0"/>
                        </a:spcAft>
                        <a:buNone/>
                      </a:pPr>
                      <a:r>
                        <a:rPr lang="en-GB" sz="1600" dirty="0"/>
                        <a:t> </a:t>
                      </a:r>
                      <a:r>
                        <a:rPr lang="en-GB" sz="1600" dirty="0" smtClean="0"/>
                        <a:t>Performed </a:t>
                      </a:r>
                      <a:r>
                        <a:rPr lang="en-GB" sz="1600" dirty="0"/>
                        <a:t>in real environment</a:t>
                      </a:r>
                      <a:endParaRPr sz="1600" dirty="0"/>
                    </a:p>
                  </a:txBody>
                  <a:tcPr marL="91425" marR="91425" marT="91425" marB="91425"/>
                </a:tc>
              </a:tr>
              <a:tr h="741625">
                <a:tc>
                  <a:txBody>
                    <a:bodyPr/>
                    <a:lstStyle/>
                    <a:p>
                      <a:pPr marL="0" lvl="0" indent="0" algn="l" rtl="0">
                        <a:lnSpc>
                          <a:spcPct val="115000"/>
                        </a:lnSpc>
                        <a:spcBef>
                          <a:spcPts val="0"/>
                        </a:spcBef>
                        <a:spcAft>
                          <a:spcPts val="0"/>
                        </a:spcAft>
                        <a:buNone/>
                      </a:pPr>
                      <a:r>
                        <a:rPr lang="en-GB" sz="1600"/>
                        <a:t>Involve both white and black box testing</a:t>
                      </a:r>
                      <a:endParaRPr sz="1600"/>
                    </a:p>
                  </a:txBody>
                  <a:tcPr marL="91425" marR="91425" marT="91425" marB="91425">
                    <a:solidFill>
                      <a:schemeClr val="accent6"/>
                    </a:solidFill>
                  </a:tcPr>
                </a:tc>
                <a:tc>
                  <a:txBody>
                    <a:bodyPr/>
                    <a:lstStyle/>
                    <a:p>
                      <a:pPr marL="0" lvl="0" indent="0" algn="l" rtl="0">
                        <a:lnSpc>
                          <a:spcPct val="115000"/>
                        </a:lnSpc>
                        <a:spcBef>
                          <a:spcPts val="0"/>
                        </a:spcBef>
                        <a:spcAft>
                          <a:spcPts val="0"/>
                        </a:spcAft>
                        <a:buNone/>
                      </a:pPr>
                      <a:r>
                        <a:rPr lang="en-GB" sz="1600"/>
                        <a:t>Involve black box testing only</a:t>
                      </a:r>
                      <a:endParaRPr sz="1600"/>
                    </a:p>
                  </a:txBody>
                  <a:tcPr marL="91425" marR="91425" marT="91425" marB="91425">
                    <a:solidFill>
                      <a:schemeClr val="accent6"/>
                    </a:solidFill>
                  </a:tcPr>
                </a:tc>
              </a:tr>
              <a:tr h="1020225">
                <a:tc>
                  <a:txBody>
                    <a:bodyPr/>
                    <a:lstStyle/>
                    <a:p>
                      <a:pPr marL="0" lvl="0" indent="0" algn="l" rtl="0">
                        <a:lnSpc>
                          <a:spcPct val="115000"/>
                        </a:lnSpc>
                        <a:spcBef>
                          <a:spcPts val="0"/>
                        </a:spcBef>
                        <a:spcAft>
                          <a:spcPts val="0"/>
                        </a:spcAft>
                        <a:buNone/>
                      </a:pPr>
                      <a:r>
                        <a:rPr lang="en-GB" sz="1600" dirty="0"/>
                        <a:t>It takes  typically, months but teams can use intelligent automation to speed this up</a:t>
                      </a:r>
                      <a:endParaRPr sz="1600" dirty="0"/>
                    </a:p>
                  </a:txBody>
                  <a:tcPr marL="91425" marR="91425" marT="91425" marB="91425"/>
                </a:tc>
                <a:tc>
                  <a:txBody>
                    <a:bodyPr/>
                    <a:lstStyle/>
                    <a:p>
                      <a:pPr marL="0" lvl="0" indent="0" algn="l" rtl="0">
                        <a:lnSpc>
                          <a:spcPct val="115000"/>
                        </a:lnSpc>
                        <a:spcBef>
                          <a:spcPts val="0"/>
                        </a:spcBef>
                        <a:spcAft>
                          <a:spcPts val="0"/>
                        </a:spcAft>
                        <a:buNone/>
                      </a:pPr>
                      <a:r>
                        <a:rPr lang="en-GB" sz="1600"/>
                        <a:t>It takes generally, a few weeks</a:t>
                      </a:r>
                      <a:endParaRPr sz="1600"/>
                    </a:p>
                  </a:txBody>
                  <a:tcPr marL="91425" marR="91425" marT="91425" marB="91425"/>
                </a:tc>
              </a:tr>
            </a:tbl>
          </a:graphicData>
        </a:graphic>
      </p:graphicFrame>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0"/>
          <p:cNvPicPr preferRelativeResize="0"/>
          <p:nvPr/>
        </p:nvPicPr>
        <p:blipFill rotWithShape="1">
          <a:blip r:embed="rId1"/>
          <a:srcRect t="5164" r="1380" b="5173"/>
          <a:stretch>
            <a:fillRect/>
          </a:stretch>
        </p:blipFill>
        <p:spPr>
          <a:xfrm>
            <a:off x="613000" y="568100"/>
            <a:ext cx="7678000" cy="4007300"/>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910075" y="3700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Functional Testing</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21"/>
          <p:cNvSpPr txBox="1">
            <a:spLocks noGrp="1"/>
          </p:cNvSpPr>
          <p:nvPr>
            <p:ph type="body" idx="1"/>
          </p:nvPr>
        </p:nvSpPr>
        <p:spPr>
          <a:xfrm>
            <a:off x="786150" y="1140250"/>
            <a:ext cx="7571700" cy="3916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Clr>
                <a:schemeClr val="dk1"/>
              </a:buClr>
              <a:buSzPts val="2200"/>
              <a:buFont typeface="Times New Roman" panose="02020603050405020304"/>
              <a:buChar char="●"/>
            </a:pPr>
            <a:r>
              <a:rPr lang="en-GB" sz="2300">
                <a:latin typeface="Times New Roman" panose="02020603050405020304"/>
                <a:ea typeface="Times New Roman" panose="02020603050405020304"/>
                <a:cs typeface="Times New Roman" panose="02020603050405020304"/>
                <a:sym typeface="Times New Roman" panose="02020603050405020304"/>
              </a:rPr>
              <a:t>Functional testing is checking the </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functionalities </a:t>
            </a:r>
            <a:r>
              <a:rPr lang="en-GB" sz="2300">
                <a:latin typeface="Times New Roman" panose="02020603050405020304"/>
                <a:ea typeface="Times New Roman" panose="02020603050405020304"/>
                <a:cs typeface="Times New Roman" panose="02020603050405020304"/>
                <a:sym typeface="Times New Roman" panose="02020603050405020304"/>
              </a:rPr>
              <a:t>of the software system.</a:t>
            </a:r>
            <a:endParaRPr sz="2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00"/>
              </a:spcBef>
              <a:spcAft>
                <a:spcPts val="0"/>
              </a:spcAft>
              <a:buNone/>
            </a:pP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spcBef>
                <a:spcPts val="600"/>
              </a:spcBef>
              <a:spcAft>
                <a:spcPts val="0"/>
              </a:spcAft>
              <a:buClr>
                <a:schemeClr val="dk1"/>
              </a:buClr>
              <a:buSzPts val="2200"/>
              <a:buFont typeface="Times New Roman" panose="02020603050405020304"/>
              <a:buChar char="●"/>
            </a:pPr>
            <a:r>
              <a:rPr lang="en-GB" sz="2300">
                <a:latin typeface="Times New Roman" panose="02020603050405020304"/>
                <a:ea typeface="Times New Roman" panose="02020603050405020304"/>
                <a:cs typeface="Times New Roman" panose="02020603050405020304"/>
                <a:sym typeface="Times New Roman" panose="02020603050405020304"/>
              </a:rPr>
              <a:t>The purpose of Functional tests is to test each function of the software application, by providing appropriate </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input</a:t>
            </a:r>
            <a:r>
              <a:rPr lang="en-GB" sz="2300">
                <a:latin typeface="Times New Roman" panose="02020603050405020304"/>
                <a:ea typeface="Times New Roman" panose="02020603050405020304"/>
                <a:cs typeface="Times New Roman" panose="02020603050405020304"/>
                <a:sym typeface="Times New Roman" panose="02020603050405020304"/>
              </a:rPr>
              <a:t>, verifying the </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output </a:t>
            </a:r>
            <a:r>
              <a:rPr lang="en-GB" sz="2300">
                <a:latin typeface="Times New Roman" panose="02020603050405020304"/>
                <a:ea typeface="Times New Roman" panose="02020603050405020304"/>
                <a:cs typeface="Times New Roman" panose="02020603050405020304"/>
                <a:sym typeface="Times New Roman" panose="02020603050405020304"/>
              </a:rPr>
              <a:t>against the </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Functional requirements</a:t>
            </a:r>
            <a:r>
              <a:rPr lang="en-GB" sz="2300">
                <a:latin typeface="Times New Roman" panose="02020603050405020304"/>
                <a:ea typeface="Times New Roman" panose="02020603050405020304"/>
                <a:cs typeface="Times New Roman" panose="02020603050405020304"/>
                <a:sym typeface="Times New Roman" panose="02020603050405020304"/>
              </a:rPr>
              <a:t>.</a:t>
            </a:r>
            <a:endParaRPr sz="2300">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115000"/>
              </a:lnSpc>
              <a:spcBef>
                <a:spcPts val="600"/>
              </a:spcBef>
              <a:spcAft>
                <a:spcPts val="0"/>
              </a:spcAft>
              <a:buNone/>
            </a:pPr>
            <a:endParaRPr>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786150" y="308124"/>
            <a:ext cx="7571700" cy="57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Functional Testing Cont:</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p22"/>
          <p:cNvSpPr txBox="1">
            <a:spLocks noGrp="1"/>
          </p:cNvSpPr>
          <p:nvPr>
            <p:ph type="body" idx="1"/>
          </p:nvPr>
        </p:nvSpPr>
        <p:spPr>
          <a:xfrm>
            <a:off x="786150" y="813750"/>
            <a:ext cx="7571700" cy="4180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It mainly concentrates on :</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lnSpc>
                <a:spcPct val="115000"/>
              </a:lnSpc>
              <a:spcBef>
                <a:spcPts val="600"/>
              </a:spcBef>
              <a:spcAft>
                <a:spcPts val="0"/>
              </a:spcAft>
              <a:buClr>
                <a:srgbClr val="000000"/>
              </a:buClr>
              <a:buSzPts val="2300"/>
              <a:buFont typeface="Arial" panose="020B0604020202020204"/>
              <a:buAutoNum type="arabicPeriod"/>
            </a:pP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Mainline functions:</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Testing the main functions of an application.</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lnSpc>
                <a:spcPct val="115000"/>
              </a:lnSpc>
              <a:spcBef>
                <a:spcPts val="0"/>
              </a:spcBef>
              <a:spcAft>
                <a:spcPts val="0"/>
              </a:spcAft>
              <a:buClr>
                <a:srgbClr val="000000"/>
              </a:buClr>
              <a:buSzPts val="2300"/>
              <a:buFont typeface="Arial" panose="020B0604020202020204"/>
              <a:buAutoNum type="arabicPeriod"/>
            </a:pP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Basic Usability</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It checks whether a user can freely navigate through the screens without any difficulties.</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lnSpc>
                <a:spcPct val="115000"/>
              </a:lnSpc>
              <a:spcBef>
                <a:spcPts val="0"/>
              </a:spcBef>
              <a:spcAft>
                <a:spcPts val="0"/>
              </a:spcAft>
              <a:buClr>
                <a:srgbClr val="000000"/>
              </a:buClr>
              <a:buSzPts val="2300"/>
              <a:buFont typeface="Arial" panose="020B0604020202020204"/>
              <a:buAutoNum type="arabicPeriod"/>
            </a:pP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Accessibility:</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Checks the accessibility of the system for the user.</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lnSpc>
                <a:spcPct val="115000"/>
              </a:lnSpc>
              <a:spcBef>
                <a:spcPts val="0"/>
              </a:spcBef>
              <a:spcAft>
                <a:spcPts val="0"/>
              </a:spcAft>
              <a:buClr>
                <a:srgbClr val="000000"/>
              </a:buClr>
              <a:buSzPts val="2300"/>
              <a:buFont typeface="Arial" panose="020B0604020202020204"/>
              <a:buAutoNum type="arabicPeriod"/>
            </a:pP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Error Conditions:</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It checks whether suitable error messages are displayed.</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786150" y="308120"/>
            <a:ext cx="7571700" cy="702600"/>
          </a:xfrm>
          <a:prstGeom prst="rect">
            <a:avLst/>
          </a:prstGeom>
        </p:spPr>
        <p:txBody>
          <a:bodyPr spcFirstLastPara="1" wrap="square" lIns="91425" tIns="91425" rIns="91425" bIns="91425" anchor="ctr" anchorCtr="0">
            <a:noAutofit/>
          </a:bodyPr>
          <a:lstStyle/>
          <a:p>
            <a:pPr marL="0" lvl="0" indent="0" algn="l" rtl="0">
              <a:lnSpc>
                <a:spcPct val="115000"/>
              </a:lnSpc>
              <a:spcBef>
                <a:spcPts val="80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How to do Functional Testing:</a:t>
            </a: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p>
        </p:txBody>
      </p:sp>
      <p:sp>
        <p:nvSpPr>
          <p:cNvPr id="128" name="Google Shape;128;p23"/>
          <p:cNvSpPr txBox="1">
            <a:spLocks noGrp="1"/>
          </p:cNvSpPr>
          <p:nvPr>
            <p:ph type="body" idx="1"/>
          </p:nvPr>
        </p:nvSpPr>
        <p:spPr>
          <a:xfrm>
            <a:off x="786150" y="1010725"/>
            <a:ext cx="7571700" cy="382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p:txBody>
      </p:sp>
      <p:pic>
        <p:nvPicPr>
          <p:cNvPr id="129" name="Google Shape;129;p23"/>
          <p:cNvPicPr preferRelativeResize="0"/>
          <p:nvPr/>
        </p:nvPicPr>
        <p:blipFill>
          <a:blip r:embed="rId1"/>
          <a:stretch>
            <a:fillRect/>
          </a:stretch>
        </p:blipFill>
        <p:spPr>
          <a:xfrm>
            <a:off x="272675" y="941950"/>
            <a:ext cx="8414124" cy="41910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Font typeface="Times New Roman" panose="02020603050405020304"/>
              <a:buAutoNum type="arabicPeriod"/>
            </a:pPr>
            <a:r>
              <a:rPr lang="en-GB" sz="3000" b="1">
                <a:latin typeface="Times New Roman" panose="02020603050405020304"/>
                <a:ea typeface="Times New Roman" panose="02020603050405020304"/>
                <a:cs typeface="Times New Roman" panose="02020603050405020304"/>
                <a:sym typeface="Times New Roman" panose="02020603050405020304"/>
              </a:rPr>
              <a:t>Unit Testing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24"/>
          <p:cNvSpPr txBox="1">
            <a:spLocks noGrp="1"/>
          </p:cNvSpPr>
          <p:nvPr>
            <p:ph type="body" idx="1"/>
          </p:nvPr>
        </p:nvSpPr>
        <p:spPr>
          <a:xfrm>
            <a:off x="786150" y="1010725"/>
            <a:ext cx="7571700" cy="40338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Clr>
                <a:srgbClr val="000000"/>
              </a:buClr>
              <a:buSzPts val="2300"/>
              <a:buFont typeface="Times New Roman" panose="02020603050405020304"/>
              <a:buChar char="●"/>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the smallest piece of code that can be logically isolated in a system.</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15000"/>
              </a:lnSpc>
              <a:spcBef>
                <a:spcPts val="1000"/>
              </a:spcBef>
              <a:spcAft>
                <a:spcPts val="0"/>
              </a:spcAft>
              <a:buClr>
                <a:srgbClr val="000000"/>
              </a:buClr>
              <a:buSzPts val="2300"/>
              <a:buFont typeface="Times New Roman" panose="02020603050405020304"/>
              <a:buChar char="●"/>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A unit test targets a </a:t>
            </a: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small unit of code</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spcBef>
                <a:spcPts val="1000"/>
              </a:spcBef>
              <a:spcAft>
                <a:spcPts val="0"/>
              </a:spcAft>
              <a:buClr>
                <a:srgbClr val="000000"/>
              </a:buClr>
              <a:buSzPts val="2300"/>
              <a:buFont typeface="Times New Roman" panose="02020603050405020304"/>
              <a:buChar char="●"/>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In most programming languages, that is a function, a method or property.</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15000"/>
              </a:lnSpc>
              <a:spcBef>
                <a:spcPts val="1000"/>
              </a:spcBef>
              <a:spcAft>
                <a:spcPts val="0"/>
              </a:spcAft>
              <a:buClr>
                <a:srgbClr val="000000"/>
              </a:buClr>
              <a:buSzPts val="2300"/>
              <a:buFont typeface="Times New Roman" panose="02020603050405020304"/>
              <a:buChar char="●"/>
            </a:pPr>
            <a:r>
              <a:rPr lang="en-GB" sz="2300">
                <a:latin typeface="Times New Roman" panose="02020603050405020304"/>
                <a:ea typeface="Times New Roman" panose="02020603050405020304"/>
                <a:cs typeface="Times New Roman" panose="02020603050405020304"/>
                <a:sym typeface="Times New Roman" panose="02020603050405020304"/>
              </a:rPr>
              <a:t>e.g.,</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a method or a class.</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15000"/>
              </a:lnSpc>
              <a:spcBef>
                <a:spcPts val="1000"/>
              </a:spcBef>
              <a:spcAft>
                <a:spcPts val="1000"/>
              </a:spcAft>
              <a:buClr>
                <a:srgbClr val="000000"/>
              </a:buClr>
              <a:buSzPts val="2300"/>
              <a:buFont typeface="Times New Roman" panose="02020603050405020304"/>
              <a:buChar char="●"/>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is usually performed by the </a:t>
            </a: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developer</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or </a:t>
            </a: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QA engineers</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3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400" dirty="0" smtClean="0">
                <a:latin typeface="Times New Roman" panose="02020603050405020304" pitchFamily="18" charset="0"/>
                <a:cs typeface="Times New Roman" panose="02020603050405020304" pitchFamily="18" charset="0"/>
              </a:rPr>
              <a:t>History</a:t>
            </a:r>
            <a:endParaRPr lang="en-US" sz="54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2.  Integration Testing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74650" algn="l" rtl="0">
              <a:lnSpc>
                <a:spcPct val="115000"/>
              </a:lnSpc>
              <a:spcBef>
                <a:spcPts val="800"/>
              </a:spcBef>
              <a:spcAft>
                <a:spcPts val="0"/>
              </a:spcAft>
              <a:buClr>
                <a:srgbClr val="000000"/>
              </a:buClr>
              <a:buSzPts val="2300"/>
              <a:buFont typeface="Arial" panose="020B0604020202020204"/>
              <a:buChar char="●"/>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When two or more modules are combined and </a:t>
            </a:r>
            <a:r>
              <a:rPr lang="en-GB" sz="2300">
                <a:latin typeface="Times New Roman" panose="02020603050405020304"/>
                <a:ea typeface="Times New Roman" panose="02020603050405020304"/>
                <a:cs typeface="Times New Roman" panose="02020603050405020304"/>
                <a:sym typeface="Times New Roman" panose="02020603050405020304"/>
              </a:rPr>
              <a:t>tested</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it is called </a:t>
            </a: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integration testing</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800"/>
              </a:spcBef>
              <a:spcAft>
                <a:spcPts val="0"/>
              </a:spcAft>
              <a:buNone/>
            </a:pP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15000"/>
              </a:lnSpc>
              <a:spcBef>
                <a:spcPts val="800"/>
              </a:spcBef>
              <a:spcAft>
                <a:spcPts val="0"/>
              </a:spcAft>
              <a:buClr>
                <a:srgbClr val="000000"/>
              </a:buClr>
              <a:buSzPts val="2300"/>
              <a:buFont typeface="Arial" panose="020B0604020202020204"/>
              <a:buChar char="●"/>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Responsibility for integration testing</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depends on the project and the company.</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800"/>
              </a:spcBef>
              <a:spcAft>
                <a:spcPts val="0"/>
              </a:spcAft>
              <a:buNone/>
            </a:pP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15000"/>
              </a:lnSpc>
              <a:spcBef>
                <a:spcPts val="800"/>
              </a:spcBef>
              <a:spcAft>
                <a:spcPts val="0"/>
              </a:spcAft>
              <a:buClr>
                <a:srgbClr val="000000"/>
              </a:buClr>
              <a:buSzPts val="2300"/>
              <a:buFont typeface="Arial" panose="020B0604020202020204"/>
              <a:buChar char="●"/>
            </a:pP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Java Integration Testing Tools:</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 DBUnit, Greenmail.</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00"/>
              </a:spcBef>
              <a:spcAft>
                <a:spcPts val="0"/>
              </a:spcAft>
              <a:buNone/>
            </a:p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3.  System Testing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7" name="Google Shape;147;p26"/>
          <p:cNvSpPr txBox="1">
            <a:spLocks noGrp="1"/>
          </p:cNvSpPr>
          <p:nvPr>
            <p:ph type="body" idx="1"/>
          </p:nvPr>
        </p:nvSpPr>
        <p:spPr>
          <a:xfrm>
            <a:off x="786150" y="1010725"/>
            <a:ext cx="7571700" cy="3573600"/>
          </a:xfrm>
          <a:prstGeom prst="rect">
            <a:avLst/>
          </a:prstGeom>
        </p:spPr>
        <p:txBody>
          <a:bodyPr spcFirstLastPara="1" wrap="square" lIns="91425" tIns="91425" rIns="91425" bIns="91425" anchor="t" anchorCtr="0">
            <a:noAutofit/>
          </a:bodyPr>
          <a:lstStyle/>
          <a:p>
            <a:pPr marL="457200" lvl="0" indent="0" algn="l" rtl="0">
              <a:lnSpc>
                <a:spcPct val="115000"/>
              </a:lnSpc>
              <a:spcBef>
                <a:spcPts val="600"/>
              </a:spcBef>
              <a:spcAft>
                <a:spcPts val="0"/>
              </a:spcAft>
              <a:buNone/>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After all the modules are combined and the complete </a:t>
            </a:r>
            <a:r>
              <a:rPr lang="en-GB" sz="2300">
                <a:solidFill>
                  <a:srgbClr val="222222"/>
                </a:solidFill>
                <a:latin typeface="Times New Roman" panose="02020603050405020304"/>
                <a:ea typeface="Times New Roman" panose="02020603050405020304"/>
                <a:cs typeface="Times New Roman" panose="02020603050405020304"/>
                <a:sym typeface="Times New Roman" panose="02020603050405020304"/>
              </a:rPr>
              <a:t>system </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is made, </a:t>
            </a:r>
            <a:r>
              <a:rPr lang="en-GB" sz="2300">
                <a:latin typeface="Times New Roman" panose="02020603050405020304"/>
                <a:ea typeface="Times New Roman" panose="02020603050405020304"/>
                <a:cs typeface="Times New Roman" panose="02020603050405020304"/>
                <a:sym typeface="Times New Roman" panose="02020603050405020304"/>
              </a:rPr>
              <a:t>testing </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of the </a:t>
            </a:r>
            <a:r>
              <a:rPr lang="en-GB" sz="2300" b="1">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whole system</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 </a:t>
            </a: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is known as </a:t>
            </a:r>
            <a:r>
              <a:rPr lang="en-GB" sz="2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System Testing</a:t>
            </a:r>
            <a:r>
              <a:rPr lang="en-GB" sz="2300">
                <a:latin typeface="Times New Roman" panose="02020603050405020304"/>
                <a:ea typeface="Times New Roman" panose="02020603050405020304"/>
                <a:cs typeface="Times New Roman" panose="02020603050405020304"/>
                <a:sym typeface="Times New Roman" panose="02020603050405020304"/>
              </a:rPr>
              <a:t>.</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600"/>
              </a:spcBef>
              <a:spcAft>
                <a:spcPts val="0"/>
              </a:spcAft>
              <a:buNone/>
            </a:pPr>
            <a:endParaRPr sz="23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30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4.  </a:t>
            </a:r>
            <a:r>
              <a:rPr lang="en-GB" sz="3000" b="1">
                <a:solidFill>
                  <a:schemeClr val="accent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System Acceptance Testing</a:t>
            </a:r>
            <a:endParaRPr sz="30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600"/>
              </a:spcBef>
              <a:spcAft>
                <a:spcPts val="0"/>
              </a:spcAft>
              <a:buNone/>
            </a:pPr>
            <a:r>
              <a:rPr lang="en-GB" sz="2300">
                <a:solidFill>
                  <a:srgbClr val="22222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is the testing done on a particular application in different environments such as different OS, Browsers, browser versions etc. It is usually done in developer location only.</a:t>
            </a:r>
            <a:endParaRPr sz="23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000"/>
              </a:spcBef>
              <a:spcAft>
                <a:spcPts val="0"/>
              </a:spcAft>
              <a:buNone/>
            </a:pPr>
            <a:endParaRPr sz="2300">
              <a:solidFill>
                <a:srgbClr val="222222"/>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000"/>
              </a:spcBef>
              <a:spcAft>
                <a:spcPts val="0"/>
              </a:spcAft>
              <a:buNone/>
            </a:pPr>
            <a:endParaRPr sz="23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786150" y="1717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5.  User Acceptance Testing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3" name="Google Shape;153;p27"/>
          <p:cNvSpPr txBox="1">
            <a:spLocks noGrp="1"/>
          </p:cNvSpPr>
          <p:nvPr>
            <p:ph type="body" idx="1"/>
          </p:nvPr>
        </p:nvSpPr>
        <p:spPr>
          <a:xfrm>
            <a:off x="786150" y="721625"/>
            <a:ext cx="7571700" cy="4347600"/>
          </a:xfrm>
          <a:prstGeom prst="rect">
            <a:avLst/>
          </a:prstGeom>
        </p:spPr>
        <p:txBody>
          <a:bodyPr spcFirstLastPara="1" wrap="square" lIns="91425" tIns="91425" rIns="91425" bIns="91425" anchor="t" anchorCtr="0">
            <a:noAutofit/>
          </a:bodyPr>
          <a:lstStyle/>
          <a:p>
            <a:pPr marL="457200" lvl="0" indent="-374650" algn="l" rtl="0">
              <a:lnSpc>
                <a:spcPct val="115000"/>
              </a:lnSpc>
              <a:spcBef>
                <a:spcPts val="600"/>
              </a:spcBef>
              <a:spcAft>
                <a:spcPts val="0"/>
              </a:spcAft>
              <a:buClr>
                <a:srgbClr val="222222"/>
              </a:buClr>
              <a:buSzPts val="2300"/>
              <a:buFont typeface="Arial" panose="020B06040202020202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is a type of </a:t>
            </a:r>
            <a:r>
              <a:rPr lang="en-GB" sz="2300">
                <a:highlight>
                  <a:srgbClr val="FFFFFF"/>
                </a:highlight>
                <a:latin typeface="Times New Roman" panose="02020603050405020304"/>
                <a:ea typeface="Times New Roman" panose="02020603050405020304"/>
                <a:cs typeface="Times New Roman" panose="02020603050405020304"/>
                <a:sym typeface="Times New Roman" panose="02020603050405020304"/>
              </a:rPr>
              <a:t>testing </a:t>
            </a: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done by </a:t>
            </a:r>
            <a:r>
              <a:rPr lang="en-GB" sz="2300"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users</a:t>
            </a: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GB" sz="2300"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customers, or other authorised entities</a:t>
            </a: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to determine application/software needs and business processes.</a:t>
            </a:r>
            <a:endParaRPr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15000"/>
              </a:lnSpc>
              <a:spcBef>
                <a:spcPts val="1000"/>
              </a:spcBef>
              <a:spcAft>
                <a:spcPts val="0"/>
              </a:spcAft>
              <a:buClr>
                <a:srgbClr val="222222"/>
              </a:buClr>
              <a:buSzPts val="2300"/>
              <a:buFont typeface="Arial" panose="020B06040202020202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is the </a:t>
            </a:r>
            <a:r>
              <a:rPr lang="en-GB" sz="2300"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most important phase</a:t>
            </a: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of testing as this decides whether the client approves the application/software or not.</a:t>
            </a:r>
            <a:endParaRPr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15000"/>
              </a:lnSpc>
              <a:spcBef>
                <a:spcPts val="1000"/>
              </a:spcBef>
              <a:spcAft>
                <a:spcPts val="1000"/>
              </a:spcAft>
              <a:buClr>
                <a:srgbClr val="222222"/>
              </a:buClr>
              <a:buSzPts val="2300"/>
              <a:buFont typeface="Arial" panose="020B06040202020202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will take place in client place.</a:t>
            </a:r>
            <a:endParaRPr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dirty="0">
                <a:latin typeface="Times New Roman" panose="02020603050405020304"/>
                <a:ea typeface="Times New Roman" panose="02020603050405020304"/>
                <a:cs typeface="Times New Roman" panose="02020603050405020304"/>
                <a:sym typeface="Times New Roman" panose="02020603050405020304"/>
              </a:rPr>
              <a:t>6.  Regression Testing</a:t>
            </a:r>
            <a:endParaRPr sz="30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31"/>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74650" algn="l" rtl="0">
              <a:lnSpc>
                <a:spcPct val="115000"/>
              </a:lnSpc>
              <a:spcBef>
                <a:spcPts val="600"/>
              </a:spcBef>
              <a:spcAft>
                <a:spcPts val="0"/>
              </a:spcAft>
              <a:buClr>
                <a:srgbClr val="000000"/>
              </a:buClr>
              <a:buSzPts val="2300"/>
              <a:buFont typeface="Times New Roman" panose="02020603050405020304"/>
              <a:buChar char="●"/>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is performed when there is a code change in a software application.</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600"/>
              </a:spcBef>
              <a:spcAft>
                <a:spcPts val="0"/>
              </a:spcAft>
              <a:buNone/>
            </a:pP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15000"/>
              </a:lnSpc>
              <a:spcBef>
                <a:spcPts val="600"/>
              </a:spcBef>
              <a:spcAft>
                <a:spcPts val="0"/>
              </a:spcAft>
              <a:buClr>
                <a:srgbClr val="000000"/>
              </a:buClr>
              <a:buSzPts val="2300"/>
              <a:buFont typeface="Arial" panose="020B0604020202020204"/>
              <a:buChar char="●"/>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verifies that recent code changes haven't altered or destroyed the already existing functionality of a system.</a:t>
            </a: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30"/>
          <p:cNvPicPr preferRelativeResize="0"/>
          <p:nvPr/>
        </p:nvPicPr>
        <p:blipFill>
          <a:blip r:embed="rId1"/>
          <a:stretch>
            <a:fillRect/>
          </a:stretch>
        </p:blipFill>
        <p:spPr>
          <a:xfrm>
            <a:off x="0" y="0"/>
            <a:ext cx="8612155" cy="514350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body" idx="1"/>
          </p:nvPr>
        </p:nvSpPr>
        <p:spPr>
          <a:xfrm>
            <a:off x="647975" y="1087725"/>
            <a:ext cx="7571700" cy="37323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Clr>
                <a:srgbClr val="222222"/>
              </a:buClr>
              <a:buSzPts val="2300"/>
              <a:buFont typeface="Arial" panose="020B06040202020202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is the testing of a software application or system for its </a:t>
            </a:r>
            <a:r>
              <a:rPr lang="en-GB" sz="2300"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non</a:t>
            </a:r>
            <a:r>
              <a:rPr lang="en-GB" sz="230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r>
              <a:rPr lang="en-GB" sz="2300"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functional</a:t>
            </a:r>
            <a:r>
              <a:rPr lang="en-GB" sz="230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requirements: the way a system operates, rather than specific behaviours of that system.</a:t>
            </a:r>
            <a:endParaRPr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00"/>
              </a:spcBef>
              <a:spcAft>
                <a:spcPts val="0"/>
              </a:spcAft>
              <a:buNone/>
            </a:pPr>
            <a:endParaRPr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spcBef>
                <a:spcPts val="600"/>
              </a:spcBef>
              <a:spcAft>
                <a:spcPts val="0"/>
              </a:spcAft>
              <a:buClr>
                <a:srgbClr val="222222"/>
              </a:buClr>
              <a:buSzPts val="2300"/>
              <a:buFont typeface="Times New Roman" panose="020206030504050203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For example, software performance  that includes many specific requirements like reliability and scalability.</a:t>
            </a:r>
            <a:endParaRPr sz="2300">
              <a:latin typeface="Times New Roman" panose="02020603050405020304"/>
              <a:ea typeface="Times New Roman" panose="02020603050405020304"/>
              <a:cs typeface="Times New Roman" panose="02020603050405020304"/>
              <a:sym typeface="Times New Roman" panose="02020603050405020304"/>
            </a:endParaRPr>
          </a:p>
        </p:txBody>
      </p:sp>
      <p:sp>
        <p:nvSpPr>
          <p:cNvPr id="180" name="Google Shape;180;p32"/>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 Non Functional Testing</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3"/>
          <p:cNvPicPr preferRelativeResize="0"/>
          <p:nvPr/>
        </p:nvPicPr>
        <p:blipFill>
          <a:blip r:embed="rId1"/>
          <a:stretch>
            <a:fillRect/>
          </a:stretch>
        </p:blipFill>
        <p:spPr>
          <a:xfrm>
            <a:off x="818000" y="0"/>
            <a:ext cx="7374426" cy="51435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body" idx="1"/>
          </p:nvPr>
        </p:nvSpPr>
        <p:spPr>
          <a:xfrm>
            <a:off x="506700" y="689250"/>
            <a:ext cx="8130600" cy="43161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Font typeface="Times New Roman" panose="02020603050405020304"/>
              <a:buAutoNum type="arabicPeriod"/>
            </a:pPr>
            <a:r>
              <a:rPr lang="en-GB" b="1" dirty="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Documentation Testing</a:t>
            </a:r>
            <a:endParaRPr b="1" dirty="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000"/>
              </a:spcBef>
              <a:spcAft>
                <a:spcPts val="0"/>
              </a:spcAft>
              <a:buNone/>
            </a:pPr>
            <a:r>
              <a:rPr lang="en-GB" sz="2300" dirty="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ensures that documentation about how to use the system matches with what the system does, providing proof that system changes and improvement have been documented.</a:t>
            </a:r>
            <a:endParaRPr sz="2300" dirty="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spcBef>
                <a:spcPts val="1000"/>
              </a:spcBef>
              <a:spcAft>
                <a:spcPts val="0"/>
              </a:spcAft>
              <a:buClr>
                <a:schemeClr val="accent1"/>
              </a:buClr>
              <a:buSzPts val="2400"/>
              <a:buNone/>
            </a:pPr>
            <a:r>
              <a:rPr lang="en-GB" b="1" dirty="0" smtClean="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2.  Reliability </a:t>
            </a:r>
            <a:r>
              <a:rPr lang="en-GB" b="1" dirty="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Testing</a:t>
            </a:r>
            <a:endParaRPr b="1" dirty="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spcBef>
                <a:spcPts val="1000"/>
              </a:spcBef>
              <a:spcAft>
                <a:spcPts val="0"/>
              </a:spcAft>
              <a:buClr>
                <a:srgbClr val="000000"/>
              </a:buClr>
              <a:buSzPts val="2300"/>
              <a:buFont typeface="Times New Roman" panose="02020603050405020304"/>
              <a:buChar char="●"/>
            </a:pPr>
            <a:r>
              <a:rPr lang="en-GB" sz="23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is performed to ensure that the software is performing consistently in each environmental condition as well as in a specified period. It ensures that product is fault free.</a:t>
            </a:r>
            <a:endParaRPr sz="23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spcBef>
                <a:spcPts val="1000"/>
              </a:spcBef>
              <a:spcAft>
                <a:spcPts val="0"/>
              </a:spcAft>
              <a:buClr>
                <a:srgbClr val="222222"/>
              </a:buClr>
              <a:buSzPts val="2300"/>
              <a:buFont typeface="Arial" panose="020B0604020202020204"/>
              <a:buChar char="●"/>
            </a:pPr>
            <a:r>
              <a:rPr lang="en-GB" sz="2300" dirty="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For example, a </a:t>
            </a:r>
            <a:r>
              <a:rPr lang="en-GB" sz="2300" b="1" dirty="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medical thermometer</a:t>
            </a:r>
            <a:r>
              <a:rPr lang="en-GB" sz="2300" dirty="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is a </a:t>
            </a:r>
            <a:r>
              <a:rPr lang="en-GB" sz="2300" b="1" dirty="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reliable </a:t>
            </a:r>
            <a:r>
              <a:rPr lang="en-GB" sz="2300" dirty="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tool that would measure the correct temperature.</a:t>
            </a:r>
            <a:endParaRPr sz="2300" dirty="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GB"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t> </a:t>
            </a:r>
            <a:endParaRPr dirty="0">
              <a:solidFill>
                <a:srgbClr val="000000"/>
              </a:solidFill>
            </a:endParaRPr>
          </a:p>
          <a:p>
            <a:pPr marL="0" lvl="0" indent="0" algn="l" rtl="0">
              <a:spcBef>
                <a:spcPts val="600"/>
              </a:spcBef>
              <a:spcAft>
                <a:spcPts val="0"/>
              </a:spcAft>
              <a:buNone/>
            </a:pPr>
            <a:endParaRPr sz="2000" dirty="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0" algn="l" rtl="0">
              <a:spcBef>
                <a:spcPts val="1000"/>
              </a:spcBef>
              <a:spcAft>
                <a:spcPts val="0"/>
              </a:spcAft>
              <a:buNone/>
            </a:pPr>
            <a:endParaRPr sz="2000" dirty="0">
              <a:solidFill>
                <a:srgbClr val="FF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600"/>
              </a:spcBef>
              <a:spcAft>
                <a:spcPts val="0"/>
              </a:spcAft>
              <a:buNone/>
            </a:pPr>
            <a:endParaRPr sz="2000" dirty="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191" name="Google Shape;191;p34"/>
          <p:cNvSpPr txBox="1">
            <a:spLocks noGrp="1"/>
          </p:cNvSpPr>
          <p:nvPr>
            <p:ph type="title"/>
          </p:nvPr>
        </p:nvSpPr>
        <p:spPr>
          <a:xfrm>
            <a:off x="618350" y="787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Non Functional Testing Cont.</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body" idx="1"/>
          </p:nvPr>
        </p:nvSpPr>
        <p:spPr>
          <a:xfrm>
            <a:off x="786150" y="76775"/>
            <a:ext cx="7571700" cy="5066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3.  Security Testing</a:t>
            </a:r>
            <a:r>
              <a:rPr lang="en-GB" b="1">
                <a:solidFill>
                  <a:schemeClr val="accent1"/>
                </a:solidFill>
                <a:latin typeface="Times New Roman" panose="02020603050405020304"/>
                <a:ea typeface="Times New Roman" panose="02020603050405020304"/>
                <a:cs typeface="Times New Roman" panose="02020603050405020304"/>
                <a:sym typeface="Times New Roman" panose="02020603050405020304"/>
              </a:rPr>
              <a:t> </a:t>
            </a:r>
            <a:endParaRPr b="1">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spcBef>
                <a:spcPts val="1000"/>
              </a:spcBef>
              <a:spcAft>
                <a:spcPts val="0"/>
              </a:spcAft>
              <a:buClr>
                <a:srgbClr val="222222"/>
              </a:buClr>
              <a:buSzPts val="2300"/>
              <a:buFont typeface="Times New Roman" panose="020206030504050203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ensures that the software system and application are free from any threats or risks that can cause a loss.</a:t>
            </a:r>
            <a:endParaRPr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spcBef>
                <a:spcPts val="1000"/>
              </a:spcBef>
              <a:spcAft>
                <a:spcPts val="0"/>
              </a:spcAft>
              <a:buClr>
                <a:srgbClr val="222222"/>
              </a:buClr>
              <a:buSzPts val="2300"/>
              <a:buFont typeface="Times New Roman" panose="020206030504050203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determines that the data and resources of the system are protected from possible threats.</a:t>
            </a:r>
            <a:endParaRPr sz="200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000"/>
              </a:spcBef>
              <a:spcAft>
                <a:spcPts val="0"/>
              </a:spcAft>
              <a:buNone/>
            </a:pPr>
            <a:r>
              <a:rPr lang="en-GB"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4.  Load Testing: </a:t>
            </a:r>
            <a:endParaRPr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lnSpc>
                <a:spcPct val="115000"/>
              </a:lnSpc>
              <a:spcBef>
                <a:spcPts val="1000"/>
              </a:spcBef>
              <a:spcAft>
                <a:spcPts val="0"/>
              </a:spcAft>
              <a:buClr>
                <a:srgbClr val="222222"/>
              </a:buClr>
              <a:buSzPts val="2300"/>
              <a:buFont typeface="Times New Roman" panose="020206030504050203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is type of software testing which is conducted to understand the behavior of the application under a specific expected load.</a:t>
            </a:r>
            <a:endParaRPr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374650" algn="l" rtl="0">
              <a:lnSpc>
                <a:spcPct val="115000"/>
              </a:lnSpc>
              <a:spcBef>
                <a:spcPts val="0"/>
              </a:spcBef>
              <a:spcAft>
                <a:spcPts val="0"/>
              </a:spcAft>
              <a:buClr>
                <a:srgbClr val="222222"/>
              </a:buClr>
              <a:buSzPts val="2300"/>
              <a:buFont typeface="Times New Roman" panose="020206030504050203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is performed to determine a system's behavior under both normal and at peak conditions</a:t>
            </a:r>
            <a:endParaRPr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00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body" idx="1"/>
          </p:nvPr>
        </p:nvSpPr>
        <p:spPr>
          <a:xfrm>
            <a:off x="786150" y="384225"/>
            <a:ext cx="7571700" cy="44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solidFill>
                  <a:schemeClr val="accent1"/>
                </a:solidFill>
                <a:latin typeface="Times New Roman" panose="02020603050405020304"/>
                <a:ea typeface="Times New Roman" panose="02020603050405020304"/>
                <a:cs typeface="Times New Roman" panose="02020603050405020304"/>
                <a:sym typeface="Times New Roman" panose="02020603050405020304"/>
              </a:rPr>
              <a:t>5.  </a:t>
            </a:r>
            <a:r>
              <a:rPr lang="en-GB"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Volume Testing</a:t>
            </a:r>
            <a:endParaRPr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spcBef>
                <a:spcPts val="1000"/>
              </a:spcBef>
              <a:spcAft>
                <a:spcPts val="0"/>
              </a:spcAft>
              <a:buClr>
                <a:srgbClr val="222222"/>
              </a:buClr>
              <a:buSzPts val="2300"/>
              <a:buFont typeface="Arial" panose="020B0604020202020204"/>
              <a:buChar char="●"/>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is to check system performance with increased volume of data in the database.</a:t>
            </a:r>
            <a:endParaRPr sz="230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3942" y="759375"/>
            <a:ext cx="6630760" cy="3514045"/>
          </a:xfrm>
          <a:prstGeom prst="rect">
            <a:avLst/>
          </a:prstGeom>
        </p:spPr>
      </p:pic>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5700">
                <a:latin typeface="Times New Roman" panose="02020603050405020304"/>
                <a:ea typeface="Times New Roman" panose="02020603050405020304"/>
                <a:cs typeface="Times New Roman" panose="02020603050405020304"/>
                <a:sym typeface="Times New Roman" panose="02020603050405020304"/>
              </a:rPr>
              <a:t>TDD</a:t>
            </a:r>
            <a:endParaRPr sz="57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endParaRPr sz="6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Traditionally</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41"/>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lnSpc>
                <a:spcPct val="115000"/>
              </a:lnSpc>
              <a:spcBef>
                <a:spcPts val="1200"/>
              </a:spcBef>
              <a:spcAft>
                <a:spcPts val="0"/>
              </a:spcAft>
              <a:buNone/>
            </a:pPr>
            <a:r>
              <a:rPr lang="en-GB" sz="2300">
                <a:latin typeface="Times New Roman" panose="02020603050405020304"/>
                <a:ea typeface="Times New Roman" panose="02020603050405020304"/>
                <a:cs typeface="Times New Roman" panose="02020603050405020304"/>
                <a:sym typeface="Times New Roman" panose="02020603050405020304"/>
              </a:rPr>
              <a:t>● How much do you code before your test?</a:t>
            </a:r>
            <a:endParaRPr sz="2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2300">
                <a:latin typeface="Times New Roman" panose="02020603050405020304"/>
                <a:ea typeface="Times New Roman" panose="02020603050405020304"/>
                <a:cs typeface="Times New Roman" panose="02020603050405020304"/>
                <a:sym typeface="Times New Roman" panose="02020603050405020304"/>
              </a:rPr>
              <a:t>● How do you test?</a:t>
            </a:r>
            <a:endParaRPr sz="2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p>
        </p:txBody>
      </p:sp>
      <p:pic>
        <p:nvPicPr>
          <p:cNvPr id="229" name="Google Shape;229;p41"/>
          <p:cNvPicPr preferRelativeResize="0"/>
          <p:nvPr/>
        </p:nvPicPr>
        <p:blipFill>
          <a:blip r:embed="rId1"/>
          <a:stretch>
            <a:fillRect/>
          </a:stretch>
        </p:blipFill>
        <p:spPr>
          <a:xfrm>
            <a:off x="1444702" y="1201906"/>
            <a:ext cx="5907449" cy="2071443"/>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TDD…</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35" name="Google Shape;235;p42"/>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endParaRPr sz="2000"/>
          </a:p>
        </p:txBody>
      </p:sp>
      <p:pic>
        <p:nvPicPr>
          <p:cNvPr id="236" name="Google Shape;236;p42"/>
          <p:cNvPicPr preferRelativeResize="0"/>
          <p:nvPr/>
        </p:nvPicPr>
        <p:blipFill>
          <a:blip r:embed="rId1"/>
          <a:stretch>
            <a:fillRect/>
          </a:stretch>
        </p:blipFill>
        <p:spPr>
          <a:xfrm>
            <a:off x="862013" y="1109663"/>
            <a:ext cx="7724775" cy="32289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Advantages Of TDD</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42" name="Google Shape;242;p43"/>
          <p:cNvSpPr txBox="1">
            <a:spLocks noGrp="1"/>
          </p:cNvSpPr>
          <p:nvPr>
            <p:ph type="body" idx="1"/>
          </p:nvPr>
        </p:nvSpPr>
        <p:spPr>
          <a:xfrm>
            <a:off x="786150" y="961053"/>
            <a:ext cx="7571700" cy="3855075"/>
          </a:xfrm>
          <a:prstGeom prst="rect">
            <a:avLst/>
          </a:prstGeom>
        </p:spPr>
        <p:txBody>
          <a:bodyPr spcFirstLastPara="1" wrap="square" lIns="91425" tIns="91425" rIns="91425" bIns="91425" anchor="t" anchorCtr="0">
            <a:noAutofit/>
          </a:bodyPr>
          <a:lstStyle/>
          <a:p>
            <a:pPr marL="457200" lvl="0" indent="-374650" algn="l" rtl="0">
              <a:lnSpc>
                <a:spcPct val="150000"/>
              </a:lnSpc>
              <a:spcBef>
                <a:spcPts val="1100"/>
              </a:spcBef>
              <a:spcAft>
                <a:spcPts val="0"/>
              </a:spcAft>
              <a:buClr>
                <a:srgbClr val="333333"/>
              </a:buClr>
              <a:buSzPts val="2300"/>
              <a:buFont typeface="Times New Roman" panose="02020603050405020304"/>
              <a:buChar char="●"/>
            </a:pPr>
            <a:r>
              <a:rPr lang="en-GB" sz="23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Allows the developer to create for higher quality code from the start of the project.</a:t>
            </a:r>
            <a:endParaRPr sz="23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50000"/>
              </a:lnSpc>
              <a:spcBef>
                <a:spcPts val="0"/>
              </a:spcBef>
              <a:spcAft>
                <a:spcPts val="0"/>
              </a:spcAft>
              <a:buClr>
                <a:srgbClr val="333333"/>
              </a:buClr>
              <a:buSzPts val="2300"/>
              <a:buFont typeface="Times New Roman" panose="02020603050405020304"/>
              <a:buChar char="●"/>
            </a:pPr>
            <a:r>
              <a:rPr lang="en-GB" sz="23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Allows the developer to code and test their application at the same time.</a:t>
            </a:r>
            <a:endParaRPr sz="23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50000"/>
              </a:lnSpc>
              <a:spcBef>
                <a:spcPts val="0"/>
              </a:spcBef>
              <a:spcAft>
                <a:spcPts val="0"/>
              </a:spcAft>
              <a:buClr>
                <a:srgbClr val="333333"/>
              </a:buClr>
              <a:buSzPts val="2300"/>
              <a:buFont typeface="Times New Roman" panose="02020603050405020304"/>
              <a:buChar char="●"/>
            </a:pPr>
            <a:r>
              <a:rPr lang="en-GB" sz="23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No untested code.</a:t>
            </a:r>
            <a:endParaRPr sz="23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50000"/>
              </a:lnSpc>
              <a:spcBef>
                <a:spcPts val="0"/>
              </a:spcBef>
              <a:spcAft>
                <a:spcPts val="0"/>
              </a:spcAft>
              <a:buClr>
                <a:srgbClr val="333333"/>
              </a:buClr>
              <a:buSzPts val="2300"/>
              <a:buFont typeface="Times New Roman" panose="02020603050405020304"/>
              <a:buChar char="●"/>
            </a:pPr>
            <a:r>
              <a:rPr lang="en-GB" sz="2300" dirty="0">
                <a:solidFill>
                  <a:srgbClr val="23232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Save project costs in the long run.</a:t>
            </a:r>
            <a:endParaRPr sz="23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50000"/>
              </a:lnSpc>
              <a:spcBef>
                <a:spcPts val="0"/>
              </a:spcBef>
              <a:spcAft>
                <a:spcPts val="0"/>
              </a:spcAft>
              <a:buClr>
                <a:srgbClr val="232323"/>
              </a:buClr>
              <a:buSzPts val="2300"/>
              <a:buFont typeface="Times New Roman" panose="02020603050405020304"/>
              <a:buChar char="●"/>
            </a:pPr>
            <a:r>
              <a:rPr lang="en-GB" sz="2300" dirty="0">
                <a:solidFill>
                  <a:srgbClr val="23232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With TDD you will get a reliable solution.</a:t>
            </a:r>
            <a:endParaRPr sz="23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Disadvantages Of TDD</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48" name="Google Shape;248;p44"/>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74650" algn="l" rtl="0">
              <a:lnSpc>
                <a:spcPct val="150000"/>
              </a:lnSpc>
              <a:spcBef>
                <a:spcPts val="600"/>
              </a:spcBef>
              <a:spcAft>
                <a:spcPts val="0"/>
              </a:spcAft>
              <a:buClr>
                <a:srgbClr val="333333"/>
              </a:buClr>
              <a:buSzPts val="2300"/>
              <a:buFont typeface="Times New Roman" panose="02020603050405020304"/>
              <a:buChar char="●"/>
            </a:pPr>
            <a:r>
              <a:rPr lang="en-GB" sz="23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Takes time to make these test.</a:t>
            </a:r>
            <a:endParaRPr sz="23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50000"/>
              </a:lnSpc>
              <a:spcBef>
                <a:spcPts val="0"/>
              </a:spcBef>
              <a:spcAft>
                <a:spcPts val="0"/>
              </a:spcAft>
              <a:buClr>
                <a:srgbClr val="333333"/>
              </a:buClr>
              <a:buSzPts val="2300"/>
              <a:buFont typeface="Times New Roman" panose="02020603050405020304"/>
              <a:buChar char="●"/>
            </a:pPr>
            <a:r>
              <a:rPr lang="en-GB" sz="23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Developers can focus on the test more than the actual code itself.</a:t>
            </a:r>
            <a:endParaRPr sz="23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50000"/>
              </a:lnSpc>
              <a:spcBef>
                <a:spcPts val="0"/>
              </a:spcBef>
              <a:spcAft>
                <a:spcPts val="0"/>
              </a:spcAft>
              <a:buClr>
                <a:srgbClr val="333333"/>
              </a:buClr>
              <a:buSzPts val="2300"/>
              <a:buFont typeface="Times New Roman" panose="02020603050405020304"/>
              <a:buChar char="●"/>
            </a:pPr>
            <a:r>
              <a:rPr lang="en-GB" sz="23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Increases the complexity of development since the developer is forced to create the unit testing upfront.</a:t>
            </a:r>
            <a:endParaRPr sz="23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00"/>
              </a:spcBef>
              <a:spcAft>
                <a:spcPts val="0"/>
              </a:spcAft>
              <a:buNone/>
            </a:pPr>
            <a:endParaRPr sz="105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600"/>
              </a:spcBef>
              <a:spcAft>
                <a:spcPts val="0"/>
              </a:spcAft>
              <a:buNone/>
            </a:pPr>
            <a:endParaRPr sz="105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5700">
                <a:latin typeface="Times New Roman" panose="02020603050405020304"/>
                <a:ea typeface="Times New Roman" panose="02020603050405020304"/>
                <a:cs typeface="Times New Roman" panose="02020603050405020304"/>
                <a:sym typeface="Times New Roman" panose="02020603050405020304"/>
              </a:rPr>
              <a:t>Software Testing Tools</a:t>
            </a:r>
            <a:endParaRPr sz="57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endParaRPr sz="6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What Is?</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59" name="Google Shape;259;p46"/>
          <p:cNvSpPr txBox="1">
            <a:spLocks noGrp="1"/>
          </p:cNvSpPr>
          <p:nvPr>
            <p:ph type="body" idx="1"/>
          </p:nvPr>
        </p:nvSpPr>
        <p:spPr>
          <a:xfrm>
            <a:off x="761975" y="1010725"/>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Testing Tools</a:t>
            </a:r>
            <a:endParaRPr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00"/>
              </a:spcBef>
              <a:spcAft>
                <a:spcPts val="0"/>
              </a:spcAft>
              <a:buNone/>
            </a:pP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software testing can be defined as products that support various test activities starting from planning, requirement gathering, build creation, test execution, defect logging and test analysis. These testing tools are mainly used for </a:t>
            </a:r>
            <a:r>
              <a:rPr lang="en-GB" sz="2300" b="1">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testing software</a:t>
            </a:r>
            <a:r>
              <a:rPr lang="en-GB" sz="23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firmness, thoroughness, and other performance parameters.</a:t>
            </a:r>
            <a:endParaRPr sz="2300">
              <a:latin typeface="Times New Roman" panose="02020603050405020304"/>
              <a:ea typeface="Times New Roman" panose="02020603050405020304"/>
              <a:cs typeface="Times New Roman" panose="02020603050405020304"/>
              <a:sym typeface="Times New Roman" panose="02020603050405020304"/>
            </a:endParaRPr>
          </a:p>
        </p:txBody>
      </p:sp>
      <p:pic>
        <p:nvPicPr>
          <p:cNvPr id="260" name="Google Shape;260;p46"/>
          <p:cNvPicPr preferRelativeResize="0"/>
          <p:nvPr/>
        </p:nvPicPr>
        <p:blipFill rotWithShape="1">
          <a:blip r:embed="rId1"/>
          <a:srcRect l="11946" t="113528" r="-48633" b="-146295"/>
          <a:stretch>
            <a:fillRect/>
          </a:stretch>
        </p:blipFill>
        <p:spPr>
          <a:xfrm>
            <a:off x="3174225" y="3235625"/>
            <a:ext cx="7370950" cy="21317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Benefits of Testing Tools</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66" name="Google Shape;266;p4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p:txBody>
      </p:sp>
      <p:pic>
        <p:nvPicPr>
          <p:cNvPr id="267" name="Google Shape;267;p47"/>
          <p:cNvPicPr preferRelativeResize="0"/>
          <p:nvPr/>
        </p:nvPicPr>
        <p:blipFill>
          <a:blip r:embed="rId1"/>
          <a:stretch>
            <a:fillRect/>
          </a:stretch>
        </p:blipFill>
        <p:spPr>
          <a:xfrm>
            <a:off x="786150" y="1010725"/>
            <a:ext cx="7648575" cy="3824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Types of Testing Tools</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73" name="Google Shape;273;p48"/>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p:txBody>
      </p:sp>
      <p:pic>
        <p:nvPicPr>
          <p:cNvPr id="274" name="Google Shape;274;p48"/>
          <p:cNvPicPr preferRelativeResize="0"/>
          <p:nvPr/>
        </p:nvPicPr>
        <p:blipFill>
          <a:blip r:embed="rId1"/>
          <a:stretch>
            <a:fillRect/>
          </a:stretch>
        </p:blipFill>
        <p:spPr>
          <a:xfrm>
            <a:off x="786150" y="1010724"/>
            <a:ext cx="7143750" cy="35736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Types of Testing Tools Cont.</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80" name="Google Shape;280;p49"/>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p:txBody>
      </p:sp>
      <p:pic>
        <p:nvPicPr>
          <p:cNvPr id="281" name="Google Shape;281;p49"/>
          <p:cNvPicPr preferRelativeResize="0"/>
          <p:nvPr/>
        </p:nvPicPr>
        <p:blipFill>
          <a:blip r:embed="rId1"/>
          <a:stretch>
            <a:fillRect/>
          </a:stretch>
        </p:blipFill>
        <p:spPr>
          <a:xfrm>
            <a:off x="771525" y="1179600"/>
            <a:ext cx="7600950" cy="35337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700">
                <a:latin typeface="Times New Roman" panose="02020603050405020304"/>
                <a:ea typeface="Times New Roman" panose="02020603050405020304"/>
                <a:cs typeface="Times New Roman" panose="02020603050405020304"/>
                <a:sym typeface="Times New Roman" panose="02020603050405020304"/>
              </a:rPr>
              <a:t>What is Software Testing</a:t>
            </a:r>
            <a:endParaRPr sz="57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Types of Testing Tools Cont.</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87" name="Google Shape;287;p50"/>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p:txBody>
      </p:sp>
      <p:pic>
        <p:nvPicPr>
          <p:cNvPr id="288" name="Google Shape;288;p50"/>
          <p:cNvPicPr preferRelativeResize="0"/>
          <p:nvPr/>
        </p:nvPicPr>
        <p:blipFill>
          <a:blip r:embed="rId1"/>
          <a:stretch>
            <a:fillRect/>
          </a:stretch>
        </p:blipFill>
        <p:spPr>
          <a:xfrm>
            <a:off x="786151" y="1261700"/>
            <a:ext cx="7571700" cy="361013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GuideLines For Choosing Testing Tool</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94" name="Google Shape;294;p51"/>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p:txBody>
      </p:sp>
      <p:pic>
        <p:nvPicPr>
          <p:cNvPr id="295" name="Google Shape;295;p51"/>
          <p:cNvPicPr preferRelativeResize="0"/>
          <p:nvPr/>
        </p:nvPicPr>
        <p:blipFill>
          <a:blip r:embed="rId1"/>
          <a:stretch>
            <a:fillRect/>
          </a:stretch>
        </p:blipFill>
        <p:spPr>
          <a:xfrm>
            <a:off x="514350" y="1010725"/>
            <a:ext cx="8115300" cy="37699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p>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GuideLines For Choosing Testing Tool Cont.</a:t>
            </a: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p>
        </p:txBody>
      </p:sp>
      <p:sp>
        <p:nvSpPr>
          <p:cNvPr id="301" name="Google Shape;301;p52"/>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p:txBody>
      </p:sp>
      <p:pic>
        <p:nvPicPr>
          <p:cNvPr id="302" name="Google Shape;302;p52"/>
          <p:cNvPicPr preferRelativeResize="0"/>
          <p:nvPr/>
        </p:nvPicPr>
        <p:blipFill>
          <a:blip r:embed="rId1"/>
          <a:stretch>
            <a:fillRect/>
          </a:stretch>
        </p:blipFill>
        <p:spPr>
          <a:xfrm>
            <a:off x="786138" y="758600"/>
            <a:ext cx="7877175" cy="40767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Characteristic of Good Tool</a:t>
            </a:r>
            <a:endParaRPr lang="en-GB"/>
          </a:p>
        </p:txBody>
      </p:sp>
      <p:pic>
        <p:nvPicPr>
          <p:cNvPr id="308" name="Google Shape;308;p53"/>
          <p:cNvPicPr preferRelativeResize="0"/>
          <p:nvPr/>
        </p:nvPicPr>
        <p:blipFill rotWithShape="1">
          <a:blip r:embed="rId1"/>
          <a:srcRect t="-8131"/>
          <a:stretch>
            <a:fillRect/>
          </a:stretch>
        </p:blipFill>
        <p:spPr>
          <a:xfrm>
            <a:off x="786150" y="1010725"/>
            <a:ext cx="7571700" cy="38642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4"/>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700">
                <a:latin typeface="Times New Roman" panose="02020603050405020304"/>
                <a:ea typeface="Times New Roman" panose="02020603050405020304"/>
                <a:cs typeface="Times New Roman" panose="02020603050405020304"/>
                <a:sym typeface="Times New Roman" panose="02020603050405020304"/>
              </a:rPr>
              <a:t>     Selenium </a:t>
            </a:r>
            <a:endParaRPr sz="57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What Is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319" name="Google Shape;319;p55"/>
          <p:cNvSpPr txBox="1">
            <a:spLocks noGrp="1"/>
          </p:cNvSpPr>
          <p:nvPr>
            <p:ph type="body" idx="1"/>
          </p:nvPr>
        </p:nvSpPr>
        <p:spPr>
          <a:xfrm>
            <a:off x="786150" y="10928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Selenium is an open-source tool that is used for automating the tests carried out on web browsers.</a:t>
            </a:r>
            <a:endParaRPr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spcBef>
                <a:spcPts val="600"/>
              </a:spcBef>
              <a:spcAft>
                <a:spcPts val="0"/>
              </a:spcAft>
              <a:buClr>
                <a:srgbClr val="4A4A4A"/>
              </a:buClr>
              <a:buSzPts val="2300"/>
              <a:buFont typeface="Times New Roman" panose="02020603050405020304"/>
              <a:buChar char="●"/>
            </a:pP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Web applications are tested using any web browser</a:t>
            </a:r>
            <a:endParaRPr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00"/>
              </a:spcBef>
              <a:spcAft>
                <a:spcPts val="0"/>
              </a:spcAft>
              <a:buNone/>
            </a:pPr>
            <a:endParaRPr sz="1600">
              <a:solidFill>
                <a:srgbClr val="4A4A4A"/>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600"/>
              </a:spcBef>
              <a:spcAft>
                <a:spcPts val="0"/>
              </a:spcAft>
              <a:buNone/>
            </a:pPr>
            <a:endParaRPr sz="1600">
              <a:solidFill>
                <a:srgbClr val="4A4A4A"/>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600"/>
              </a:spcBef>
              <a:spcAft>
                <a:spcPts val="0"/>
              </a:spcAft>
              <a:buNone/>
            </a:pPr>
            <a:endParaRPr sz="1600">
              <a:solidFill>
                <a:srgbClr val="4A4A4A"/>
              </a:solidFill>
              <a:highlight>
                <a:srgbClr val="FFFFFF"/>
              </a:highlight>
              <a:latin typeface="Arial" panose="020B0604020202020204"/>
              <a:ea typeface="Arial" panose="020B0604020202020204"/>
              <a:cs typeface="Arial" panose="020B0604020202020204"/>
              <a:sym typeface="Arial" panose="020B0604020202020204"/>
            </a:endParaRPr>
          </a:p>
        </p:txBody>
      </p:sp>
      <p:pic>
        <p:nvPicPr>
          <p:cNvPr id="320" name="Google Shape;320;p55"/>
          <p:cNvPicPr preferRelativeResize="0"/>
          <p:nvPr/>
        </p:nvPicPr>
        <p:blipFill>
          <a:blip r:embed="rId1"/>
          <a:stretch>
            <a:fillRect/>
          </a:stretch>
        </p:blipFill>
        <p:spPr>
          <a:xfrm>
            <a:off x="2990425" y="2571750"/>
            <a:ext cx="2857500" cy="24384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Advantages</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326" name="Google Shape;326;p56"/>
          <p:cNvSpPr txBox="1">
            <a:spLocks noGrp="1"/>
          </p:cNvSpPr>
          <p:nvPr>
            <p:ph type="body" idx="1"/>
          </p:nvPr>
        </p:nvSpPr>
        <p:spPr>
          <a:xfrm>
            <a:off x="663325" y="887900"/>
            <a:ext cx="7571700" cy="4163400"/>
          </a:xfrm>
          <a:prstGeom prst="rect">
            <a:avLst/>
          </a:prstGeom>
        </p:spPr>
        <p:txBody>
          <a:bodyPr spcFirstLastPara="1" wrap="square" lIns="91425" tIns="91425" rIns="91425" bIns="91425" anchor="t" anchorCtr="0">
            <a:noAutofit/>
          </a:bodyPr>
          <a:lstStyle/>
          <a:p>
            <a:pPr marL="457200" lvl="0" indent="-374650" algn="just" rtl="0">
              <a:lnSpc>
                <a:spcPct val="115000"/>
              </a:lnSpc>
              <a:spcBef>
                <a:spcPts val="0"/>
              </a:spcBef>
              <a:spcAft>
                <a:spcPts val="0"/>
              </a:spcAft>
              <a:buClr>
                <a:srgbClr val="4A4A4A"/>
              </a:buClr>
              <a:buSzPts val="2300"/>
              <a:buFont typeface="Times New Roman" panose="02020603050405020304"/>
              <a:buChar char="●"/>
            </a:pP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Test scripts can be written in any of these programming languages: </a:t>
            </a:r>
            <a:r>
              <a:rPr lang="en-GB" sz="2300">
                <a:solidFill>
                  <a:srgbClr val="007BFF"/>
                </a:solidFill>
                <a:highlight>
                  <a:srgbClr val="FFFFFF"/>
                </a:highlight>
                <a:uFill>
                  <a:noFill/>
                </a:uFill>
                <a:latin typeface="Times New Roman" panose="02020603050405020304"/>
                <a:ea typeface="Times New Roman" panose="02020603050405020304"/>
                <a:cs typeface="Times New Roman" panose="02020603050405020304"/>
                <a:sym typeface="Times New Roman" panose="02020603050405020304"/>
                <a:hlinkClick r:id="rId1"/>
              </a:rPr>
              <a:t>Java</a:t>
            </a: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GB" sz="2300">
                <a:solidFill>
                  <a:srgbClr val="007BFF"/>
                </a:solidFill>
                <a:highlight>
                  <a:srgbClr val="FFFFFF"/>
                </a:highlight>
                <a:uFill>
                  <a:noFill/>
                </a:uFill>
                <a:latin typeface="Times New Roman" panose="02020603050405020304"/>
                <a:ea typeface="Times New Roman" panose="02020603050405020304"/>
                <a:cs typeface="Times New Roman" panose="02020603050405020304"/>
                <a:sym typeface="Times New Roman" panose="02020603050405020304"/>
                <a:hlinkClick r:id="rId2"/>
              </a:rPr>
              <a:t>Python</a:t>
            </a: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GB" sz="2300">
                <a:solidFill>
                  <a:srgbClr val="007BFF"/>
                </a:solidFill>
                <a:highlight>
                  <a:srgbClr val="FFFFFF"/>
                </a:highlight>
                <a:uFill>
                  <a:noFill/>
                </a:uFill>
                <a:latin typeface="Times New Roman" panose="02020603050405020304"/>
                <a:ea typeface="Times New Roman" panose="02020603050405020304"/>
                <a:cs typeface="Times New Roman" panose="02020603050405020304"/>
                <a:sym typeface="Times New Roman" panose="02020603050405020304"/>
                <a:hlinkClick r:id="rId3"/>
              </a:rPr>
              <a:t>C#</a:t>
            </a: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GB" sz="2300">
                <a:solidFill>
                  <a:srgbClr val="007BFF"/>
                </a:solidFill>
                <a:highlight>
                  <a:srgbClr val="FFFFFF"/>
                </a:highlight>
                <a:uFill>
                  <a:noFill/>
                </a:uFill>
                <a:latin typeface="Times New Roman" panose="02020603050405020304"/>
                <a:ea typeface="Times New Roman" panose="02020603050405020304"/>
                <a:cs typeface="Times New Roman" panose="02020603050405020304"/>
                <a:sym typeface="Times New Roman" panose="02020603050405020304"/>
                <a:hlinkClick r:id="rId4"/>
              </a:rPr>
              <a:t>PHP</a:t>
            </a: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GB" sz="2300">
                <a:solidFill>
                  <a:srgbClr val="007BFF"/>
                </a:solidFill>
                <a:highlight>
                  <a:srgbClr val="FFFFFF"/>
                </a:highlight>
                <a:uFill>
                  <a:noFill/>
                </a:uFill>
                <a:latin typeface="Times New Roman" panose="02020603050405020304"/>
                <a:ea typeface="Times New Roman" panose="02020603050405020304"/>
                <a:cs typeface="Times New Roman" panose="02020603050405020304"/>
                <a:sym typeface="Times New Roman" panose="02020603050405020304"/>
                <a:hlinkClick r:id="rId5"/>
              </a:rPr>
              <a:t>Ruby</a:t>
            </a: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GB" sz="2300">
                <a:solidFill>
                  <a:srgbClr val="007BFF"/>
                </a:solidFill>
                <a:highlight>
                  <a:srgbClr val="FFFFFF"/>
                </a:highlight>
                <a:uFill>
                  <a:noFill/>
                </a:uFill>
                <a:latin typeface="Times New Roman" panose="02020603050405020304"/>
                <a:ea typeface="Times New Roman" panose="02020603050405020304"/>
                <a:cs typeface="Times New Roman" panose="02020603050405020304"/>
                <a:sym typeface="Times New Roman" panose="02020603050405020304"/>
                <a:hlinkClick r:id="rId6"/>
              </a:rPr>
              <a:t>Perl </a:t>
            </a:r>
            <a:r>
              <a:rPr lang="en-GB" sz="230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&amp; .Net</a:t>
            </a:r>
            <a:endParaRPr sz="230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just" rtl="0">
              <a:lnSpc>
                <a:spcPct val="115000"/>
              </a:lnSpc>
              <a:spcBef>
                <a:spcPts val="0"/>
              </a:spcBef>
              <a:spcAft>
                <a:spcPts val="0"/>
              </a:spcAft>
              <a:buClr>
                <a:srgbClr val="4A4A4A"/>
              </a:buClr>
              <a:buSzPts val="2300"/>
              <a:buFont typeface="Times New Roman" panose="02020603050405020304"/>
              <a:buChar char="●"/>
            </a:pP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Tests can be carried out in any of these OS: Windows, Mac or Linux and using any browser: Mozilla Firefox, Internet Explorer, Google Chrome, Safari or Opera</a:t>
            </a:r>
            <a:endParaRPr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just" rtl="0">
              <a:lnSpc>
                <a:spcPct val="115000"/>
              </a:lnSpc>
              <a:spcBef>
                <a:spcPts val="0"/>
              </a:spcBef>
              <a:spcAft>
                <a:spcPts val="0"/>
              </a:spcAft>
              <a:buClr>
                <a:srgbClr val="4A4A4A"/>
              </a:buClr>
              <a:buSzPts val="2300"/>
              <a:buFont typeface="Times New Roman" panose="02020603050405020304"/>
              <a:buChar char="●"/>
            </a:pP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can be integrated with tools such as </a:t>
            </a:r>
            <a:r>
              <a:rPr lang="en-GB" sz="2300">
                <a:solidFill>
                  <a:srgbClr val="007BFF"/>
                </a:solidFill>
                <a:highlight>
                  <a:srgbClr val="FFFFFF"/>
                </a:highlight>
                <a:uFill>
                  <a:noFill/>
                </a:uFill>
                <a:latin typeface="Times New Roman" panose="02020603050405020304"/>
                <a:ea typeface="Times New Roman" panose="02020603050405020304"/>
                <a:cs typeface="Times New Roman" panose="02020603050405020304"/>
                <a:sym typeface="Times New Roman" panose="02020603050405020304"/>
                <a:hlinkClick r:id="rId7"/>
              </a:rPr>
              <a:t>TestNG </a:t>
            </a: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&amp; </a:t>
            </a:r>
            <a:r>
              <a:rPr lang="en-GB" sz="2300">
                <a:solidFill>
                  <a:srgbClr val="007BFF"/>
                </a:solidFill>
                <a:highlight>
                  <a:srgbClr val="FFFFFF"/>
                </a:highlight>
                <a:uFill>
                  <a:noFill/>
                </a:uFill>
                <a:latin typeface="Times New Roman" panose="02020603050405020304"/>
                <a:ea typeface="Times New Roman" panose="02020603050405020304"/>
                <a:cs typeface="Times New Roman" panose="02020603050405020304"/>
                <a:sym typeface="Times New Roman" panose="02020603050405020304"/>
                <a:hlinkClick r:id="rId8"/>
              </a:rPr>
              <a:t>JUnit </a:t>
            </a: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for managing test cases and generating reports</a:t>
            </a:r>
            <a:endParaRPr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just" rtl="0">
              <a:lnSpc>
                <a:spcPct val="115000"/>
              </a:lnSpc>
              <a:spcBef>
                <a:spcPts val="0"/>
              </a:spcBef>
              <a:spcAft>
                <a:spcPts val="0"/>
              </a:spcAft>
              <a:buClr>
                <a:schemeClr val="dk1"/>
              </a:buClr>
              <a:buSzPts val="2300"/>
              <a:buFont typeface="Times New Roman" panose="02020603050405020304"/>
              <a:buChar char="●"/>
            </a:pP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can be integrated with Maven, </a:t>
            </a:r>
            <a:r>
              <a:rPr lang="en-GB" sz="2300">
                <a:solidFill>
                  <a:srgbClr val="007BFF"/>
                </a:solidFill>
                <a:highlight>
                  <a:srgbClr val="FFFFFF"/>
                </a:highlight>
                <a:uFill>
                  <a:noFill/>
                </a:uFill>
                <a:latin typeface="Times New Roman" panose="02020603050405020304"/>
                <a:ea typeface="Times New Roman" panose="02020603050405020304"/>
                <a:cs typeface="Times New Roman" panose="02020603050405020304"/>
                <a:sym typeface="Times New Roman" panose="02020603050405020304"/>
                <a:hlinkClick r:id="rId9"/>
              </a:rPr>
              <a:t>Jenkins </a:t>
            </a:r>
            <a:r>
              <a:rPr lang="en-GB"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&amp; Docker to achieve Continuous Testing</a:t>
            </a:r>
            <a:endParaRPr sz="2300">
              <a:solidFill>
                <a:srgbClr val="4A4A4A"/>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00"/>
              </a:spcBef>
              <a:spcAft>
                <a:spcPts val="0"/>
              </a:spcAft>
              <a:buNone/>
            </a:pPr>
            <a:endParaRPr sz="230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Disadvantages</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332" name="Google Shape;332;p5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74650" algn="l" rtl="0">
              <a:lnSpc>
                <a:spcPct val="100000"/>
              </a:lnSpc>
              <a:spcBef>
                <a:spcPts val="0"/>
              </a:spcBef>
              <a:spcAft>
                <a:spcPts val="0"/>
              </a:spcAft>
              <a:buClr>
                <a:srgbClr val="4A4A4A"/>
              </a:buClr>
              <a:buSzPts val="2300"/>
              <a:buFont typeface="Times New Roman" panose="02020603050405020304"/>
              <a:buChar char="●"/>
            </a:pPr>
            <a:r>
              <a:rPr lang="en-GB" sz="2300">
                <a:solidFill>
                  <a:srgbClr val="4A4A4A"/>
                </a:solidFill>
                <a:latin typeface="Times New Roman" panose="02020603050405020304"/>
                <a:ea typeface="Times New Roman" panose="02020603050405020304"/>
                <a:cs typeface="Times New Roman" panose="02020603050405020304"/>
                <a:sym typeface="Times New Roman" panose="02020603050405020304"/>
              </a:rPr>
              <a:t>We can use Selenium only to test web applications. </a:t>
            </a: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0"/>
              </a:spcAft>
              <a:buNone/>
            </a:pP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00000"/>
              </a:lnSpc>
              <a:spcBef>
                <a:spcPts val="1200"/>
              </a:spcBef>
              <a:spcAft>
                <a:spcPts val="0"/>
              </a:spcAft>
              <a:buClr>
                <a:srgbClr val="4A4A4A"/>
              </a:buClr>
              <a:buSzPts val="2300"/>
              <a:buFont typeface="Times New Roman" panose="02020603050405020304"/>
              <a:buChar char="●"/>
            </a:pPr>
            <a:r>
              <a:rPr lang="en-GB" sz="2300">
                <a:solidFill>
                  <a:srgbClr val="4A4A4A"/>
                </a:solidFill>
                <a:latin typeface="Times New Roman" panose="02020603050405020304"/>
                <a:ea typeface="Times New Roman" panose="02020603050405020304"/>
                <a:cs typeface="Times New Roman" panose="02020603050405020304"/>
                <a:sym typeface="Times New Roman" panose="02020603050405020304"/>
              </a:rPr>
              <a:t>It is not possible to perform testing on images. </a:t>
            </a: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1200"/>
              </a:spcBef>
              <a:spcAft>
                <a:spcPts val="0"/>
              </a:spcAft>
              <a:buNone/>
            </a:pP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00000"/>
              </a:lnSpc>
              <a:spcBef>
                <a:spcPts val="1200"/>
              </a:spcBef>
              <a:spcAft>
                <a:spcPts val="0"/>
              </a:spcAft>
              <a:buClr>
                <a:srgbClr val="4A4A4A"/>
              </a:buClr>
              <a:buSzPts val="2300"/>
              <a:buFont typeface="Times New Roman" panose="02020603050405020304"/>
              <a:buChar char="●"/>
            </a:pPr>
            <a:r>
              <a:rPr lang="en-GB" sz="2300">
                <a:solidFill>
                  <a:srgbClr val="4A4A4A"/>
                </a:solidFill>
                <a:latin typeface="Times New Roman" panose="02020603050405020304"/>
                <a:ea typeface="Times New Roman" panose="02020603050405020304"/>
                <a:cs typeface="Times New Roman" panose="02020603050405020304"/>
                <a:sym typeface="Times New Roman" panose="02020603050405020304"/>
              </a:rPr>
              <a:t>There is no native reporting facility. </a:t>
            </a:r>
            <a:endParaRPr sz="230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Selenium Suite of Tools</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338" name="Google Shape;338;p58"/>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74650" algn="l" rtl="0">
              <a:lnSpc>
                <a:spcPct val="100000"/>
              </a:lnSpc>
              <a:spcBef>
                <a:spcPts val="0"/>
              </a:spcBef>
              <a:spcAft>
                <a:spcPts val="0"/>
              </a:spcAft>
              <a:buClr>
                <a:srgbClr val="4A4A4A"/>
              </a:buClr>
              <a:buSzPts val="2300"/>
              <a:buFont typeface="Times New Roman" panose="02020603050405020304"/>
              <a:buChar char="●"/>
            </a:pPr>
            <a:r>
              <a:rPr lang="en-GB" sz="2300">
                <a:solidFill>
                  <a:srgbClr val="4A4A4A"/>
                </a:solidFill>
                <a:latin typeface="Times New Roman" panose="02020603050405020304"/>
                <a:ea typeface="Times New Roman" panose="02020603050405020304"/>
                <a:cs typeface="Times New Roman" panose="02020603050405020304"/>
                <a:sym typeface="Times New Roman" panose="02020603050405020304"/>
              </a:rPr>
              <a:t>Selenium RC (Now depreciated)</a:t>
            </a: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1200"/>
              </a:spcBef>
              <a:spcAft>
                <a:spcPts val="0"/>
              </a:spcAft>
              <a:buNone/>
            </a:pP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00000"/>
              </a:lnSpc>
              <a:spcBef>
                <a:spcPts val="1200"/>
              </a:spcBef>
              <a:spcAft>
                <a:spcPts val="0"/>
              </a:spcAft>
              <a:buClr>
                <a:srgbClr val="4A4A4A"/>
              </a:buClr>
              <a:buSzPts val="2300"/>
              <a:buFont typeface="Times New Roman" panose="02020603050405020304"/>
              <a:buChar char="●"/>
            </a:pPr>
            <a:r>
              <a:rPr lang="en-GB" sz="2300">
                <a:solidFill>
                  <a:srgbClr val="4A4A4A"/>
                </a:solidFill>
                <a:latin typeface="Times New Roman" panose="02020603050405020304"/>
                <a:ea typeface="Times New Roman" panose="02020603050405020304"/>
                <a:cs typeface="Times New Roman" panose="02020603050405020304"/>
                <a:sym typeface="Times New Roman" panose="02020603050405020304"/>
              </a:rPr>
              <a:t>Selenium IDE</a:t>
            </a: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1200"/>
              </a:spcBef>
              <a:spcAft>
                <a:spcPts val="0"/>
              </a:spcAft>
              <a:buNone/>
            </a:pP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00000"/>
              </a:lnSpc>
              <a:spcBef>
                <a:spcPts val="1200"/>
              </a:spcBef>
              <a:spcAft>
                <a:spcPts val="0"/>
              </a:spcAft>
              <a:buClr>
                <a:srgbClr val="4A4A4A"/>
              </a:buClr>
              <a:buSzPts val="2300"/>
              <a:buFont typeface="Times New Roman" panose="02020603050405020304"/>
              <a:buChar char="●"/>
            </a:pPr>
            <a:r>
              <a:rPr lang="en-GB" sz="2300">
                <a:solidFill>
                  <a:srgbClr val="4A4A4A"/>
                </a:solidFill>
                <a:latin typeface="Times New Roman" panose="02020603050405020304"/>
                <a:ea typeface="Times New Roman" panose="02020603050405020304"/>
                <a:cs typeface="Times New Roman" panose="02020603050405020304"/>
                <a:sym typeface="Times New Roman" panose="02020603050405020304"/>
              </a:rPr>
              <a:t>Selenium Grid</a:t>
            </a: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1200"/>
              </a:spcBef>
              <a:spcAft>
                <a:spcPts val="0"/>
              </a:spcAft>
              <a:buNone/>
            </a:pP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00000"/>
              </a:lnSpc>
              <a:spcBef>
                <a:spcPts val="1200"/>
              </a:spcBef>
              <a:spcAft>
                <a:spcPts val="0"/>
              </a:spcAft>
              <a:buClr>
                <a:srgbClr val="4A4A4A"/>
              </a:buClr>
              <a:buSzPts val="2300"/>
              <a:buFont typeface="Times New Roman" panose="02020603050405020304"/>
              <a:buChar char="●"/>
            </a:pPr>
            <a:r>
              <a:rPr lang="en-GB" sz="2300">
                <a:solidFill>
                  <a:srgbClr val="4A4A4A"/>
                </a:solidFill>
                <a:latin typeface="Times New Roman" panose="02020603050405020304"/>
                <a:ea typeface="Times New Roman" panose="02020603050405020304"/>
                <a:cs typeface="Times New Roman" panose="02020603050405020304"/>
                <a:sym typeface="Times New Roman" panose="02020603050405020304"/>
              </a:rPr>
              <a:t>Selenium WebDriver</a:t>
            </a:r>
            <a:endParaRPr sz="2300">
              <a:solidFill>
                <a:srgbClr val="4A4A4A"/>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0"/>
              </a:spcAft>
              <a:buNone/>
            </a:pPr>
            <a:endParaRPr sz="1700">
              <a:solidFill>
                <a:srgbClr val="4A4A4A"/>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400"/>
              </a:spcBef>
              <a:spcAft>
                <a:spcPts val="0"/>
              </a:spcAft>
              <a:buNone/>
            </a:pPr>
            <a:endParaRPr sz="2000">
              <a:solidFill>
                <a:schemeClr val="accent1"/>
              </a:solidFill>
              <a:latin typeface="Roboto Slab"/>
              <a:ea typeface="Roboto Slab"/>
              <a:cs typeface="Roboto Slab"/>
              <a:sym typeface="Roboto Slab"/>
            </a:endParaRPr>
          </a:p>
          <a:p>
            <a:pPr marL="0" lvl="0" indent="0" algn="l" rtl="0">
              <a:lnSpc>
                <a:spcPct val="100000"/>
              </a:lnSpc>
              <a:spcBef>
                <a:spcPts val="600"/>
              </a:spcBef>
              <a:spcAft>
                <a:spcPts val="0"/>
              </a:spcAft>
              <a:buNone/>
            </a:pPr>
            <a:endParaRPr sz="1700">
              <a:solidFill>
                <a:srgbClr val="4A4A4A"/>
              </a:solidFill>
              <a:latin typeface="Arial" panose="020B0604020202020204"/>
              <a:ea typeface="Arial" panose="020B0604020202020204"/>
              <a:cs typeface="Arial" panose="020B0604020202020204"/>
              <a:sym typeface="Arial" panose="020B06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DEMO</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344" name="Google Shape;344;p59"/>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p:txBody>
      </p:sp>
      <p:pic>
        <p:nvPicPr>
          <p:cNvPr id="345" name="Google Shape;345;p59" title="SeleniumDemo.mp4">
            <a:hlinkClick r:id="rId1"/>
          </p:cNvPr>
          <p:cNvPicPr preferRelativeResize="0"/>
          <p:nvPr/>
        </p:nvPicPr>
        <p:blipFill>
          <a:blip r:embed="rId2"/>
          <a:stretch>
            <a:fillRect/>
          </a:stretch>
        </p:blipFill>
        <p:spPr>
          <a:xfrm>
            <a:off x="786150" y="1261700"/>
            <a:ext cx="7571700" cy="3573600"/>
          </a:xfrm>
          <a:prstGeom prst="rect">
            <a:avLst/>
          </a:prstGeom>
          <a:noFill/>
          <a:ln>
            <a:noFill/>
          </a:ln>
          <a:effectLst>
            <a:outerShdw blurRad="57150" dist="19050" dir="5400000" algn="bl" rotWithShape="0">
              <a:srgbClr val="000000">
                <a:alpha val="50000"/>
              </a:srgbClr>
            </a:outerShdw>
          </a:effec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p:nvPr/>
        </p:nvSpPr>
        <p:spPr>
          <a:xfrm>
            <a:off x="199600" y="230325"/>
            <a:ext cx="7262400" cy="47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Software Testing</a:t>
            </a:r>
            <a:endParaRPr sz="3000" b="1">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spcBef>
                <a:spcPts val="0"/>
              </a:spcBef>
              <a:spcAft>
                <a:spcPts val="0"/>
              </a:spcAft>
              <a:buClr>
                <a:schemeClr val="dk1"/>
              </a:buClr>
              <a:buSzPts val="2300"/>
              <a:buFont typeface="Times New Roman" panose="02020603050405020304"/>
              <a:buChar char="●"/>
            </a:pPr>
            <a:r>
              <a:rPr lang="en-GB" sz="2300">
                <a:latin typeface="Times New Roman" panose="02020603050405020304"/>
                <a:ea typeface="Times New Roman" panose="02020603050405020304"/>
                <a:cs typeface="Times New Roman" panose="02020603050405020304"/>
                <a:sym typeface="Times New Roman" panose="02020603050405020304"/>
              </a:rPr>
              <a:t>Is the process to help identify the </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correctness, completeness and quality of the developed software</a:t>
            </a:r>
            <a:r>
              <a:rPr lang="en-GB" sz="2300">
                <a:latin typeface="Times New Roman" panose="02020603050405020304"/>
                <a:ea typeface="Times New Roman" panose="02020603050405020304"/>
                <a:cs typeface="Times New Roman" panose="02020603050405020304"/>
                <a:sym typeface="Times New Roman" panose="02020603050405020304"/>
              </a:rPr>
              <a:t>.</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spcBef>
                <a:spcPts val="0"/>
              </a:spcBef>
              <a:spcAft>
                <a:spcPts val="0"/>
              </a:spcAft>
              <a:buClr>
                <a:schemeClr val="dk1"/>
              </a:buClr>
              <a:buSzPts val="2300"/>
              <a:buFont typeface="Times New Roman" panose="02020603050405020304"/>
              <a:buChar char="●"/>
            </a:pPr>
            <a:r>
              <a:rPr lang="en-GB" sz="2300">
                <a:latin typeface="Times New Roman" panose="02020603050405020304"/>
                <a:ea typeface="Times New Roman" panose="02020603050405020304"/>
                <a:cs typeface="Times New Roman" panose="02020603050405020304"/>
                <a:sym typeface="Times New Roman" panose="02020603050405020304"/>
              </a:rPr>
              <a:t>Is the process of executing program or application with the </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intent of finding errors</a:t>
            </a:r>
            <a:r>
              <a:rPr lang="en-GB" sz="2300">
                <a:latin typeface="Times New Roman" panose="02020603050405020304"/>
                <a:ea typeface="Times New Roman" panose="02020603050405020304"/>
                <a:cs typeface="Times New Roman" panose="02020603050405020304"/>
                <a:sym typeface="Times New Roman" panose="02020603050405020304"/>
              </a:rPr>
              <a:t>.</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spcBef>
                <a:spcPts val="0"/>
              </a:spcBef>
              <a:spcAft>
                <a:spcPts val="0"/>
              </a:spcAft>
              <a:buClr>
                <a:schemeClr val="dk1"/>
              </a:buClr>
              <a:buSzPts val="2300"/>
              <a:buFont typeface="Times New Roman" panose="02020603050405020304"/>
              <a:buChar char="●"/>
            </a:pPr>
            <a:r>
              <a:rPr lang="en-GB" sz="2300">
                <a:latin typeface="Times New Roman" panose="02020603050405020304"/>
                <a:ea typeface="Times New Roman" panose="02020603050405020304"/>
                <a:cs typeface="Times New Roman" panose="02020603050405020304"/>
                <a:sym typeface="Times New Roman" panose="02020603050405020304"/>
              </a:rPr>
              <a:t>Is </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criticism or comparison</a:t>
            </a:r>
            <a:r>
              <a:rPr lang="en-GB" sz="2300">
                <a:latin typeface="Times New Roman" panose="02020603050405020304"/>
                <a:ea typeface="Times New Roman" panose="02020603050405020304"/>
                <a:cs typeface="Times New Roman" panose="02020603050405020304"/>
                <a:sym typeface="Times New Roman" panose="02020603050405020304"/>
              </a:rPr>
              <a:t>.</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lnSpc>
                <a:spcPct val="118000"/>
              </a:lnSpc>
              <a:spcBef>
                <a:spcPts val="0"/>
              </a:spcBef>
              <a:spcAft>
                <a:spcPts val="0"/>
              </a:spcAft>
              <a:buClr>
                <a:schemeClr val="dk1"/>
              </a:buClr>
              <a:buSzPts val="2300"/>
              <a:buFont typeface="Times New Roman" panose="02020603050405020304"/>
              <a:buChar char="●"/>
            </a:pPr>
            <a:r>
              <a:rPr lang="en-GB" sz="2300">
                <a:highlight>
                  <a:srgbClr val="FFFFFF"/>
                </a:highlight>
                <a:latin typeface="Times New Roman" panose="02020603050405020304"/>
                <a:ea typeface="Times New Roman" panose="02020603050405020304"/>
                <a:cs typeface="Times New Roman" panose="02020603050405020304"/>
                <a:sym typeface="Times New Roman" panose="02020603050405020304"/>
              </a:rPr>
              <a:t>Cost of software testing is </a:t>
            </a:r>
            <a:r>
              <a:rPr lang="en-GB" sz="2300">
                <a:solidFill>
                  <a:schemeClr val="accen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40:50</a:t>
            </a:r>
            <a:r>
              <a:rPr lang="en-GB" sz="2300">
                <a:highlight>
                  <a:srgbClr val="FFFFFF"/>
                </a:highlight>
                <a:latin typeface="Times New Roman" panose="02020603050405020304"/>
                <a:ea typeface="Times New Roman" panose="02020603050405020304"/>
                <a:cs typeface="Times New Roman" panose="02020603050405020304"/>
                <a:sym typeface="Times New Roman" panose="02020603050405020304"/>
              </a:rPr>
              <a:t> percentage of software development but it depends on the organization to organization and project to project.</a:t>
            </a:r>
            <a:endParaRPr sz="23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spcBef>
                <a:spcPts val="0"/>
              </a:spcBef>
              <a:spcAft>
                <a:spcPts val="0"/>
              </a:spcAft>
              <a:buClr>
                <a:schemeClr val="dk1"/>
              </a:buClr>
              <a:buSzPts val="2300"/>
              <a:buFont typeface="Times New Roman" panose="02020603050405020304"/>
              <a:buChar char="●"/>
            </a:pPr>
            <a:r>
              <a:rPr lang="en-GB" sz="2300">
                <a:latin typeface="Times New Roman" panose="02020603050405020304"/>
                <a:ea typeface="Times New Roman" panose="02020603050405020304"/>
                <a:cs typeface="Times New Roman" panose="02020603050405020304"/>
                <a:sym typeface="Times New Roman" panose="02020603050405020304"/>
              </a:rPr>
              <a:t> Can be viewed as </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destructive rather than constructive</a:t>
            </a:r>
            <a:r>
              <a:rPr lang="en-GB" sz="2300">
                <a:latin typeface="Times New Roman" panose="02020603050405020304"/>
                <a:ea typeface="Times New Roman" panose="02020603050405020304"/>
                <a:cs typeface="Times New Roman" panose="02020603050405020304"/>
                <a:sym typeface="Times New Roman" panose="02020603050405020304"/>
              </a:rPr>
              <a:t>.</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l" rtl="0">
              <a:spcBef>
                <a:spcPts val="0"/>
              </a:spcBef>
              <a:spcAft>
                <a:spcPts val="0"/>
              </a:spcAft>
              <a:buClr>
                <a:schemeClr val="dk1"/>
              </a:buClr>
              <a:buSzPts val="2300"/>
              <a:buFont typeface="Times New Roman" panose="02020603050405020304"/>
              <a:buChar char="●"/>
            </a:pPr>
            <a:r>
              <a:rPr lang="en-GB" sz="2300">
                <a:latin typeface="Times New Roman" panose="02020603050405020304"/>
                <a:ea typeface="Times New Roman" panose="02020603050405020304"/>
                <a:cs typeface="Times New Roman" panose="02020603050405020304"/>
                <a:sym typeface="Times New Roman" panose="02020603050405020304"/>
              </a:rPr>
              <a:t>To be most effective, it should be conducted by </a:t>
            </a:r>
            <a:r>
              <a:rPr lang="en-GB" sz="2300">
                <a:solidFill>
                  <a:schemeClr val="accent1"/>
                </a:solidFill>
                <a:latin typeface="Times New Roman" panose="02020603050405020304"/>
                <a:ea typeface="Times New Roman" panose="02020603050405020304"/>
                <a:cs typeface="Times New Roman" panose="02020603050405020304"/>
                <a:sym typeface="Times New Roman" panose="02020603050405020304"/>
              </a:rPr>
              <a:t>independent third party</a:t>
            </a:r>
            <a:r>
              <a:rPr lang="en-GB" sz="2300">
                <a:latin typeface="Times New Roman" panose="02020603050405020304"/>
                <a:ea typeface="Times New Roman" panose="02020603050405020304"/>
                <a:cs typeface="Times New Roman" panose="02020603050405020304"/>
                <a:sym typeface="Times New Roman" panose="02020603050405020304"/>
              </a:rPr>
              <a:t>.</a:t>
            </a:r>
            <a:endParaRPr sz="230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700">
                <a:latin typeface="Times New Roman" panose="02020603050405020304"/>
                <a:ea typeface="Times New Roman" panose="02020603050405020304"/>
                <a:cs typeface="Times New Roman" panose="02020603050405020304"/>
                <a:sym typeface="Times New Roman" panose="02020603050405020304"/>
              </a:rPr>
              <a:t>Testing Stages</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p:nvPr/>
        </p:nvSpPr>
        <p:spPr>
          <a:xfrm>
            <a:off x="168900" y="583450"/>
            <a:ext cx="7262400" cy="37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panose="020B0503030403020204"/>
              <a:ea typeface="Source Sans Pro" panose="020B0503030403020204"/>
              <a:cs typeface="Source Sans Pro" panose="020B0503030403020204"/>
              <a:sym typeface="Source Sans Pro" panose="020B0503030403020204"/>
            </a:endParaRPr>
          </a:p>
        </p:txBody>
      </p:sp>
      <p:sp>
        <p:nvSpPr>
          <p:cNvPr id="95" name="Google Shape;95;p17"/>
          <p:cNvSpPr txBox="1"/>
          <p:nvPr/>
        </p:nvSpPr>
        <p:spPr>
          <a:xfrm>
            <a:off x="445225" y="341500"/>
            <a:ext cx="7492800" cy="41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Testing Stages</a:t>
            </a:r>
            <a:endParaRPr sz="3000" b="1">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Source Sans Pro" panose="020B0503030403020204"/>
              <a:ea typeface="Source Sans Pro" panose="020B0503030403020204"/>
              <a:cs typeface="Source Sans Pro" panose="020B0503030403020204"/>
              <a:sym typeface="Source Sans Pro" panose="020B0503030403020204"/>
            </a:endParaRPr>
          </a:p>
          <a:p>
            <a:pPr marL="457200" lvl="0" indent="-381000" algn="l" rtl="0">
              <a:spcBef>
                <a:spcPts val="0"/>
              </a:spcBef>
              <a:spcAft>
                <a:spcPts val="0"/>
              </a:spcAft>
              <a:buClr>
                <a:schemeClr val="accent1"/>
              </a:buClr>
              <a:buSzPts val="2400"/>
              <a:buFont typeface="Times New Roman" panose="02020603050405020304"/>
              <a:buAutoNum type="arabicPeriod"/>
            </a:pPr>
            <a:r>
              <a:rPr lang="en-GB" sz="24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Development testing</a:t>
            </a:r>
            <a:endParaRPr sz="2400" b="1">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r>
              <a:rPr lang="en-GB" sz="2300">
                <a:latin typeface="Times New Roman" panose="02020603050405020304"/>
                <a:ea typeface="Times New Roman" panose="02020603050405020304"/>
                <a:cs typeface="Times New Roman" panose="02020603050405020304"/>
                <a:sym typeface="Times New Roman" panose="02020603050405020304"/>
              </a:rPr>
              <a:t>where the system is tested during development to discover bugs and defects. System designers and programmers are likely to be involved in the testing process.</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4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2.  Release testing</a:t>
            </a:r>
            <a:endParaRPr sz="2400" b="1">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r>
              <a:rPr lang="en-GB" sz="2300">
                <a:latin typeface="Times New Roman" panose="02020603050405020304"/>
                <a:ea typeface="Times New Roman" panose="02020603050405020304"/>
                <a:cs typeface="Times New Roman" panose="02020603050405020304"/>
                <a:sym typeface="Times New Roman" panose="02020603050405020304"/>
              </a:rPr>
              <a:t>where a separate testing team tests a complete version of the system before it is released to users. The aim of release testing is to check that the system meets the requirements of system stakeholders.</a:t>
            </a:r>
            <a:endParaRPr sz="2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Source Sans Pro" panose="020B0503030403020204"/>
              <a:ea typeface="Source Sans Pro" panose="020B0503030403020204"/>
              <a:cs typeface="Source Sans Pro" panose="020B0503030403020204"/>
              <a:sym typeface="Source Sans Pro" panose="020B0503030403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153525" y="383850"/>
            <a:ext cx="6909300" cy="38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3.  User testing</a:t>
            </a:r>
            <a:endParaRPr sz="2400" b="1">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r>
              <a:rPr lang="en-GB" sz="2300">
                <a:latin typeface="Times New Roman" panose="02020603050405020304"/>
                <a:ea typeface="Times New Roman" panose="02020603050405020304"/>
                <a:cs typeface="Times New Roman" panose="02020603050405020304"/>
                <a:sym typeface="Times New Roman" panose="02020603050405020304"/>
              </a:rPr>
              <a:t>where users or potential users of a system test the system in their own environment. For software products, the ‘user’ may be an internal marketing group who decide if the software can be marketed, released, and sold.</a:t>
            </a:r>
            <a:endParaRPr sz="2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300" b="1" u="sng">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5700">
                <a:latin typeface="Times New Roman" panose="02020603050405020304"/>
                <a:ea typeface="Times New Roman" panose="02020603050405020304"/>
                <a:cs typeface="Times New Roman" panose="02020603050405020304"/>
                <a:sym typeface="Times New Roman" panose="02020603050405020304"/>
              </a:rPr>
              <a:t>Testing Methodologies</a:t>
            </a:r>
            <a:endParaRPr sz="57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endParaRPr sz="6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7647</Words>
  <Application>WPS Presentation</Application>
  <PresentationFormat>On-screen Show (16:9)</PresentationFormat>
  <Paragraphs>340</Paragraphs>
  <Slides>49</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SimSun</vt:lpstr>
      <vt:lpstr>Wingdings</vt:lpstr>
      <vt:lpstr>Arial</vt:lpstr>
      <vt:lpstr>Roboto Slab</vt:lpstr>
      <vt:lpstr>Source Sans Pro</vt:lpstr>
      <vt:lpstr>Times New Roman</vt:lpstr>
      <vt:lpstr>Times New Roman</vt:lpstr>
      <vt:lpstr>Microsoft YaHei</vt:lpstr>
      <vt:lpstr>Arial Unicode MS</vt:lpstr>
      <vt:lpstr>Cordelia template</vt:lpstr>
      <vt:lpstr>Testing</vt:lpstr>
      <vt:lpstr>History</vt:lpstr>
      <vt:lpstr>PowerPoint 演示文稿</vt:lpstr>
      <vt:lpstr>What is Software Testing</vt:lpstr>
      <vt:lpstr>PowerPoint 演示文稿</vt:lpstr>
      <vt:lpstr>Testing Stages</vt:lpstr>
      <vt:lpstr>PowerPoint 演示文稿</vt:lpstr>
      <vt:lpstr>PowerPoint 演示文稿</vt:lpstr>
      <vt:lpstr>Testing Methodologies</vt:lpstr>
      <vt:lpstr>PowerPoint 演示文稿</vt:lpstr>
      <vt:lpstr>PowerPoint 演示文稿</vt:lpstr>
      <vt:lpstr>Types of Testing </vt:lpstr>
      <vt:lpstr>PowerPoint 演示文稿</vt:lpstr>
      <vt:lpstr>PowerPoint 演示文稿</vt:lpstr>
      <vt:lpstr>PowerPoint 演示文稿</vt:lpstr>
      <vt:lpstr>Functional Testing</vt:lpstr>
      <vt:lpstr>Functional Testing Cont:</vt:lpstr>
      <vt:lpstr>How to do Functional Testing:</vt:lpstr>
      <vt:lpstr>Unit Testing </vt:lpstr>
      <vt:lpstr>2.  Integration Testing </vt:lpstr>
      <vt:lpstr>3.  System Testing </vt:lpstr>
      <vt:lpstr>5.  User Acceptance Testing </vt:lpstr>
      <vt:lpstr>6.  Regression Testing</vt:lpstr>
      <vt:lpstr>PowerPoint 演示文稿</vt:lpstr>
      <vt:lpstr> Non Functional Testing</vt:lpstr>
      <vt:lpstr>PowerPoint 演示文稿</vt:lpstr>
      <vt:lpstr>Non Functional Testing Cont.</vt:lpstr>
      <vt:lpstr>PowerPoint 演示文稿</vt:lpstr>
      <vt:lpstr>PowerPoint 演示文稿</vt:lpstr>
      <vt:lpstr>TDD</vt:lpstr>
      <vt:lpstr>Traditionally</vt:lpstr>
      <vt:lpstr>TDD…</vt:lpstr>
      <vt:lpstr>Advantages Of TDD</vt:lpstr>
      <vt:lpstr>Disadvantages Of TDD</vt:lpstr>
      <vt:lpstr>Software Testing Tools</vt:lpstr>
      <vt:lpstr>What Is?</vt:lpstr>
      <vt:lpstr>Benefits of Testing Tools</vt:lpstr>
      <vt:lpstr>Types of Testing Tools</vt:lpstr>
      <vt:lpstr>Types of Testing Tools Cont.</vt:lpstr>
      <vt:lpstr>Types of Testing Tools Cont.</vt:lpstr>
      <vt:lpstr>GuideLines For Choosing Testing Tool</vt:lpstr>
      <vt:lpstr>GuideLines For Choosing Testing Tool Cont.</vt:lpstr>
      <vt:lpstr>Characteristic of Good Tool</vt:lpstr>
      <vt:lpstr>     Selenium </vt:lpstr>
      <vt:lpstr>What Is ?</vt:lpstr>
      <vt:lpstr>Advantages</vt:lpstr>
      <vt:lpstr>Disadvantages</vt:lpstr>
      <vt:lpstr>Selenium Suite of Tools</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
  <cp:lastModifiedBy>asmaa</cp:lastModifiedBy>
  <cp:revision>10</cp:revision>
  <dcterms:created xsi:type="dcterms:W3CDTF">2020-11-10T11:38:00Z</dcterms:created>
  <dcterms:modified xsi:type="dcterms:W3CDTF">2020-11-10T12:36:20Z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