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ubi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ubik-regular.fntdata"/><Relationship Id="rId21" Type="http://schemas.openxmlformats.org/officeDocument/2006/relationships/slide" Target="slides/slide17.xml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417ecd79_1_1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417ecd7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417ecd79_1_1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417ecd7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417ecd79_1_2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417ecd79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417ecd79_1_2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417ecd79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417ecd79_1_17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417ecd79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417ecd79_1_1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417ecd79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417ecd79_1_1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417ecd79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417ecd79_1_2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417ecd7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417ecd79_1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417ecd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417ecd79_1_1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417ecd7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417ecd79_1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417ecd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17ecd79_1_1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17ecd79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417ecd79_1_2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417ecd79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417ecd79_1_1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417ecd7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417ecd79_1_1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417ecd79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417ecd79_1_1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417ecd7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344625" y="1610275"/>
            <a:ext cx="5609100" cy="1065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3000"/>
              <a:buNone/>
              <a:defRPr sz="3000">
                <a:solidFill>
                  <a:srgbClr val="01152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790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09350"/>
            <a:ext cx="421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37552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64185" y="299450"/>
            <a:ext cx="1292664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l7.org/fhir/STU3/" TargetMode="External"/><Relationship Id="rId4" Type="http://schemas.openxmlformats.org/officeDocument/2006/relationships/hyperlink" Target="https://github.com/dhis2/dhis2-fhir-adap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344625" y="1610275"/>
            <a:ext cx="5609100" cy="10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DHIS 2 FHIR Adapter: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Volker Schmidt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February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</a:t>
            </a:r>
            <a:r>
              <a:rPr lang="en"/>
              <a:t> between </a:t>
            </a:r>
            <a:r>
              <a:rPr lang="en"/>
              <a:t>HL7® FHIR® </a:t>
            </a:r>
            <a:r>
              <a:rPr lang="en"/>
              <a:t>and DHIS 2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HL7® FHIR® contain well defined extensible definitions of healthcare related resources (like a patient or an immunization). E.g. the blood pressure of a Patient can be collected an unrestricted amount of times per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DHIS 2 Tracker is a highly flexible system that may not be used for healthcare related resources only. Resources are defined as needed (e.g. Tracked Entity Types that may be a Patient or even a Borehole). Data of a Tracked Entity Instance is collected in a structured way that is defined on a specific system installation by DHIS 2 Tracker Programs and their Stages. E.g. the blood pressure of a Patient can only be collected when a DHIS 2 Tracker Program includes it and only as many times as a DHIS 2 Tracker Program allows 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between </a:t>
            </a:r>
            <a:r>
              <a:rPr lang="en"/>
              <a:t>HL7® FHIR® and DHIS 2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mapping only for static DHIS 2 resources </a:t>
            </a:r>
            <a:br>
              <a:rPr lang="en"/>
            </a:br>
            <a:r>
              <a:rPr lang="en"/>
              <a:t>(e.g. DHIS 2 Organisation Units).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dynamic mapping for highly dynamic DHIS 2 resources </a:t>
            </a:r>
            <a:br>
              <a:rPr lang="en"/>
            </a:br>
            <a:r>
              <a:rPr lang="en"/>
              <a:t>(DHIS 2 Tracked Entity Types and DHIS 2 Tracker Programs).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mappings are triggered by rules that define when the rule can be used and how to perform the mapping.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mappings are performed by reusable domain specific JavaScripts snippets that can be parameterized for different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Separate FHIR resource related mappings of DHIS 2 Tracked Entity Instance, Organisation Unit, GEO Location and various dates (e.g. enrollment date or effective date).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Rule Example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1152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Simplified rough example of a mapping that uses </a:t>
            </a:r>
            <a:br>
              <a:rPr i="1" lang="en"/>
            </a:br>
            <a:r>
              <a:rPr i="1" lang="en"/>
              <a:t>the same reusable JavaScript snippet.</a:t>
            </a:r>
            <a:endParaRPr i="1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975"/>
            <a:ext cx="8520598" cy="2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dynamic Mappings?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adaptor should be able to participate in </a:t>
            </a:r>
            <a:r>
              <a:rPr lang="en"/>
              <a:t>interoperability</a:t>
            </a:r>
            <a:r>
              <a:rPr lang="en"/>
              <a:t> use cases of </a:t>
            </a:r>
            <a:r>
              <a:rPr lang="en"/>
              <a:t>tomorrow’s healthcare infrastructure and should support common adaptations of the HL7® FHIR® standard without the need of additional mediator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Unlike an EMR implementation that has most likely a patient and observation resource that can be mapped one to one statically to the corresponding HL7® FHIR® Resource, DHIS 2 does not define such specific resources. All structures are defined for a specific system installation and need therefore be mapped for that specific system installation.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Mapping Services of DHIS 2 FHIR Adapter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HL7® FHIR® system dependent e</a:t>
            </a:r>
            <a:r>
              <a:rPr lang="en"/>
              <a:t>nrichment of incoming </a:t>
            </a:r>
            <a:br>
              <a:rPr lang="en"/>
            </a:br>
            <a:r>
              <a:rPr lang="en"/>
              <a:t>HL7® FHIR®</a:t>
            </a:r>
            <a:r>
              <a:rPr lang="en"/>
              <a:t> Resource (e.g. enriching with managing organization).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a basic T</a:t>
            </a:r>
            <a:r>
              <a:rPr lang="en"/>
              <a:t>erminology</a:t>
            </a:r>
            <a:r>
              <a:rPr lang="en"/>
              <a:t> Service that provides mapping of system independent codes and code sets (e.g. set of codes that define vaccines that cause an immunization for </a:t>
            </a:r>
            <a:r>
              <a:rPr lang="en"/>
              <a:t>measles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Various domain specific utilities (e.g.handling vital signs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further single or hierarchical HL7® FHIR® Resources from a HL7® FHIR®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Creation of missing resources based on existing rules while mapping other resources (e.g. creation of missing DHIS 2 Tracked Entity Instance).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Use Cases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of </a:t>
            </a:r>
            <a:r>
              <a:rPr lang="en"/>
              <a:t>HL7® FHIR® Resources </a:t>
            </a:r>
            <a:br>
              <a:rPr lang="en"/>
            </a:br>
            <a:r>
              <a:rPr lang="en"/>
              <a:t>(export of DHIS 2 Resources to HL7® FHIR® experimental currently).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DHIS 2 Tracked Entity Instances and DHIS 2 Tracker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 enrollment of DHIS 2 Tracked Entity Instances into </a:t>
            </a:r>
            <a:br>
              <a:rPr lang="en"/>
            </a:br>
            <a:r>
              <a:rPr lang="en"/>
              <a:t>DHIS 2 Tracker Programs based on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 creation of DHIS 2 Tracker Program Stage Instances </a:t>
            </a:r>
            <a:br>
              <a:rPr lang="en"/>
            </a:br>
            <a:r>
              <a:rPr lang="en"/>
              <a:t>based on rules. Supports also repeated Program Stages.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 change of DHIS 2 Tracker Program Instance or </a:t>
            </a:r>
            <a:br>
              <a:rPr lang="en"/>
            </a:br>
            <a:r>
              <a:rPr lang="en"/>
              <a:t>DHIS 2 Tracker Program Stage Instance status based on rules.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HL7® FHIR® Resources STU3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Related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Diagnostic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Immunization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Medication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Resources may be added depending on further </a:t>
            </a:r>
            <a:br>
              <a:rPr lang="en"/>
            </a:br>
            <a:r>
              <a:rPr lang="en"/>
              <a:t>use case related requirements.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Supported H</a:t>
            </a:r>
            <a:r>
              <a:rPr lang="en"/>
              <a:t>L7® FHIR® standard: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https://hl7.org/fhir/STU3/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DHIS 2 FHIR Adapter: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https://github.com/dhis2/dhis2-fhir-adapter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HL7® FHIR® standard?</a:t>
            </a:r>
            <a:br>
              <a:rPr lang="en"/>
            </a:br>
            <a:r>
              <a:rPr lang="en" sz="3000"/>
              <a:t>(Fast Healthcare </a:t>
            </a:r>
            <a:r>
              <a:rPr lang="en" sz="3000"/>
              <a:t>Interoperability</a:t>
            </a:r>
            <a:r>
              <a:rPr lang="en" sz="3000"/>
              <a:t> Resources)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HL7® FHIR® - Interoperability out of the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Defined RESTful API over HTTP/HTTPS (same Transport)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Defined JSON/XML based RESTful Resources (same Structures)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Defined Coding System like LOINC® (same Semantics)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 (with HL7® FHIR® standard)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62" y="1076375"/>
            <a:ext cx="371226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3050" y="351275"/>
            <a:ext cx="857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obsolete?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23975"/>
            <a:ext cx="85206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HL7® FHIR® standard is not adapted, mapping may be completely obsolete between </a:t>
            </a:r>
            <a:r>
              <a:rPr lang="en"/>
              <a:t>HL7® FHIR® connected systems</a:t>
            </a:r>
            <a:r>
              <a:rPr lang="en"/>
              <a:t>. </a:t>
            </a:r>
            <a:r>
              <a:rPr lang="en"/>
              <a:t>Adaptations</a:t>
            </a:r>
            <a:r>
              <a:rPr lang="en"/>
              <a:t> may exist often: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Profiles (may include following items)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Coding Systems (like national or EMR based coding systems)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non-standard use of </a:t>
            </a:r>
            <a:r>
              <a:rPr lang="en"/>
              <a:t>HL7® FHIR® Resources </a:t>
            </a:r>
            <a:br>
              <a:rPr lang="en"/>
            </a:br>
            <a:r>
              <a:rPr lang="en"/>
              <a:t>(e.g. Observation or Medication Request instead of Immunization)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HL7® FHIR® Resources (not defined by HL7® FHIR® standard)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Additionally, authentication and authorization are not part of the HL7® FHIR® standard. These topics need to be addressed by vendors of HL7® FHIR® enabled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DHIS 2 FHIR Adapter work?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DHIS 2 FHIR Adapter Diagram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63" y="1017725"/>
            <a:ext cx="83302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DHIS 2 FHIR Adapter Components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Receives </a:t>
            </a:r>
            <a:r>
              <a:rPr lang="en"/>
              <a:t>HL7® FHIR® Resource by subscription notification payloads or by polling them based on subscription notifications.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Accesses mapping and processing data from a PostgreSQL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PostgreSQL advisory locks for distributed pessimistic locking (optimistic locking not appropriate for this use case).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an embedded or external Apache Artemis Message Queue for handling big amount of received data that cannot be processed immediately by DHIS 2 and to retry failed processings.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Caches frequently accessed data in-memory or in Redis for three different cache use cases.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Persisted Data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contains different types of persisted 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Administration data (e.g. connected </a:t>
            </a:r>
            <a:r>
              <a:rPr lang="en"/>
              <a:t>HL7® FHIR® systems).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data (e.g. system dependent codes for body weight)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Mapping data (e.g. rules and transformations).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Processing data (short term, e.g. already processed resources).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Assignment data (long term, e.g. rule based assignments of </a:t>
            </a:r>
            <a:br>
              <a:rPr lang="en"/>
            </a:br>
            <a:r>
              <a:rPr lang="en"/>
              <a:t>HL7® FHIR® Resources to DHIS 2 Resouces).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IS2 Defaul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