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ubik" panose="020B0604020202020204" charset="-79"/>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74"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f417ecd79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f417ecd79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f417ecd79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f417ecd79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f417ecd79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f417ecd79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417ecd79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f417ecd79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f417ecd79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f417ecd79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f417ecd79_1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f417ecd79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f417ecd79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f417ecd79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f417ecd79_1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f417ecd79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f417ecd79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f417ecd79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f417ecd79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f417ecd79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f417ecd79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f417ecd7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f417ecd79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f417ecd79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f417ecd7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f417ecd7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f417ecd79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f417ecd79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fc1d68c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fc1d68c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fc1d68c7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fc1d68c7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f417ecd79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f417ecd79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f417ecd79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f417ecd79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344625" y="1610275"/>
            <a:ext cx="5609100" cy="1065000"/>
          </a:xfrm>
          <a:prstGeom prst="rect">
            <a:avLst/>
          </a:prstGeom>
        </p:spPr>
        <p:txBody>
          <a:bodyPr spcFirstLastPara="1" wrap="square" lIns="0" tIns="0" rIns="0" bIns="0" anchor="t" anchorCtr="0"/>
          <a:lstStyle>
            <a:lvl1pPr lvl="0">
              <a:lnSpc>
                <a:spcPct val="110000"/>
              </a:lnSpc>
              <a:spcBef>
                <a:spcPts val="0"/>
              </a:spcBef>
              <a:spcAft>
                <a:spcPts val="0"/>
              </a:spcAft>
              <a:buClr>
                <a:srgbClr val="011529"/>
              </a:buClr>
              <a:buSzPts val="3000"/>
              <a:buNone/>
              <a:defRPr sz="3000">
                <a:solidFill>
                  <a:srgbClr val="011529"/>
                </a:solidFill>
              </a:defRPr>
            </a:lvl1pPr>
            <a:lvl2pPr lvl="1">
              <a:lnSpc>
                <a:spcPct val="110000"/>
              </a:lnSpc>
              <a:spcBef>
                <a:spcPts val="0"/>
              </a:spcBef>
              <a:spcAft>
                <a:spcPts val="0"/>
              </a:spcAft>
              <a:buClr>
                <a:srgbClr val="011529"/>
              </a:buClr>
              <a:buSzPts val="3000"/>
              <a:buNone/>
              <a:defRPr sz="3000">
                <a:solidFill>
                  <a:srgbClr val="011529"/>
                </a:solidFill>
              </a:defRPr>
            </a:lvl2pPr>
            <a:lvl3pPr lvl="2">
              <a:lnSpc>
                <a:spcPct val="110000"/>
              </a:lnSpc>
              <a:spcBef>
                <a:spcPts val="0"/>
              </a:spcBef>
              <a:spcAft>
                <a:spcPts val="0"/>
              </a:spcAft>
              <a:buClr>
                <a:srgbClr val="011529"/>
              </a:buClr>
              <a:buSzPts val="3000"/>
              <a:buNone/>
              <a:defRPr sz="3000">
                <a:solidFill>
                  <a:srgbClr val="011529"/>
                </a:solidFill>
              </a:defRPr>
            </a:lvl3pPr>
            <a:lvl4pPr lvl="3">
              <a:lnSpc>
                <a:spcPct val="110000"/>
              </a:lnSpc>
              <a:spcBef>
                <a:spcPts val="0"/>
              </a:spcBef>
              <a:spcAft>
                <a:spcPts val="0"/>
              </a:spcAft>
              <a:buClr>
                <a:srgbClr val="011529"/>
              </a:buClr>
              <a:buSzPts val="3000"/>
              <a:buNone/>
              <a:defRPr sz="3000">
                <a:solidFill>
                  <a:srgbClr val="011529"/>
                </a:solidFill>
              </a:defRPr>
            </a:lvl4pPr>
            <a:lvl5pPr lvl="4">
              <a:lnSpc>
                <a:spcPct val="110000"/>
              </a:lnSpc>
              <a:spcBef>
                <a:spcPts val="0"/>
              </a:spcBef>
              <a:spcAft>
                <a:spcPts val="0"/>
              </a:spcAft>
              <a:buClr>
                <a:srgbClr val="011529"/>
              </a:buClr>
              <a:buSzPts val="3000"/>
              <a:buNone/>
              <a:defRPr sz="3000">
                <a:solidFill>
                  <a:srgbClr val="011529"/>
                </a:solidFill>
              </a:defRPr>
            </a:lvl5pPr>
            <a:lvl6pPr lvl="5">
              <a:lnSpc>
                <a:spcPct val="110000"/>
              </a:lnSpc>
              <a:spcBef>
                <a:spcPts val="0"/>
              </a:spcBef>
              <a:spcAft>
                <a:spcPts val="0"/>
              </a:spcAft>
              <a:buClr>
                <a:srgbClr val="011529"/>
              </a:buClr>
              <a:buSzPts val="3000"/>
              <a:buNone/>
              <a:defRPr sz="3000">
                <a:solidFill>
                  <a:srgbClr val="011529"/>
                </a:solidFill>
              </a:defRPr>
            </a:lvl6pPr>
            <a:lvl7pPr lvl="6">
              <a:lnSpc>
                <a:spcPct val="110000"/>
              </a:lnSpc>
              <a:spcBef>
                <a:spcPts val="0"/>
              </a:spcBef>
              <a:spcAft>
                <a:spcPts val="0"/>
              </a:spcAft>
              <a:buClr>
                <a:srgbClr val="011529"/>
              </a:buClr>
              <a:buSzPts val="3000"/>
              <a:buNone/>
              <a:defRPr sz="3000">
                <a:solidFill>
                  <a:srgbClr val="011529"/>
                </a:solidFill>
              </a:defRPr>
            </a:lvl7pPr>
            <a:lvl8pPr lvl="7">
              <a:lnSpc>
                <a:spcPct val="110000"/>
              </a:lnSpc>
              <a:spcBef>
                <a:spcPts val="0"/>
              </a:spcBef>
              <a:spcAft>
                <a:spcPts val="0"/>
              </a:spcAft>
              <a:buClr>
                <a:srgbClr val="011529"/>
              </a:buClr>
              <a:buSzPts val="3000"/>
              <a:buNone/>
              <a:defRPr sz="3000">
                <a:solidFill>
                  <a:srgbClr val="011529"/>
                </a:solidFill>
              </a:defRPr>
            </a:lvl8pPr>
            <a:lvl9pPr lvl="8">
              <a:lnSpc>
                <a:spcPct val="110000"/>
              </a:lnSpc>
              <a:spcBef>
                <a:spcPts val="0"/>
              </a:spcBef>
              <a:spcAft>
                <a:spcPts val="0"/>
              </a:spcAft>
              <a:buClr>
                <a:srgbClr val="011529"/>
              </a:buClr>
              <a:buSzPts val="3000"/>
              <a:buNone/>
              <a:defRPr sz="3000">
                <a:solidFill>
                  <a:srgbClr val="011529"/>
                </a:solidFill>
              </a:defRPr>
            </a:lvl9pPr>
          </a:lstStyle>
          <a:p>
            <a:endParaRPr/>
          </a:p>
        </p:txBody>
      </p:sp>
      <p:sp>
        <p:nvSpPr>
          <p:cNvPr id="12" name="Google Shape;12;p2"/>
          <p:cNvSpPr txBox="1">
            <a:spLocks noGrp="1"/>
          </p:cNvSpPr>
          <p:nvPr>
            <p:ph type="subTitle" idx="1"/>
          </p:nvPr>
        </p:nvSpPr>
        <p:spPr>
          <a:xfrm>
            <a:off x="2344625" y="2819125"/>
            <a:ext cx="5453700" cy="643800"/>
          </a:xfrm>
          <a:prstGeom prst="rect">
            <a:avLst/>
          </a:prstGeom>
        </p:spPr>
        <p:txBody>
          <a:bodyPr spcFirstLastPara="1" wrap="square" lIns="0" tIns="0" rIns="0" bIns="0" anchor="t" anchorCtr="0"/>
          <a:lstStyle>
            <a:lvl1pPr lvl="0">
              <a:lnSpc>
                <a:spcPct val="115000"/>
              </a:lnSpc>
              <a:spcBef>
                <a:spcPts val="0"/>
              </a:spcBef>
              <a:spcAft>
                <a:spcPts val="0"/>
              </a:spcAft>
              <a:buClr>
                <a:srgbClr val="011529"/>
              </a:buClr>
              <a:buSzPts val="1700"/>
              <a:buNone/>
              <a:defRPr sz="1700">
                <a:solidFill>
                  <a:srgbClr val="011529"/>
                </a:solidFill>
              </a:defRPr>
            </a:lvl1pPr>
            <a:lvl2pPr lvl="1">
              <a:lnSpc>
                <a:spcPct val="115000"/>
              </a:lnSpc>
              <a:spcBef>
                <a:spcPts val="0"/>
              </a:spcBef>
              <a:spcAft>
                <a:spcPts val="0"/>
              </a:spcAft>
              <a:buClr>
                <a:srgbClr val="011529"/>
              </a:buClr>
              <a:buSzPts val="1700"/>
              <a:buNone/>
              <a:defRPr sz="1700">
                <a:solidFill>
                  <a:srgbClr val="011529"/>
                </a:solidFill>
              </a:defRPr>
            </a:lvl2pPr>
            <a:lvl3pPr lvl="2">
              <a:lnSpc>
                <a:spcPct val="115000"/>
              </a:lnSpc>
              <a:spcBef>
                <a:spcPts val="0"/>
              </a:spcBef>
              <a:spcAft>
                <a:spcPts val="0"/>
              </a:spcAft>
              <a:buClr>
                <a:srgbClr val="011529"/>
              </a:buClr>
              <a:buSzPts val="1700"/>
              <a:buNone/>
              <a:defRPr sz="1700">
                <a:solidFill>
                  <a:srgbClr val="011529"/>
                </a:solidFill>
              </a:defRPr>
            </a:lvl3pPr>
            <a:lvl4pPr lvl="3">
              <a:lnSpc>
                <a:spcPct val="115000"/>
              </a:lnSpc>
              <a:spcBef>
                <a:spcPts val="0"/>
              </a:spcBef>
              <a:spcAft>
                <a:spcPts val="0"/>
              </a:spcAft>
              <a:buClr>
                <a:srgbClr val="011529"/>
              </a:buClr>
              <a:buSzPts val="1700"/>
              <a:buNone/>
              <a:defRPr sz="1700">
                <a:solidFill>
                  <a:srgbClr val="011529"/>
                </a:solidFill>
              </a:defRPr>
            </a:lvl4pPr>
            <a:lvl5pPr lvl="4">
              <a:lnSpc>
                <a:spcPct val="115000"/>
              </a:lnSpc>
              <a:spcBef>
                <a:spcPts val="0"/>
              </a:spcBef>
              <a:spcAft>
                <a:spcPts val="0"/>
              </a:spcAft>
              <a:buClr>
                <a:srgbClr val="011529"/>
              </a:buClr>
              <a:buSzPts val="1700"/>
              <a:buNone/>
              <a:defRPr sz="1700">
                <a:solidFill>
                  <a:srgbClr val="011529"/>
                </a:solidFill>
              </a:defRPr>
            </a:lvl5pPr>
            <a:lvl6pPr lvl="5">
              <a:lnSpc>
                <a:spcPct val="115000"/>
              </a:lnSpc>
              <a:spcBef>
                <a:spcPts val="0"/>
              </a:spcBef>
              <a:spcAft>
                <a:spcPts val="0"/>
              </a:spcAft>
              <a:buClr>
                <a:srgbClr val="011529"/>
              </a:buClr>
              <a:buSzPts val="1700"/>
              <a:buNone/>
              <a:defRPr sz="1700">
                <a:solidFill>
                  <a:srgbClr val="011529"/>
                </a:solidFill>
              </a:defRPr>
            </a:lvl6pPr>
            <a:lvl7pPr lvl="6">
              <a:lnSpc>
                <a:spcPct val="115000"/>
              </a:lnSpc>
              <a:spcBef>
                <a:spcPts val="0"/>
              </a:spcBef>
              <a:spcAft>
                <a:spcPts val="0"/>
              </a:spcAft>
              <a:buClr>
                <a:srgbClr val="011529"/>
              </a:buClr>
              <a:buSzPts val="1700"/>
              <a:buNone/>
              <a:defRPr sz="1700">
                <a:solidFill>
                  <a:srgbClr val="011529"/>
                </a:solidFill>
              </a:defRPr>
            </a:lvl7pPr>
            <a:lvl8pPr lvl="7">
              <a:lnSpc>
                <a:spcPct val="115000"/>
              </a:lnSpc>
              <a:spcBef>
                <a:spcPts val="0"/>
              </a:spcBef>
              <a:spcAft>
                <a:spcPts val="0"/>
              </a:spcAft>
              <a:buClr>
                <a:srgbClr val="011529"/>
              </a:buClr>
              <a:buSzPts val="1700"/>
              <a:buNone/>
              <a:defRPr sz="1700">
                <a:solidFill>
                  <a:srgbClr val="011529"/>
                </a:solidFill>
              </a:defRPr>
            </a:lvl8pPr>
            <a:lvl9pPr lvl="8">
              <a:lnSpc>
                <a:spcPct val="115000"/>
              </a:lnSpc>
              <a:spcBef>
                <a:spcPts val="0"/>
              </a:spcBef>
              <a:spcAft>
                <a:spcPts val="0"/>
              </a:spcAft>
              <a:buClr>
                <a:srgbClr val="011529"/>
              </a:buClr>
              <a:buSzPts val="1700"/>
              <a:buNone/>
              <a:defRPr sz="1700">
                <a:solidFill>
                  <a:srgbClr val="011529"/>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0" y="0"/>
            <a:ext cx="17907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311700" y="1109350"/>
            <a:ext cx="4216200" cy="3179400"/>
          </a:xfrm>
          <a:prstGeom prst="rect">
            <a:avLst/>
          </a:prstGeom>
        </p:spPr>
        <p:txBody>
          <a:bodyPr spcFirstLastPara="1" wrap="square" lIns="91425" tIns="91425" rIns="91425" bIns="91425" anchor="t" anchorCtr="0"/>
          <a:lstStyle>
            <a:lvl1pPr marL="457200" lvl="0" indent="-317500">
              <a:spcBef>
                <a:spcPts val="100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75"/>
            <a:ext cx="4572000" cy="5143500"/>
          </a:xfrm>
          <a:prstGeom prst="rect">
            <a:avLst/>
          </a:prstGeom>
          <a:solidFill>
            <a:srgbClr val="393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375525"/>
            <a:ext cx="5998800" cy="6051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600"/>
              <a:buNone/>
              <a:defRPr sz="1600"/>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1pPr>
            <a:lvl2pPr lvl="1">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2pPr>
            <a:lvl3pPr lvl="2">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3pPr>
            <a:lvl4pPr lvl="3">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4pPr>
            <a:lvl5pPr lvl="4">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5pPr>
            <a:lvl6pPr lvl="5">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6pPr>
            <a:lvl7pPr lvl="6">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7pPr>
            <a:lvl8pPr lvl="7">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8pPr>
            <a:lvl9pPr lvl="8">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rgbClr val="011529"/>
              </a:buClr>
              <a:buSzPts val="1800"/>
              <a:buFont typeface="Rubik"/>
              <a:buChar char="●"/>
              <a:defRPr sz="1800">
                <a:solidFill>
                  <a:srgbClr val="011529"/>
                </a:solidFill>
                <a:latin typeface="Rubik"/>
                <a:ea typeface="Rubik"/>
                <a:cs typeface="Rubik"/>
                <a:sym typeface="Rubik"/>
              </a:defRPr>
            </a:lvl1pPr>
            <a:lvl2pPr marL="914400" lvl="1"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2pPr>
            <a:lvl3pPr marL="1371600" lvl="2"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3pPr>
            <a:lvl4pPr marL="1828800" lvl="3"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4pPr>
            <a:lvl5pPr marL="2286000" lvl="4"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5pPr>
            <a:lvl6pPr marL="2743200" lvl="5"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6pPr>
            <a:lvl7pPr marL="3200400" lvl="6"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7pPr>
            <a:lvl8pPr marL="3657600" lvl="7"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8pPr>
            <a:lvl9pPr marL="4114800" lvl="8" indent="-317500">
              <a:lnSpc>
                <a:spcPct val="115000"/>
              </a:lnSpc>
              <a:spcBef>
                <a:spcPts val="1600"/>
              </a:spcBef>
              <a:spcAft>
                <a:spcPts val="1600"/>
              </a:spcAft>
              <a:buClr>
                <a:srgbClr val="011529"/>
              </a:buClr>
              <a:buSzPts val="1400"/>
              <a:buFont typeface="Rubik"/>
              <a:buChar char="■"/>
              <a:defRPr>
                <a:solidFill>
                  <a:srgbClr val="011529"/>
                </a:solidFill>
                <a:latin typeface="Rubik"/>
                <a:ea typeface="Rubik"/>
                <a:cs typeface="Rubik"/>
                <a:sym typeface="Rubik"/>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464185" y="299450"/>
            <a:ext cx="1292664"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F06B4A"/>
          </p15:clr>
        </p15:guide>
        <p15:guide id="2" pos="5510">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hl7.org/fhir/STU3/"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github.com/dhis2/dhis2-fhir-adapter" TargetMode="External"/><Relationship Id="rId4" Type="http://schemas.openxmlformats.org/officeDocument/2006/relationships/hyperlink" Target="https://hl7.org/fhir/R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2344625" y="1610275"/>
            <a:ext cx="5609100" cy="1065000"/>
          </a:xfrm>
          <a:prstGeom prst="rect">
            <a:avLst/>
          </a:prstGeom>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a:t>DHIS 2 FHIR Adapter:</a:t>
            </a:r>
            <a:endParaRPr/>
          </a:p>
          <a:p>
            <a:pPr marL="0" lvl="0" indent="0" algn="l" rtl="0">
              <a:lnSpc>
                <a:spcPct val="110000"/>
              </a:lnSpc>
              <a:spcBef>
                <a:spcPts val="0"/>
              </a:spcBef>
              <a:spcAft>
                <a:spcPts val="0"/>
              </a:spcAft>
              <a:buNone/>
            </a:pPr>
            <a:r>
              <a:rPr lang="en"/>
              <a:t>An Overview</a:t>
            </a:r>
            <a:endParaRPr/>
          </a:p>
        </p:txBody>
      </p:sp>
      <p:sp>
        <p:nvSpPr>
          <p:cNvPr id="57" name="Google Shape;57;p13"/>
          <p:cNvSpPr txBox="1">
            <a:spLocks noGrp="1"/>
          </p:cNvSpPr>
          <p:nvPr>
            <p:ph type="subTitle" idx="1"/>
          </p:nvPr>
        </p:nvSpPr>
        <p:spPr>
          <a:xfrm>
            <a:off x="2344625" y="2819125"/>
            <a:ext cx="5453700" cy="64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Volker Schmidt	</a:t>
            </a:r>
            <a:endParaRPr/>
          </a:p>
          <a:p>
            <a:pPr marL="0" lvl="0" indent="0" algn="l" rtl="0">
              <a:spcBef>
                <a:spcPts val="0"/>
              </a:spcBef>
              <a:spcAft>
                <a:spcPts val="0"/>
              </a:spcAft>
              <a:buNone/>
            </a:pPr>
            <a:r>
              <a:rPr lang="en"/>
              <a:t>26 February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DHIS 2 FHIR Adapter Components</a:t>
            </a:r>
            <a:endParaRPr/>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Receives HL7® FHIR® Resource by subscription notification payloads or by polling them based on subscription notifications.</a:t>
            </a:r>
            <a:endParaRPr/>
          </a:p>
          <a:p>
            <a:pPr marL="457200" lvl="0" indent="-342900" algn="l" rtl="0">
              <a:spcBef>
                <a:spcPts val="0"/>
              </a:spcBef>
              <a:spcAft>
                <a:spcPts val="0"/>
              </a:spcAft>
              <a:buSzPts val="1800"/>
              <a:buChar char="-"/>
            </a:pPr>
            <a:r>
              <a:rPr lang="en"/>
              <a:t>Accesses mapping and processing data from a PostgreSQL database.</a:t>
            </a:r>
            <a:endParaRPr/>
          </a:p>
          <a:p>
            <a:pPr marL="457200" lvl="0" indent="-342900" algn="l" rtl="0">
              <a:spcBef>
                <a:spcPts val="0"/>
              </a:spcBef>
              <a:spcAft>
                <a:spcPts val="0"/>
              </a:spcAft>
              <a:buSzPts val="1800"/>
              <a:buChar char="-"/>
            </a:pPr>
            <a:r>
              <a:rPr lang="en"/>
              <a:t>Uses PostgreSQL advisory locks for distributed pessimistic locking (optimistic locking not appropriate for this use case).</a:t>
            </a:r>
            <a:endParaRPr/>
          </a:p>
          <a:p>
            <a:pPr marL="457200" lvl="0" indent="-342900" algn="l" rtl="0">
              <a:spcBef>
                <a:spcPts val="0"/>
              </a:spcBef>
              <a:spcAft>
                <a:spcPts val="0"/>
              </a:spcAft>
              <a:buSzPts val="1800"/>
              <a:buChar char="-"/>
            </a:pPr>
            <a:r>
              <a:rPr lang="en"/>
              <a:t>Uses an embedded or external Apache Artemis Message Queue for handling big amount of received data that cannot be processed immediately by DHIS 2 and to retry failed processings.</a:t>
            </a:r>
            <a:endParaRPr/>
          </a:p>
          <a:p>
            <a:pPr marL="457200" lvl="0" indent="-342900" algn="l" rtl="0">
              <a:spcBef>
                <a:spcPts val="0"/>
              </a:spcBef>
              <a:spcAft>
                <a:spcPts val="0"/>
              </a:spcAft>
              <a:buSzPts val="1800"/>
              <a:buChar char="-"/>
            </a:pPr>
            <a:r>
              <a:rPr lang="en"/>
              <a:t>Caches frequently accessed data in-memory or in Redis for three different cache use cases.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Persisted Data</a:t>
            </a:r>
            <a:endParaRPr/>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database contains different types of persisted data:</a:t>
            </a:r>
            <a:endParaRPr/>
          </a:p>
          <a:p>
            <a:pPr marL="457200" lvl="0" indent="-342900" algn="l" rtl="0">
              <a:spcBef>
                <a:spcPts val="1600"/>
              </a:spcBef>
              <a:spcAft>
                <a:spcPts val="0"/>
              </a:spcAft>
              <a:buSzPts val="1800"/>
              <a:buChar char="-"/>
            </a:pPr>
            <a:r>
              <a:rPr lang="en"/>
              <a:t>Administration data (e.g. connected HL7® FHIR® systems).</a:t>
            </a:r>
            <a:endParaRPr/>
          </a:p>
          <a:p>
            <a:pPr marL="457200" lvl="0" indent="-342900" algn="l" rtl="0">
              <a:spcBef>
                <a:spcPts val="0"/>
              </a:spcBef>
              <a:spcAft>
                <a:spcPts val="0"/>
              </a:spcAft>
              <a:buSzPts val="1800"/>
              <a:buChar char="-"/>
            </a:pPr>
            <a:r>
              <a:rPr lang="en"/>
              <a:t>Coding data (e.g. system dependent codes for body weight)</a:t>
            </a:r>
            <a:endParaRPr/>
          </a:p>
          <a:p>
            <a:pPr marL="457200" lvl="0" indent="-342900" algn="l" rtl="0">
              <a:spcBef>
                <a:spcPts val="0"/>
              </a:spcBef>
              <a:spcAft>
                <a:spcPts val="0"/>
              </a:spcAft>
              <a:buSzPts val="1800"/>
              <a:buChar char="-"/>
            </a:pPr>
            <a:r>
              <a:rPr lang="en"/>
              <a:t>Mapping data (e.g. rules and transformations).</a:t>
            </a:r>
            <a:endParaRPr/>
          </a:p>
          <a:p>
            <a:pPr marL="457200" lvl="0" indent="-342900" algn="l" rtl="0">
              <a:spcBef>
                <a:spcPts val="0"/>
              </a:spcBef>
              <a:spcAft>
                <a:spcPts val="0"/>
              </a:spcAft>
              <a:buSzPts val="1800"/>
              <a:buChar char="-"/>
            </a:pPr>
            <a:r>
              <a:rPr lang="en"/>
              <a:t>Processing data (short term, e.g. already processed resources).</a:t>
            </a:r>
            <a:endParaRPr/>
          </a:p>
          <a:p>
            <a:pPr marL="457200" lvl="0" indent="-342900" algn="l" rtl="0">
              <a:spcBef>
                <a:spcPts val="0"/>
              </a:spcBef>
              <a:spcAft>
                <a:spcPts val="0"/>
              </a:spcAft>
              <a:buSzPts val="1800"/>
              <a:buChar char="-"/>
            </a:pPr>
            <a:r>
              <a:rPr lang="en"/>
              <a:t>Assignment data (permanent, e.g. rule based assignments of </a:t>
            </a:r>
            <a:br>
              <a:rPr lang="en"/>
            </a:br>
            <a:r>
              <a:rPr lang="en"/>
              <a:t>HL7® FHIR® Resources to DHIS 2 Resouces).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Interoperability between HL7® FHIR® and DHIS 2</a:t>
            </a:r>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HL7® FHIR® contain well defined extensible definitions of healthcare related resources (like a patient or an immunization). E.g. the blood pressure of a Patient can be collected an unrestricted amount of times per day.</a:t>
            </a:r>
            <a:endParaRPr/>
          </a:p>
          <a:p>
            <a:pPr marL="0" lvl="0" indent="0" algn="l" rtl="0">
              <a:spcBef>
                <a:spcPts val="1600"/>
              </a:spcBef>
              <a:spcAft>
                <a:spcPts val="1600"/>
              </a:spcAft>
              <a:buNone/>
            </a:pPr>
            <a:r>
              <a:rPr lang="en"/>
              <a:t>DHIS 2 Tracker is a highly flexible system that may not be used for healthcare related resources only. Resources are defined as needed (e.g. Tracked Entity Types that may be a Patient or even a Borehole). Data of a Tracked Entity Instance is collected in a structured way that is defined on a specific system installation by DHIS 2 Tracker Programs and their Stages. E.g. the blood pressure of a Patient can only be collected when a DHIS 2 Tracker Program includes it and only as many times as a DHIS 2 Tracker Program allows 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between HL7® FHIR® and DHIS 2</a:t>
            </a:r>
            <a:endParaRPr/>
          </a:p>
        </p:txBody>
      </p:sp>
      <p:sp>
        <p:nvSpPr>
          <p:cNvPr id="126" name="Google Shape;126;p25"/>
          <p:cNvSpPr txBox="1">
            <a:spLocks noGrp="1"/>
          </p:cNvSpPr>
          <p:nvPr>
            <p:ph type="body" idx="1"/>
          </p:nvPr>
        </p:nvSpPr>
        <p:spPr>
          <a:xfrm>
            <a:off x="311700" y="1152475"/>
            <a:ext cx="8520600" cy="365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Static mapping only for static DHIS 2 resources </a:t>
            </a:r>
            <a:br>
              <a:rPr lang="en"/>
            </a:br>
            <a:r>
              <a:rPr lang="en"/>
              <a:t>(e.g. DHIS 2 Organisation Units).</a:t>
            </a:r>
            <a:endParaRPr/>
          </a:p>
          <a:p>
            <a:pPr marL="457200" lvl="0" indent="-342900" algn="l" rtl="0">
              <a:spcBef>
                <a:spcPts val="0"/>
              </a:spcBef>
              <a:spcAft>
                <a:spcPts val="0"/>
              </a:spcAft>
              <a:buSzPts val="1800"/>
              <a:buChar char="-"/>
            </a:pPr>
            <a:r>
              <a:rPr lang="en"/>
              <a:t>Highly dynamic mapping for highly dynamic DHIS 2 resources </a:t>
            </a:r>
            <a:br>
              <a:rPr lang="en"/>
            </a:br>
            <a:r>
              <a:rPr lang="en"/>
              <a:t>(DHIS 2 Tracked Entity Types and DHIS 2 Tracker Programs).</a:t>
            </a:r>
            <a:endParaRPr/>
          </a:p>
          <a:p>
            <a:pPr marL="457200" lvl="0" indent="-342900" algn="l" rtl="0">
              <a:spcBef>
                <a:spcPts val="0"/>
              </a:spcBef>
              <a:spcAft>
                <a:spcPts val="0"/>
              </a:spcAft>
              <a:buSzPts val="1800"/>
              <a:buChar char="-"/>
            </a:pPr>
            <a:r>
              <a:rPr lang="en"/>
              <a:t>Dynamic mappings are triggered by rules that define when the rule can be used and how to perform the mapping.</a:t>
            </a:r>
            <a:endParaRPr/>
          </a:p>
          <a:p>
            <a:pPr marL="457200" lvl="0" indent="-342900" algn="l" rtl="0">
              <a:spcBef>
                <a:spcPts val="0"/>
              </a:spcBef>
              <a:spcAft>
                <a:spcPts val="0"/>
              </a:spcAft>
              <a:buSzPts val="1800"/>
              <a:buChar char="-"/>
            </a:pPr>
            <a:r>
              <a:rPr lang="en"/>
              <a:t>Dynamic mappings are performed by reusable domain specific JavaScripts snippets that can be parameterized for different use cases.</a:t>
            </a:r>
            <a:endParaRPr/>
          </a:p>
          <a:p>
            <a:pPr marL="457200" lvl="0" indent="-342900" algn="l" rtl="0">
              <a:spcBef>
                <a:spcPts val="0"/>
              </a:spcBef>
              <a:spcAft>
                <a:spcPts val="0"/>
              </a:spcAft>
              <a:buSzPts val="1800"/>
              <a:buChar char="-"/>
            </a:pPr>
            <a:r>
              <a:rPr lang="en"/>
              <a:t>Separate FHIR resource related mappings of DHIS 2 Tracked Entity Instance, Organisation Unit, GEO Location and various dates (e.g. enrollment date or effective date).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Rule Example</a:t>
            </a:r>
            <a:endParaRPr/>
          </a:p>
        </p:txBody>
      </p:sp>
      <p:sp>
        <p:nvSpPr>
          <p:cNvPr id="132" name="Google Shape;132;p26"/>
          <p:cNvSpPr txBox="1">
            <a:spLocks noGrp="1"/>
          </p:cNvSpPr>
          <p:nvPr>
            <p:ph type="body" idx="1"/>
          </p:nvPr>
        </p:nvSpPr>
        <p:spPr>
          <a:xfrm>
            <a:off x="311700" y="4115275"/>
            <a:ext cx="8520600" cy="81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Simplified rough example of a mapping that uses </a:t>
            </a:r>
            <a:br>
              <a:rPr lang="en" i="1"/>
            </a:br>
            <a:r>
              <a:rPr lang="en" i="1"/>
              <a:t>the same reusable JavaScript snippet.</a:t>
            </a:r>
            <a:endParaRPr i="1"/>
          </a:p>
        </p:txBody>
      </p:sp>
      <p:pic>
        <p:nvPicPr>
          <p:cNvPr id="133" name="Google Shape;133;p26"/>
          <p:cNvPicPr preferRelativeResize="0"/>
          <p:nvPr/>
        </p:nvPicPr>
        <p:blipFill>
          <a:blip r:embed="rId3">
            <a:alphaModFix/>
          </a:blip>
          <a:stretch>
            <a:fillRect/>
          </a:stretch>
        </p:blipFill>
        <p:spPr>
          <a:xfrm>
            <a:off x="311700" y="1214975"/>
            <a:ext cx="8520598" cy="271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dynamic Mappings?</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adaptor should be able to participate in interoperability use cases of tomorrow’s healthcare infrastructure and should support common adaptations of the HL7® FHIR® standard without the need of additional mediator services.</a:t>
            </a:r>
            <a:endParaRPr/>
          </a:p>
          <a:p>
            <a:pPr marL="457200" lvl="0" indent="-342900" algn="l" rtl="0">
              <a:spcBef>
                <a:spcPts val="0"/>
              </a:spcBef>
              <a:spcAft>
                <a:spcPts val="0"/>
              </a:spcAft>
              <a:buSzPts val="1800"/>
              <a:buChar char="-"/>
            </a:pPr>
            <a:r>
              <a:rPr lang="en"/>
              <a:t>Unlike an EMR implementation that has most likely a patient and observation resource that can be mapped one to one statically to the corresponding HL7® FHIR® Resource, DHIS 2 does not define such specific resources. All structures are defined for a specific system installation and need therefore be mapped for that specific system installation.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Mapping Services of DHIS 2 FHIR Adapter</a:t>
            </a: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HL7® FHIR® system dependent enrichment of incoming </a:t>
            </a:r>
            <a:br>
              <a:rPr lang="en"/>
            </a:br>
            <a:r>
              <a:rPr lang="en"/>
              <a:t>HL7® FHIR® Resource (e.g. enriching with managing organization).</a:t>
            </a:r>
            <a:endParaRPr/>
          </a:p>
          <a:p>
            <a:pPr marL="457200" lvl="0" indent="-342900" algn="l" rtl="0">
              <a:spcBef>
                <a:spcPts val="0"/>
              </a:spcBef>
              <a:spcAft>
                <a:spcPts val="0"/>
              </a:spcAft>
              <a:buSzPts val="1800"/>
              <a:buChar char="-"/>
            </a:pPr>
            <a:r>
              <a:rPr lang="en"/>
              <a:t>Accessing a basic Terminology Service that provides mapping of system independent codes and code sets (e.g. set of codes that define vaccines that cause an immunization for measles).</a:t>
            </a:r>
            <a:endParaRPr/>
          </a:p>
          <a:p>
            <a:pPr marL="457200" lvl="0" indent="-342900" algn="l" rtl="0">
              <a:spcBef>
                <a:spcPts val="0"/>
              </a:spcBef>
              <a:spcAft>
                <a:spcPts val="0"/>
              </a:spcAft>
              <a:buSzPts val="1800"/>
              <a:buChar char="-"/>
            </a:pPr>
            <a:r>
              <a:rPr lang="en"/>
              <a:t>Various domain specific utilities (e.g. handling vital signs).</a:t>
            </a:r>
            <a:endParaRPr/>
          </a:p>
          <a:p>
            <a:pPr marL="457200" lvl="0" indent="-342900" algn="l" rtl="0">
              <a:spcBef>
                <a:spcPts val="0"/>
              </a:spcBef>
              <a:spcAft>
                <a:spcPts val="0"/>
              </a:spcAft>
              <a:buSzPts val="1800"/>
              <a:buChar char="-"/>
            </a:pPr>
            <a:r>
              <a:rPr lang="en"/>
              <a:t>Accessing further single or hierarchical HL7® FHIR® Resources from a HL7® FHIR® system.</a:t>
            </a:r>
            <a:endParaRPr/>
          </a:p>
          <a:p>
            <a:pPr marL="457200" lvl="0" indent="-342900" algn="l" rtl="0">
              <a:spcBef>
                <a:spcPts val="0"/>
              </a:spcBef>
              <a:spcAft>
                <a:spcPts val="0"/>
              </a:spcAft>
              <a:buSzPts val="1800"/>
              <a:buChar char="-"/>
            </a:pPr>
            <a:r>
              <a:rPr lang="en"/>
              <a:t>Creation of missing resources based on existing rules while mapping other resources (e.g. creation of missing DHIS 2 Tracked Entity Instance).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Use Cases</a:t>
            </a:r>
            <a:endParaRPr/>
          </a:p>
        </p:txBody>
      </p:sp>
      <p:sp>
        <p:nvSpPr>
          <p:cNvPr id="151" name="Google Shape;151;p2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Import of HL7® FHIR® Resources </a:t>
            </a:r>
            <a:br>
              <a:rPr lang="en"/>
            </a:br>
            <a:r>
              <a:rPr lang="en"/>
              <a:t>(export of DHIS 2 Resources to HL7® FHIR® experimental currently).</a:t>
            </a:r>
            <a:endParaRPr/>
          </a:p>
          <a:p>
            <a:pPr marL="457200" lvl="0" indent="-342900" algn="l" rtl="0">
              <a:spcBef>
                <a:spcPts val="0"/>
              </a:spcBef>
              <a:spcAft>
                <a:spcPts val="0"/>
              </a:spcAft>
              <a:buSzPts val="1800"/>
              <a:buChar char="-"/>
            </a:pPr>
            <a:r>
              <a:rPr lang="en"/>
              <a:t>HL7® FHIR® REST Interfaces that create, update and read data based on rules that are defined in the Adapter (current features similar to import and export).</a:t>
            </a:r>
            <a:endParaRPr/>
          </a:p>
          <a:p>
            <a:pPr marL="457200" lvl="0" indent="-342900" algn="l" rtl="0">
              <a:spcBef>
                <a:spcPts val="0"/>
              </a:spcBef>
              <a:spcAft>
                <a:spcPts val="0"/>
              </a:spcAft>
              <a:buSzPts val="1800"/>
              <a:buChar char="-"/>
            </a:pPr>
            <a:r>
              <a:rPr lang="en"/>
              <a:t>Support for DHIS 2 Tracked Entity Instances and DHIS 2 Tracker Programs.</a:t>
            </a:r>
            <a:endParaRPr/>
          </a:p>
          <a:p>
            <a:pPr marL="457200" lvl="0" indent="-342900" algn="l" rtl="0">
              <a:spcBef>
                <a:spcPts val="0"/>
              </a:spcBef>
              <a:spcAft>
                <a:spcPts val="0"/>
              </a:spcAft>
              <a:buSzPts val="1800"/>
              <a:buChar char="-"/>
            </a:pPr>
            <a:r>
              <a:rPr lang="en"/>
              <a:t>Automatic enrollment of DHIS 2 Tracked Entity Instances into </a:t>
            </a:r>
            <a:br>
              <a:rPr lang="en"/>
            </a:br>
            <a:r>
              <a:rPr lang="en"/>
              <a:t>DHIS 2 Tracker Programs based on rules.</a:t>
            </a:r>
            <a:endParaRPr/>
          </a:p>
          <a:p>
            <a:pPr marL="457200" lvl="0" indent="-342900" algn="l" rtl="0">
              <a:spcBef>
                <a:spcPts val="0"/>
              </a:spcBef>
              <a:spcAft>
                <a:spcPts val="0"/>
              </a:spcAft>
              <a:buSzPts val="1800"/>
              <a:buChar char="-"/>
            </a:pPr>
            <a:r>
              <a:rPr lang="en"/>
              <a:t>Automatic creation of DHIS 2 Tracker Program Stage Instances </a:t>
            </a:r>
            <a:br>
              <a:rPr lang="en"/>
            </a:br>
            <a:r>
              <a:rPr lang="en"/>
              <a:t>based on rules. Supports also repeated Program Stages.</a:t>
            </a:r>
            <a:endParaRPr/>
          </a:p>
          <a:p>
            <a:pPr marL="457200" lvl="0" indent="-342900" algn="l" rtl="0">
              <a:spcBef>
                <a:spcPts val="0"/>
              </a:spcBef>
              <a:spcAft>
                <a:spcPts val="0"/>
              </a:spcAft>
              <a:buSzPts val="1800"/>
              <a:buChar char="-"/>
            </a:pPr>
            <a:r>
              <a:rPr lang="en"/>
              <a:t>Automatic change of DHIS 2 Tracker Program Instance or </a:t>
            </a:r>
            <a:br>
              <a:rPr lang="en"/>
            </a:br>
            <a:r>
              <a:rPr lang="en"/>
              <a:t>DHIS 2 Tracker Program Stage Instance status based on rules.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HL7® FHIR® Resources STU3 and R4</a:t>
            </a:r>
            <a:endParaRPr/>
          </a:p>
        </p:txBody>
      </p:sp>
      <p:sp>
        <p:nvSpPr>
          <p:cNvPr id="157" name="Google Shape;157;p30"/>
          <p:cNvSpPr txBox="1">
            <a:spLocks noGrp="1"/>
          </p:cNvSpPr>
          <p:nvPr>
            <p:ph type="body" idx="1"/>
          </p:nvPr>
        </p:nvSpPr>
        <p:spPr>
          <a:xfrm>
            <a:off x="311700" y="1152475"/>
            <a:ext cx="4011300" cy="206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Location</a:t>
            </a:r>
            <a:endParaRPr/>
          </a:p>
          <a:p>
            <a:pPr marL="457200" lvl="0" indent="-342900" algn="l" rtl="0">
              <a:spcBef>
                <a:spcPts val="0"/>
              </a:spcBef>
              <a:spcAft>
                <a:spcPts val="0"/>
              </a:spcAft>
              <a:buSzPts val="1800"/>
              <a:buChar char="-"/>
            </a:pPr>
            <a:r>
              <a:rPr lang="en"/>
              <a:t>Organization</a:t>
            </a:r>
            <a:endParaRPr/>
          </a:p>
          <a:p>
            <a:pPr marL="457200" lvl="0" indent="-342900" algn="l" rtl="0">
              <a:spcBef>
                <a:spcPts val="0"/>
              </a:spcBef>
              <a:spcAft>
                <a:spcPts val="0"/>
              </a:spcAft>
              <a:buSzPts val="1800"/>
              <a:buChar char="-"/>
            </a:pPr>
            <a:r>
              <a:rPr lang="en"/>
              <a:t>Patient</a:t>
            </a:r>
            <a:endParaRPr/>
          </a:p>
          <a:p>
            <a:pPr marL="457200" lvl="0" indent="-342900" algn="l" rtl="0">
              <a:spcBef>
                <a:spcPts val="0"/>
              </a:spcBef>
              <a:spcAft>
                <a:spcPts val="0"/>
              </a:spcAft>
              <a:buSzPts val="1800"/>
              <a:buChar char="-"/>
            </a:pPr>
            <a:r>
              <a:rPr lang="en"/>
              <a:t>Related Person</a:t>
            </a:r>
            <a:endParaRPr/>
          </a:p>
          <a:p>
            <a:pPr marL="457200" lvl="0" indent="-342900" algn="l" rtl="0">
              <a:spcBef>
                <a:spcPts val="0"/>
              </a:spcBef>
              <a:spcAft>
                <a:spcPts val="0"/>
              </a:spcAft>
              <a:buSzPts val="1800"/>
              <a:buChar char="-"/>
            </a:pPr>
            <a:r>
              <a:rPr lang="en"/>
              <a:t>Encounter</a:t>
            </a:r>
            <a:endParaRPr/>
          </a:p>
          <a:p>
            <a:pPr marL="457200" lvl="0" indent="-342900" algn="l" rtl="0">
              <a:spcBef>
                <a:spcPts val="0"/>
              </a:spcBef>
              <a:spcAft>
                <a:spcPts val="0"/>
              </a:spcAft>
              <a:buSzPts val="1800"/>
              <a:buChar char="-"/>
            </a:pPr>
            <a:r>
              <a:rPr lang="en"/>
              <a:t>Diagnostic Report</a:t>
            </a:r>
            <a:endParaRPr/>
          </a:p>
          <a:p>
            <a:pPr marL="0" lvl="0" indent="0" algn="l" rtl="0">
              <a:spcBef>
                <a:spcPts val="1600"/>
              </a:spcBef>
              <a:spcAft>
                <a:spcPts val="1600"/>
              </a:spcAft>
              <a:buNone/>
            </a:pPr>
            <a:endParaRPr/>
          </a:p>
        </p:txBody>
      </p:sp>
      <p:sp>
        <p:nvSpPr>
          <p:cNvPr id="158" name="Google Shape;158;p30"/>
          <p:cNvSpPr txBox="1">
            <a:spLocks noGrp="1"/>
          </p:cNvSpPr>
          <p:nvPr>
            <p:ph type="body" idx="1"/>
          </p:nvPr>
        </p:nvSpPr>
        <p:spPr>
          <a:xfrm>
            <a:off x="4821000" y="1152475"/>
            <a:ext cx="4011300" cy="182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Immunization</a:t>
            </a:r>
            <a:endParaRPr/>
          </a:p>
          <a:p>
            <a:pPr marL="457200" lvl="0" indent="-342900" algn="l" rtl="0">
              <a:spcBef>
                <a:spcPts val="0"/>
              </a:spcBef>
              <a:spcAft>
                <a:spcPts val="0"/>
              </a:spcAft>
              <a:buSzPts val="1800"/>
              <a:buChar char="-"/>
            </a:pPr>
            <a:r>
              <a:rPr lang="en"/>
              <a:t>Medication Request</a:t>
            </a:r>
            <a:endParaRPr/>
          </a:p>
          <a:p>
            <a:pPr marL="457200" lvl="0" indent="-342900" algn="l" rtl="0">
              <a:spcBef>
                <a:spcPts val="0"/>
              </a:spcBef>
              <a:spcAft>
                <a:spcPts val="0"/>
              </a:spcAft>
              <a:buSzPts val="1800"/>
              <a:buChar char="-"/>
            </a:pPr>
            <a:r>
              <a:rPr lang="en"/>
              <a:t>Observation</a:t>
            </a:r>
            <a:endParaRPr/>
          </a:p>
          <a:p>
            <a:pPr marL="457200" lvl="0" indent="-342900" algn="l" rtl="0">
              <a:spcBef>
                <a:spcPts val="0"/>
              </a:spcBef>
              <a:spcAft>
                <a:spcPts val="0"/>
              </a:spcAft>
              <a:buSzPts val="1800"/>
              <a:buChar char="-"/>
            </a:pPr>
            <a:r>
              <a:rPr lang="en"/>
              <a:t>Practitioner</a:t>
            </a:r>
            <a:endParaRPr/>
          </a:p>
          <a:p>
            <a:pPr marL="457200" lvl="0" indent="-342900" algn="l" rtl="0">
              <a:spcBef>
                <a:spcPts val="0"/>
              </a:spcBef>
              <a:spcAft>
                <a:spcPts val="0"/>
              </a:spcAft>
              <a:buSzPts val="1800"/>
              <a:buChar char="-"/>
            </a:pPr>
            <a:r>
              <a:rPr lang="en"/>
              <a:t>Condition</a:t>
            </a:r>
            <a:endParaRPr/>
          </a:p>
          <a:p>
            <a:pPr marL="0" lvl="0" indent="0" algn="l" rtl="0">
              <a:spcBef>
                <a:spcPts val="1600"/>
              </a:spcBef>
              <a:spcAft>
                <a:spcPts val="1600"/>
              </a:spcAft>
              <a:buNone/>
            </a:pPr>
            <a:endParaRPr/>
          </a:p>
        </p:txBody>
      </p:sp>
      <p:sp>
        <p:nvSpPr>
          <p:cNvPr id="159" name="Google Shape;159;p30"/>
          <p:cNvSpPr txBox="1"/>
          <p:nvPr/>
        </p:nvSpPr>
        <p:spPr>
          <a:xfrm>
            <a:off x="346350" y="3355125"/>
            <a:ext cx="8451300" cy="96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011529"/>
                </a:solidFill>
                <a:latin typeface="Rubik"/>
                <a:ea typeface="Rubik"/>
                <a:cs typeface="Rubik"/>
                <a:sym typeface="Rubik"/>
              </a:rPr>
              <a:t>The table above lists all FHIR Resources that can be configured in rules. Base configuration may not exist after the installation of the Adapter, but can be added as required by the needs of the specific DHIS 2 installation. </a:t>
            </a:r>
            <a:endParaRPr sz="1800">
              <a:solidFill>
                <a:srgbClr val="011529"/>
              </a:solidFill>
              <a:latin typeface="Rubik"/>
              <a:ea typeface="Rubik"/>
              <a:cs typeface="Rubik"/>
              <a:sym typeface="Rubik"/>
            </a:endParaRPr>
          </a:p>
          <a:p>
            <a:pPr marL="0" lvl="0" indent="0" algn="l" rtl="0">
              <a:spcBef>
                <a:spcPts val="1600"/>
              </a:spcBef>
              <a:spcAft>
                <a:spcPts val="0"/>
              </a:spcAft>
              <a:buNone/>
            </a:pPr>
            <a:endParaRPr>
              <a:latin typeface="Rubik"/>
              <a:ea typeface="Rubik"/>
              <a:cs typeface="Rubik"/>
              <a:sym typeface="Rubi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65" name="Google Shape;16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Supported HL7® FHIR® standard:</a:t>
            </a:r>
            <a:br>
              <a:rPr lang="en"/>
            </a:br>
            <a:r>
              <a:rPr lang="en" u="sng">
                <a:solidFill>
                  <a:schemeClr val="hlink"/>
                </a:solidFill>
                <a:hlinkClick r:id="rId3"/>
              </a:rPr>
              <a:t>https://hl7.org/fhir/STU3/</a:t>
            </a:r>
            <a:br>
              <a:rPr lang="en"/>
            </a:br>
            <a:r>
              <a:rPr lang="en" u="sng">
                <a:solidFill>
                  <a:schemeClr val="hlink"/>
                </a:solidFill>
                <a:hlinkClick r:id="rId4"/>
              </a:rPr>
              <a:t>https://hl7.org/fhir/R4/</a:t>
            </a:r>
            <a:endParaRPr/>
          </a:p>
          <a:p>
            <a:pPr marL="457200" lvl="0" indent="-342900" algn="l" rtl="0">
              <a:spcBef>
                <a:spcPts val="0"/>
              </a:spcBef>
              <a:spcAft>
                <a:spcPts val="0"/>
              </a:spcAft>
              <a:buSzPts val="1800"/>
              <a:buChar char="-"/>
            </a:pPr>
            <a:r>
              <a:rPr lang="en"/>
              <a:t>DHIS 2 FHIR Adapter:</a:t>
            </a:r>
            <a:br>
              <a:rPr lang="en"/>
            </a:br>
            <a:r>
              <a:rPr lang="en" u="sng">
                <a:solidFill>
                  <a:schemeClr val="hlink"/>
                </a:solidFill>
                <a:hlinkClick r:id="rId5"/>
              </a:rPr>
              <a:t>https://github.com/dhis2/dhis2-fhir-adapter</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 HL7® FHIR® standard?</a:t>
            </a:r>
            <a:br>
              <a:rPr lang="en"/>
            </a:br>
            <a:r>
              <a:rPr lang="en" sz="3000"/>
              <a:t>(Fast Healthcare Interoperability Resources)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HL7® FHIR® - Interoperability out of the Box</a:t>
            </a:r>
            <a:endParaRPr/>
          </a:p>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Defined RESTful API over HTTP/HTTPS (same Transport)</a:t>
            </a:r>
            <a:endParaRPr/>
          </a:p>
          <a:p>
            <a:pPr marL="457200" lvl="0" indent="-342900" algn="l" rtl="0">
              <a:spcBef>
                <a:spcPts val="0"/>
              </a:spcBef>
              <a:spcAft>
                <a:spcPts val="0"/>
              </a:spcAft>
              <a:buSzPts val="1800"/>
              <a:buChar char="-"/>
            </a:pPr>
            <a:r>
              <a:rPr lang="en"/>
              <a:t>Defined JSON/XML based RESTful Resources (same Structures)</a:t>
            </a:r>
            <a:endParaRPr/>
          </a:p>
          <a:p>
            <a:pPr marL="457200" lvl="0" indent="-342900" algn="l" rtl="0">
              <a:spcBef>
                <a:spcPts val="0"/>
              </a:spcBef>
              <a:spcAft>
                <a:spcPts val="0"/>
              </a:spcAft>
              <a:buSzPts val="1800"/>
              <a:buChar char="-"/>
            </a:pPr>
            <a:r>
              <a:rPr lang="en"/>
              <a:t>Defined Coding System like LOINC® (same Semantics)</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Tomorrow (with HL7® FHIR® standard)</a:t>
            </a:r>
            <a:endParaRPr/>
          </a:p>
        </p:txBody>
      </p:sp>
      <p:pic>
        <p:nvPicPr>
          <p:cNvPr id="74" name="Google Shape;74;p16"/>
          <p:cNvPicPr preferRelativeResize="0"/>
          <p:nvPr/>
        </p:nvPicPr>
        <p:blipFill>
          <a:blip r:embed="rId3">
            <a:alphaModFix/>
          </a:blip>
          <a:stretch>
            <a:fillRect/>
          </a:stretch>
        </p:blipFill>
        <p:spPr>
          <a:xfrm>
            <a:off x="2715862" y="1076375"/>
            <a:ext cx="3712263" cy="38209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83050" y="351275"/>
            <a:ext cx="857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obsolete?</a:t>
            </a:r>
            <a:endParaRPr/>
          </a:p>
        </p:txBody>
      </p:sp>
      <p:sp>
        <p:nvSpPr>
          <p:cNvPr id="80" name="Google Shape;80;p17"/>
          <p:cNvSpPr txBox="1">
            <a:spLocks noGrp="1"/>
          </p:cNvSpPr>
          <p:nvPr>
            <p:ph type="body" idx="1"/>
          </p:nvPr>
        </p:nvSpPr>
        <p:spPr>
          <a:xfrm>
            <a:off x="311700" y="923975"/>
            <a:ext cx="8520600" cy="40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long as HL7® FHIR® standard is not adapted, mapping may be completely obsolete between HL7® FHIR® connected systems. Adaptations may exist often:</a:t>
            </a:r>
            <a:endParaRPr/>
          </a:p>
          <a:p>
            <a:pPr marL="457200" lvl="0" indent="-342900" algn="l" rtl="0">
              <a:spcBef>
                <a:spcPts val="1600"/>
              </a:spcBef>
              <a:spcAft>
                <a:spcPts val="0"/>
              </a:spcAft>
              <a:buSzPts val="1800"/>
              <a:buChar char="-"/>
            </a:pPr>
            <a:r>
              <a:rPr lang="en"/>
              <a:t>Custom Profiles (may include following items)</a:t>
            </a:r>
            <a:endParaRPr/>
          </a:p>
          <a:p>
            <a:pPr marL="457200" lvl="0" indent="-342900" algn="l" rtl="0">
              <a:spcBef>
                <a:spcPts val="0"/>
              </a:spcBef>
              <a:spcAft>
                <a:spcPts val="0"/>
              </a:spcAft>
              <a:buSzPts val="1800"/>
              <a:buChar char="-"/>
            </a:pPr>
            <a:r>
              <a:rPr lang="en"/>
              <a:t>Custom Coding Systems (like national or EMR based coding systems)</a:t>
            </a:r>
            <a:endParaRPr/>
          </a:p>
          <a:p>
            <a:pPr marL="457200" lvl="0" indent="-342900" algn="l" rtl="0">
              <a:spcBef>
                <a:spcPts val="0"/>
              </a:spcBef>
              <a:spcAft>
                <a:spcPts val="0"/>
              </a:spcAft>
              <a:buSzPts val="1800"/>
              <a:buChar char="-"/>
            </a:pPr>
            <a:r>
              <a:rPr lang="en"/>
              <a:t>Different non-standard use of HL7® FHIR® Resources </a:t>
            </a:r>
            <a:br>
              <a:rPr lang="en"/>
            </a:br>
            <a:r>
              <a:rPr lang="en"/>
              <a:t>(e.g. Observation or Medication Request instead of Immunization)</a:t>
            </a:r>
            <a:endParaRPr/>
          </a:p>
          <a:p>
            <a:pPr marL="457200" lvl="0" indent="-342900" algn="l" rtl="0">
              <a:spcBef>
                <a:spcPts val="0"/>
              </a:spcBef>
              <a:spcAft>
                <a:spcPts val="0"/>
              </a:spcAft>
              <a:buSzPts val="1800"/>
              <a:buChar char="-"/>
            </a:pPr>
            <a:r>
              <a:rPr lang="en"/>
              <a:t>Custom HL7® FHIR® Resources (not defined by HL7® FHIR® standard)</a:t>
            </a:r>
            <a:endParaRPr/>
          </a:p>
          <a:p>
            <a:pPr marL="0" lvl="0" indent="0" algn="l" rtl="0">
              <a:spcBef>
                <a:spcPts val="1600"/>
              </a:spcBef>
              <a:spcAft>
                <a:spcPts val="0"/>
              </a:spcAft>
              <a:buNone/>
            </a:pPr>
            <a:r>
              <a:rPr lang="en"/>
              <a:t>Additionally, authentication and authorization are not part of the HL7® FHIR® standard. These topics need to be addressed by vendors of HL7® FHIR® enabled systems.</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does DHIS 2 FHIR Adapter?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p:nvPr/>
        </p:nvSpPr>
        <p:spPr>
          <a:xfrm>
            <a:off x="424950" y="1447300"/>
            <a:ext cx="8322000" cy="3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ubik"/>
                <a:ea typeface="Rubik"/>
                <a:cs typeface="Rubik"/>
                <a:sym typeface="Rubik"/>
              </a:rPr>
              <a:t>The adapter imports </a:t>
            </a:r>
            <a:r>
              <a:rPr lang="en" sz="1800">
                <a:solidFill>
                  <a:schemeClr val="dk1"/>
                </a:solidFill>
                <a:latin typeface="Rubik"/>
                <a:ea typeface="Rubik"/>
                <a:cs typeface="Rubik"/>
                <a:sym typeface="Rubik"/>
              </a:rPr>
              <a:t>patient related clinical data to questionnaire-like structures (DHIS2 Tracker Programs and their Program Stages) </a:t>
            </a:r>
            <a:r>
              <a:rPr lang="en" sz="1800">
                <a:latin typeface="Rubik"/>
                <a:ea typeface="Rubik"/>
                <a:cs typeface="Rubik"/>
                <a:sym typeface="Rubik"/>
              </a:rPr>
              <a:t>on basis of a domain specific business rule engine (part of the adapter). It also can be used to export that data and to handle other type of data. </a:t>
            </a:r>
            <a:endParaRPr sz="1800">
              <a:latin typeface="Rubik"/>
              <a:ea typeface="Rubik"/>
              <a:cs typeface="Rubik"/>
              <a:sym typeface="Rubik"/>
            </a:endParaRPr>
          </a:p>
          <a:p>
            <a:pPr marL="0" lvl="0" indent="0" algn="l" rtl="0">
              <a:spcBef>
                <a:spcPts val="0"/>
              </a:spcBef>
              <a:spcAft>
                <a:spcPts val="0"/>
              </a:spcAft>
              <a:buNone/>
            </a:pPr>
            <a:endParaRPr sz="1800">
              <a:latin typeface="Rubik"/>
              <a:ea typeface="Rubik"/>
              <a:cs typeface="Rubik"/>
              <a:sym typeface="Rubik"/>
            </a:endParaRPr>
          </a:p>
          <a:p>
            <a:pPr marL="0" lvl="0" indent="0" algn="l" rtl="0">
              <a:spcBef>
                <a:spcPts val="0"/>
              </a:spcBef>
              <a:spcAft>
                <a:spcPts val="0"/>
              </a:spcAft>
              <a:buNone/>
            </a:pPr>
            <a:r>
              <a:rPr lang="en" sz="1800">
                <a:latin typeface="Rubik"/>
                <a:ea typeface="Rubik"/>
                <a:cs typeface="Rubik"/>
                <a:sym typeface="Rubik"/>
              </a:rPr>
              <a:t>Simple example: The body weight of a child can be used on day 0 and 1 as birth weight of a child for the first stage of a Tracker Program. Otherwise it can be used as infant weight on day 6 and 7 for the second stage of a Tracker Program. Since the weight of a new born child changes rapidly it can only be used for a specific data element for a limited amount of time.</a:t>
            </a:r>
            <a:endParaRPr sz="1800">
              <a:latin typeface="Rubik"/>
              <a:ea typeface="Rubik"/>
              <a:cs typeface="Rubik"/>
              <a:sym typeface="Rubik"/>
            </a:endParaRPr>
          </a:p>
          <a:p>
            <a:pPr marL="0" lvl="0" indent="0" algn="l" rtl="0">
              <a:spcBef>
                <a:spcPts val="0"/>
              </a:spcBef>
              <a:spcAft>
                <a:spcPts val="0"/>
              </a:spcAft>
              <a:buNone/>
            </a:pPr>
            <a:endParaRPr>
              <a:latin typeface="Rubik"/>
              <a:ea typeface="Rubik"/>
              <a:cs typeface="Rubik"/>
              <a:sym typeface="Rubik"/>
            </a:endParaRPr>
          </a:p>
          <a:p>
            <a:pPr marL="0" lvl="0" indent="0" algn="l" rtl="0">
              <a:spcBef>
                <a:spcPts val="0"/>
              </a:spcBef>
              <a:spcAft>
                <a:spcPts val="0"/>
              </a:spcAft>
              <a:buNone/>
            </a:pPr>
            <a:endParaRPr>
              <a:latin typeface="Rubik"/>
              <a:ea typeface="Rubik"/>
              <a:cs typeface="Rubik"/>
              <a:sym typeface="Rubik"/>
            </a:endParaRPr>
          </a:p>
        </p:txBody>
      </p:sp>
      <p:sp>
        <p:nvSpPr>
          <p:cNvPr id="91" name="Google Shape;91;p19"/>
          <p:cNvSpPr txBox="1">
            <a:spLocks noGrp="1"/>
          </p:cNvSpPr>
          <p:nvPr>
            <p:ph type="title"/>
          </p:nvPr>
        </p:nvSpPr>
        <p:spPr>
          <a:xfrm>
            <a:off x="311700" y="71340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Applying Business Rules</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does DHIS 2 FHIR Adapter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DHIS 2 FHIR Adapter Diagram</a:t>
            </a:r>
            <a:endParaRPr/>
          </a:p>
        </p:txBody>
      </p:sp>
      <p:pic>
        <p:nvPicPr>
          <p:cNvPr id="102" name="Google Shape;102;p21"/>
          <p:cNvPicPr preferRelativeResize="0"/>
          <p:nvPr/>
        </p:nvPicPr>
        <p:blipFill>
          <a:blip r:embed="rId3">
            <a:alphaModFix/>
          </a:blip>
          <a:stretch>
            <a:fillRect/>
          </a:stretch>
        </p:blipFill>
        <p:spPr>
          <a:xfrm>
            <a:off x="311700" y="1017725"/>
            <a:ext cx="8435098" cy="3651124"/>
          </a:xfrm>
          <a:prstGeom prst="rect">
            <a:avLst/>
          </a:prstGeom>
          <a:noFill/>
          <a:ln>
            <a:noFill/>
          </a:ln>
        </p:spPr>
      </p:pic>
    </p:spTree>
  </p:cSld>
  <p:clrMapOvr>
    <a:masterClrMapping/>
  </p:clrMapOvr>
</p:sld>
</file>

<file path=ppt/theme/theme1.xml><?xml version="1.0" encoding="utf-8"?>
<a:theme xmlns:a="http://schemas.openxmlformats.org/drawingml/2006/main" name="DHIS2 Defaul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On-screen Show (16:9)</PresentationFormat>
  <Paragraphs>80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Rubik</vt:lpstr>
      <vt:lpstr>Arial</vt:lpstr>
      <vt:lpstr>DHIS2 Default</vt:lpstr>
      <vt:lpstr>DHIS 2 FHIR Adapter: An Overview</vt:lpstr>
      <vt:lpstr>Why HL7® FHIR® standard? (Fast Healthcare Interoperability Resources)</vt:lpstr>
      <vt:lpstr>HL7® FHIR® - Interoperability out of the Box </vt:lpstr>
      <vt:lpstr>Tomorrow (with HL7® FHIR® standard)</vt:lpstr>
      <vt:lpstr>Mapping obsolete?</vt:lpstr>
      <vt:lpstr>What does DHIS 2 FHIR Adapter?</vt:lpstr>
      <vt:lpstr>Applying Business Rules</vt:lpstr>
      <vt:lpstr>How does DHIS 2 FHIR Adapter work?</vt:lpstr>
      <vt:lpstr>DHIS 2 FHIR Adapter Diagram</vt:lpstr>
      <vt:lpstr>DHIS 2 FHIR Adapter Components</vt:lpstr>
      <vt:lpstr>Persisted Data</vt:lpstr>
      <vt:lpstr>Interoperability between HL7® FHIR® and DHIS 2</vt:lpstr>
      <vt:lpstr>Mapping between HL7® FHIR® and DHIS 2</vt:lpstr>
      <vt:lpstr>Mapping Rule Example</vt:lpstr>
      <vt:lpstr>Why dynamic Mappings?</vt:lpstr>
      <vt:lpstr>Main Mapping Services of DHIS 2 FHIR Adapter</vt:lpstr>
      <vt:lpstr>Supported Use Cases</vt:lpstr>
      <vt:lpstr>Supported HL7® FHIR® Resources STU3 and R4</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DHIS 2 FHIR Adapter: An Overview</dc:title>
  <dc:creator>Volker Schmidt</dc:creator>
  <cp:lastModifiedBy>Volker Schmidt</cp:lastModifiedBy>
  <cp:revision>1</cp:revision>
  <dcterms:modified xsi:type="dcterms:W3CDTF">2019-02-26T15:10:52Z</dcterms:modified>
</cp:coreProperties>
</file>