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ubik"/>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ubik-regular.fntdata"/><Relationship Id="rId21" Type="http://schemas.openxmlformats.org/officeDocument/2006/relationships/slide" Target="slides/slide17.xml"/><Relationship Id="rId24" Type="http://schemas.openxmlformats.org/officeDocument/2006/relationships/font" Target="fonts/Rubik-italic.fntdata"/><Relationship Id="rId23" Type="http://schemas.openxmlformats.org/officeDocument/2006/relationships/font" Target="fonts/Rubi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ubik-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f417ecd79_1_1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f417ecd79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f417ecd79_1_1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f417ecd79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f417ecd79_1_2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f417ecd79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f417ecd79_1_2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f417ecd79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f417ecd79_1_1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f417ecd79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f417ecd79_1_1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f417ecd79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f417ecd79_1_1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f417ecd79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f417ecd79_1_2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f417ecd79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f417ecd79_1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f417ecd7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f417ecd79_1_1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f417ecd79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f417ecd79_1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f417ecd7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f417ecd79_1_1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f417ecd7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f417ecd79_1_20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f417ecd79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f417ecd79_1_1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f417ecd79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f417ecd79_1_1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f417ecd79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f417ecd79_1_1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f417ecd79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344625" y="1610275"/>
            <a:ext cx="5609100" cy="1065000"/>
          </a:xfrm>
          <a:prstGeom prst="rect">
            <a:avLst/>
          </a:prstGeom>
        </p:spPr>
        <p:txBody>
          <a:bodyPr anchorCtr="0" anchor="t" bIns="0" lIns="0" spcFirstLastPara="1" rIns="0" wrap="square" tIns="0"/>
          <a:lstStyle>
            <a:lvl1pPr lvl="0">
              <a:lnSpc>
                <a:spcPct val="110000"/>
              </a:lnSpc>
              <a:spcBef>
                <a:spcPts val="0"/>
              </a:spcBef>
              <a:spcAft>
                <a:spcPts val="0"/>
              </a:spcAft>
              <a:buClr>
                <a:srgbClr val="011529"/>
              </a:buClr>
              <a:buSzPts val="3000"/>
              <a:buNone/>
              <a:defRPr sz="3000">
                <a:solidFill>
                  <a:srgbClr val="011529"/>
                </a:solidFill>
              </a:defRPr>
            </a:lvl1pPr>
            <a:lvl2pPr lvl="1">
              <a:lnSpc>
                <a:spcPct val="110000"/>
              </a:lnSpc>
              <a:spcBef>
                <a:spcPts val="0"/>
              </a:spcBef>
              <a:spcAft>
                <a:spcPts val="0"/>
              </a:spcAft>
              <a:buClr>
                <a:srgbClr val="011529"/>
              </a:buClr>
              <a:buSzPts val="3000"/>
              <a:buNone/>
              <a:defRPr sz="3000">
                <a:solidFill>
                  <a:srgbClr val="011529"/>
                </a:solidFill>
              </a:defRPr>
            </a:lvl2pPr>
            <a:lvl3pPr lvl="2">
              <a:lnSpc>
                <a:spcPct val="110000"/>
              </a:lnSpc>
              <a:spcBef>
                <a:spcPts val="0"/>
              </a:spcBef>
              <a:spcAft>
                <a:spcPts val="0"/>
              </a:spcAft>
              <a:buClr>
                <a:srgbClr val="011529"/>
              </a:buClr>
              <a:buSzPts val="3000"/>
              <a:buNone/>
              <a:defRPr sz="3000">
                <a:solidFill>
                  <a:srgbClr val="011529"/>
                </a:solidFill>
              </a:defRPr>
            </a:lvl3pPr>
            <a:lvl4pPr lvl="3">
              <a:lnSpc>
                <a:spcPct val="110000"/>
              </a:lnSpc>
              <a:spcBef>
                <a:spcPts val="0"/>
              </a:spcBef>
              <a:spcAft>
                <a:spcPts val="0"/>
              </a:spcAft>
              <a:buClr>
                <a:srgbClr val="011529"/>
              </a:buClr>
              <a:buSzPts val="3000"/>
              <a:buNone/>
              <a:defRPr sz="3000">
                <a:solidFill>
                  <a:srgbClr val="011529"/>
                </a:solidFill>
              </a:defRPr>
            </a:lvl4pPr>
            <a:lvl5pPr lvl="4">
              <a:lnSpc>
                <a:spcPct val="110000"/>
              </a:lnSpc>
              <a:spcBef>
                <a:spcPts val="0"/>
              </a:spcBef>
              <a:spcAft>
                <a:spcPts val="0"/>
              </a:spcAft>
              <a:buClr>
                <a:srgbClr val="011529"/>
              </a:buClr>
              <a:buSzPts val="3000"/>
              <a:buNone/>
              <a:defRPr sz="3000">
                <a:solidFill>
                  <a:srgbClr val="011529"/>
                </a:solidFill>
              </a:defRPr>
            </a:lvl5pPr>
            <a:lvl6pPr lvl="5">
              <a:lnSpc>
                <a:spcPct val="110000"/>
              </a:lnSpc>
              <a:spcBef>
                <a:spcPts val="0"/>
              </a:spcBef>
              <a:spcAft>
                <a:spcPts val="0"/>
              </a:spcAft>
              <a:buClr>
                <a:srgbClr val="011529"/>
              </a:buClr>
              <a:buSzPts val="3000"/>
              <a:buNone/>
              <a:defRPr sz="3000">
                <a:solidFill>
                  <a:srgbClr val="011529"/>
                </a:solidFill>
              </a:defRPr>
            </a:lvl6pPr>
            <a:lvl7pPr lvl="6">
              <a:lnSpc>
                <a:spcPct val="110000"/>
              </a:lnSpc>
              <a:spcBef>
                <a:spcPts val="0"/>
              </a:spcBef>
              <a:spcAft>
                <a:spcPts val="0"/>
              </a:spcAft>
              <a:buClr>
                <a:srgbClr val="011529"/>
              </a:buClr>
              <a:buSzPts val="3000"/>
              <a:buNone/>
              <a:defRPr sz="3000">
                <a:solidFill>
                  <a:srgbClr val="011529"/>
                </a:solidFill>
              </a:defRPr>
            </a:lvl7pPr>
            <a:lvl8pPr lvl="7">
              <a:lnSpc>
                <a:spcPct val="110000"/>
              </a:lnSpc>
              <a:spcBef>
                <a:spcPts val="0"/>
              </a:spcBef>
              <a:spcAft>
                <a:spcPts val="0"/>
              </a:spcAft>
              <a:buClr>
                <a:srgbClr val="011529"/>
              </a:buClr>
              <a:buSzPts val="3000"/>
              <a:buNone/>
              <a:defRPr sz="3000">
                <a:solidFill>
                  <a:srgbClr val="011529"/>
                </a:solidFill>
              </a:defRPr>
            </a:lvl8pPr>
            <a:lvl9pPr lvl="8">
              <a:lnSpc>
                <a:spcPct val="110000"/>
              </a:lnSpc>
              <a:spcBef>
                <a:spcPts val="0"/>
              </a:spcBef>
              <a:spcAft>
                <a:spcPts val="0"/>
              </a:spcAft>
              <a:buClr>
                <a:srgbClr val="011529"/>
              </a:buClr>
              <a:buSzPts val="3000"/>
              <a:buNone/>
              <a:defRPr sz="3000">
                <a:solidFill>
                  <a:srgbClr val="011529"/>
                </a:solidFill>
              </a:defRPr>
            </a:lvl9pPr>
          </a:lstStyle>
          <a:p/>
        </p:txBody>
      </p:sp>
      <p:sp>
        <p:nvSpPr>
          <p:cNvPr id="12" name="Google Shape;12;p2"/>
          <p:cNvSpPr txBox="1"/>
          <p:nvPr>
            <p:ph idx="1" type="subTitle"/>
          </p:nvPr>
        </p:nvSpPr>
        <p:spPr>
          <a:xfrm>
            <a:off x="2344625" y="2819125"/>
            <a:ext cx="5453700" cy="643800"/>
          </a:xfrm>
          <a:prstGeom prst="rect">
            <a:avLst/>
          </a:prstGeom>
        </p:spPr>
        <p:txBody>
          <a:bodyPr anchorCtr="0" anchor="t" bIns="0" lIns="0" spcFirstLastPara="1" rIns="0" wrap="square" tIns="0"/>
          <a:lstStyle>
            <a:lvl1pPr lvl="0">
              <a:lnSpc>
                <a:spcPct val="115000"/>
              </a:lnSpc>
              <a:spcBef>
                <a:spcPts val="0"/>
              </a:spcBef>
              <a:spcAft>
                <a:spcPts val="0"/>
              </a:spcAft>
              <a:buClr>
                <a:srgbClr val="011529"/>
              </a:buClr>
              <a:buSzPts val="1700"/>
              <a:buNone/>
              <a:defRPr sz="1700">
                <a:solidFill>
                  <a:srgbClr val="011529"/>
                </a:solidFill>
              </a:defRPr>
            </a:lvl1pPr>
            <a:lvl2pPr lvl="1">
              <a:lnSpc>
                <a:spcPct val="115000"/>
              </a:lnSpc>
              <a:spcBef>
                <a:spcPts val="0"/>
              </a:spcBef>
              <a:spcAft>
                <a:spcPts val="0"/>
              </a:spcAft>
              <a:buClr>
                <a:srgbClr val="011529"/>
              </a:buClr>
              <a:buSzPts val="1700"/>
              <a:buNone/>
              <a:defRPr sz="1700">
                <a:solidFill>
                  <a:srgbClr val="011529"/>
                </a:solidFill>
              </a:defRPr>
            </a:lvl2pPr>
            <a:lvl3pPr lvl="2">
              <a:lnSpc>
                <a:spcPct val="115000"/>
              </a:lnSpc>
              <a:spcBef>
                <a:spcPts val="0"/>
              </a:spcBef>
              <a:spcAft>
                <a:spcPts val="0"/>
              </a:spcAft>
              <a:buClr>
                <a:srgbClr val="011529"/>
              </a:buClr>
              <a:buSzPts val="1700"/>
              <a:buNone/>
              <a:defRPr sz="1700">
                <a:solidFill>
                  <a:srgbClr val="011529"/>
                </a:solidFill>
              </a:defRPr>
            </a:lvl3pPr>
            <a:lvl4pPr lvl="3">
              <a:lnSpc>
                <a:spcPct val="115000"/>
              </a:lnSpc>
              <a:spcBef>
                <a:spcPts val="0"/>
              </a:spcBef>
              <a:spcAft>
                <a:spcPts val="0"/>
              </a:spcAft>
              <a:buClr>
                <a:srgbClr val="011529"/>
              </a:buClr>
              <a:buSzPts val="1700"/>
              <a:buNone/>
              <a:defRPr sz="1700">
                <a:solidFill>
                  <a:srgbClr val="011529"/>
                </a:solidFill>
              </a:defRPr>
            </a:lvl4pPr>
            <a:lvl5pPr lvl="4">
              <a:lnSpc>
                <a:spcPct val="115000"/>
              </a:lnSpc>
              <a:spcBef>
                <a:spcPts val="0"/>
              </a:spcBef>
              <a:spcAft>
                <a:spcPts val="0"/>
              </a:spcAft>
              <a:buClr>
                <a:srgbClr val="011529"/>
              </a:buClr>
              <a:buSzPts val="1700"/>
              <a:buNone/>
              <a:defRPr sz="1700">
                <a:solidFill>
                  <a:srgbClr val="011529"/>
                </a:solidFill>
              </a:defRPr>
            </a:lvl5pPr>
            <a:lvl6pPr lvl="5">
              <a:lnSpc>
                <a:spcPct val="115000"/>
              </a:lnSpc>
              <a:spcBef>
                <a:spcPts val="0"/>
              </a:spcBef>
              <a:spcAft>
                <a:spcPts val="0"/>
              </a:spcAft>
              <a:buClr>
                <a:srgbClr val="011529"/>
              </a:buClr>
              <a:buSzPts val="1700"/>
              <a:buNone/>
              <a:defRPr sz="1700">
                <a:solidFill>
                  <a:srgbClr val="011529"/>
                </a:solidFill>
              </a:defRPr>
            </a:lvl6pPr>
            <a:lvl7pPr lvl="6">
              <a:lnSpc>
                <a:spcPct val="115000"/>
              </a:lnSpc>
              <a:spcBef>
                <a:spcPts val="0"/>
              </a:spcBef>
              <a:spcAft>
                <a:spcPts val="0"/>
              </a:spcAft>
              <a:buClr>
                <a:srgbClr val="011529"/>
              </a:buClr>
              <a:buSzPts val="1700"/>
              <a:buNone/>
              <a:defRPr sz="1700">
                <a:solidFill>
                  <a:srgbClr val="011529"/>
                </a:solidFill>
              </a:defRPr>
            </a:lvl7pPr>
            <a:lvl8pPr lvl="7">
              <a:lnSpc>
                <a:spcPct val="115000"/>
              </a:lnSpc>
              <a:spcBef>
                <a:spcPts val="0"/>
              </a:spcBef>
              <a:spcAft>
                <a:spcPts val="0"/>
              </a:spcAft>
              <a:buClr>
                <a:srgbClr val="011529"/>
              </a:buClr>
              <a:buSzPts val="1700"/>
              <a:buNone/>
              <a:defRPr sz="1700">
                <a:solidFill>
                  <a:srgbClr val="011529"/>
                </a:solidFill>
              </a:defRPr>
            </a:lvl8pPr>
            <a:lvl9pPr lvl="8">
              <a:lnSpc>
                <a:spcPct val="115000"/>
              </a:lnSpc>
              <a:spcBef>
                <a:spcPts val="0"/>
              </a:spcBef>
              <a:spcAft>
                <a:spcPts val="0"/>
              </a:spcAft>
              <a:buClr>
                <a:srgbClr val="011529"/>
              </a:buClr>
              <a:buSzPts val="1700"/>
              <a:buNone/>
              <a:defRPr sz="1700">
                <a:solidFill>
                  <a:srgbClr val="011529"/>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0" y="0"/>
            <a:ext cx="17907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idx="1" type="body"/>
          </p:nvPr>
        </p:nvSpPr>
        <p:spPr>
          <a:xfrm>
            <a:off x="311700" y="1109350"/>
            <a:ext cx="4216200" cy="3179400"/>
          </a:xfrm>
          <a:prstGeom prst="rect">
            <a:avLst/>
          </a:prstGeom>
        </p:spPr>
        <p:txBody>
          <a:bodyPr anchorCtr="0" anchor="t" bIns="91425" lIns="91425" spcFirstLastPara="1" rIns="91425" wrap="square" tIns="91425"/>
          <a:lstStyle>
            <a:lvl1pPr indent="-317500" lvl="0" marL="457200">
              <a:spcBef>
                <a:spcPts val="100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75"/>
            <a:ext cx="4572000" cy="5143500"/>
          </a:xfrm>
          <a:prstGeom prst="rect">
            <a:avLst/>
          </a:prstGeom>
          <a:solidFill>
            <a:srgbClr val="393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375525"/>
            <a:ext cx="5998800" cy="6051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600"/>
              <a:buNone/>
              <a:defRPr sz="1600"/>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indent="-317500" lvl="1" marL="9144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2pPr>
            <a:lvl3pPr indent="-317500" lvl="2" marL="13716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3pPr>
            <a:lvl4pPr indent="-317500" lvl="3" marL="18288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4pPr>
            <a:lvl5pPr indent="-317500" lvl="4" marL="22860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5pPr>
            <a:lvl6pPr indent="-317500" lvl="5" marL="27432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6pPr>
            <a:lvl7pPr indent="-317500" lvl="6" marL="32004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7pPr>
            <a:lvl8pPr indent="-317500" lvl="7" marL="36576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8pPr>
            <a:lvl9pPr indent="-317500" lvl="8" marL="4114800">
              <a:lnSpc>
                <a:spcPct val="115000"/>
              </a:lnSpc>
              <a:spcBef>
                <a:spcPts val="1600"/>
              </a:spcBef>
              <a:spcAft>
                <a:spcPts val="1600"/>
              </a:spcAft>
              <a:buClr>
                <a:srgbClr val="011529"/>
              </a:buClr>
              <a:buSzPts val="1400"/>
              <a:buFont typeface="Rubik"/>
              <a:buChar char="■"/>
              <a:defRPr>
                <a:solidFill>
                  <a:srgbClr val="011529"/>
                </a:solidFill>
                <a:latin typeface="Rubik"/>
                <a:ea typeface="Rubik"/>
                <a:cs typeface="Rubik"/>
                <a:sym typeface="Rubik"/>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464185" y="299450"/>
            <a:ext cx="1292664"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hl7.org/fhir/STU3/" TargetMode="External"/><Relationship Id="rId4" Type="http://schemas.openxmlformats.org/officeDocument/2006/relationships/hyperlink" Target="https://hl7.org/fhir/R4/" TargetMode="External"/><Relationship Id="rId5" Type="http://schemas.openxmlformats.org/officeDocument/2006/relationships/hyperlink" Target="https://github.com/dhis2/dhis2-fhir-adap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344625" y="1610275"/>
            <a:ext cx="5609100" cy="1065000"/>
          </a:xfrm>
          <a:prstGeom prst="rect">
            <a:avLst/>
          </a:prstGeom>
        </p:spPr>
        <p:txBody>
          <a:bodyPr anchorCtr="0" anchor="t" bIns="0" lIns="0" spcFirstLastPara="1" rIns="0" wrap="square" tIns="0">
            <a:noAutofit/>
          </a:bodyPr>
          <a:lstStyle/>
          <a:p>
            <a:pPr indent="0" lvl="0" marL="0" rtl="0" algn="l">
              <a:lnSpc>
                <a:spcPct val="110000"/>
              </a:lnSpc>
              <a:spcBef>
                <a:spcPts val="0"/>
              </a:spcBef>
              <a:spcAft>
                <a:spcPts val="0"/>
              </a:spcAft>
              <a:buNone/>
            </a:pPr>
            <a:r>
              <a:rPr lang="en"/>
              <a:t>DHIS 2 FHIR Adapter:</a:t>
            </a:r>
            <a:endParaRPr/>
          </a:p>
          <a:p>
            <a:pPr indent="0" lvl="0" marL="0" rtl="0" algn="l">
              <a:lnSpc>
                <a:spcPct val="110000"/>
              </a:lnSpc>
              <a:spcBef>
                <a:spcPts val="0"/>
              </a:spcBef>
              <a:spcAft>
                <a:spcPts val="0"/>
              </a:spcAft>
              <a:buNone/>
            </a:pPr>
            <a:r>
              <a:rPr lang="en"/>
              <a:t>An Overview</a:t>
            </a:r>
            <a:endParaRPr/>
          </a:p>
        </p:txBody>
      </p:sp>
      <p:sp>
        <p:nvSpPr>
          <p:cNvPr id="57" name="Google Shape;57;p13"/>
          <p:cNvSpPr txBox="1"/>
          <p:nvPr>
            <p:ph idx="1" type="subTitle"/>
          </p:nvPr>
        </p:nvSpPr>
        <p:spPr>
          <a:xfrm>
            <a:off x="2344625" y="2819125"/>
            <a:ext cx="5453700" cy="6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Volker Schmidt	</a:t>
            </a:r>
            <a:endParaRPr/>
          </a:p>
          <a:p>
            <a:pPr indent="0" lvl="0" marL="0" rtl="0" algn="l">
              <a:spcBef>
                <a:spcPts val="0"/>
              </a:spcBef>
              <a:spcAft>
                <a:spcPts val="0"/>
              </a:spcAft>
              <a:buNone/>
            </a:pPr>
            <a:r>
              <a:rPr lang="en"/>
              <a:t>19 February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Interoperability</a:t>
            </a:r>
            <a:r>
              <a:rPr lang="en"/>
              <a:t> between </a:t>
            </a:r>
            <a:r>
              <a:rPr lang="en"/>
              <a:t>HL7® FHIR® </a:t>
            </a:r>
            <a:r>
              <a:rPr lang="en"/>
              <a:t>and DHIS 2</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HL7® FHIR® contain well defined extensible definitions of healthcare related resources (like a patient or an immunization). E.g. the blood pressure of a Patient can be collected an unrestricted amount of times per day.</a:t>
            </a:r>
            <a:endParaRPr/>
          </a:p>
          <a:p>
            <a:pPr indent="0" lvl="0" marL="0" rtl="0" algn="l">
              <a:spcBef>
                <a:spcPts val="1600"/>
              </a:spcBef>
              <a:spcAft>
                <a:spcPts val="1600"/>
              </a:spcAft>
              <a:buNone/>
            </a:pPr>
            <a:r>
              <a:rPr lang="en"/>
              <a:t>DHIS 2 Tracker is a highly flexible system that may not be used for healthcare related resources only. Resources are defined as needed (e.g. Tracked Entity Types that may be a Patient or even a Borehole). Data of a Tracked Entity Instance is collected in a structured way that is defined on a specific system installation by DHIS 2 Tracker Programs and their Stages. E.g. the blood pressure of a Patient can only be collected when a DHIS 2 Tracker Program includes it and only as many times as a DHIS 2 Tracker Program allows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between </a:t>
            </a:r>
            <a:r>
              <a:rPr lang="en"/>
              <a:t>HL7® FHIR® and DHIS 2</a:t>
            </a:r>
            <a:endParaRPr/>
          </a:p>
        </p:txBody>
      </p:sp>
      <p:sp>
        <p:nvSpPr>
          <p:cNvPr id="115" name="Google Shape;115;p23"/>
          <p:cNvSpPr txBox="1"/>
          <p:nvPr>
            <p:ph idx="1" type="body"/>
          </p:nvPr>
        </p:nvSpPr>
        <p:spPr>
          <a:xfrm>
            <a:off x="311700" y="1152475"/>
            <a:ext cx="8520600" cy="365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Static mapping only for static DHIS 2 resources </a:t>
            </a:r>
            <a:br>
              <a:rPr lang="en"/>
            </a:br>
            <a:r>
              <a:rPr lang="en"/>
              <a:t>(e.g. DHIS 2 Organisation Units).</a:t>
            </a:r>
            <a:endParaRPr/>
          </a:p>
          <a:p>
            <a:pPr indent="-342900" lvl="0" marL="457200" rtl="0" algn="l">
              <a:spcBef>
                <a:spcPts val="0"/>
              </a:spcBef>
              <a:spcAft>
                <a:spcPts val="0"/>
              </a:spcAft>
              <a:buSzPts val="1800"/>
              <a:buChar char="-"/>
            </a:pPr>
            <a:r>
              <a:rPr lang="en"/>
              <a:t>Highly dynamic mapping for highly dynamic DHIS 2 resources </a:t>
            </a:r>
            <a:br>
              <a:rPr lang="en"/>
            </a:br>
            <a:r>
              <a:rPr lang="en"/>
              <a:t>(DHIS 2 Tracked Entity Types and DHIS 2 Tracker Programs).</a:t>
            </a:r>
            <a:endParaRPr/>
          </a:p>
          <a:p>
            <a:pPr indent="-342900" lvl="0" marL="457200" rtl="0" algn="l">
              <a:spcBef>
                <a:spcPts val="0"/>
              </a:spcBef>
              <a:spcAft>
                <a:spcPts val="0"/>
              </a:spcAft>
              <a:buSzPts val="1800"/>
              <a:buChar char="-"/>
            </a:pPr>
            <a:r>
              <a:rPr lang="en"/>
              <a:t>Dynamic mappings are triggered by rules that define when the rule can be used and how to perform the mapping.</a:t>
            </a:r>
            <a:endParaRPr/>
          </a:p>
          <a:p>
            <a:pPr indent="-342900" lvl="0" marL="457200" rtl="0" algn="l">
              <a:spcBef>
                <a:spcPts val="0"/>
              </a:spcBef>
              <a:spcAft>
                <a:spcPts val="0"/>
              </a:spcAft>
              <a:buSzPts val="1800"/>
              <a:buChar char="-"/>
            </a:pPr>
            <a:r>
              <a:rPr lang="en"/>
              <a:t>Dynamic mappings are performed by reusable domain specific JavaScripts snippets that can be parameterized for different use cases.</a:t>
            </a:r>
            <a:endParaRPr/>
          </a:p>
          <a:p>
            <a:pPr indent="-342900" lvl="0" marL="457200" rtl="0" algn="l">
              <a:spcBef>
                <a:spcPts val="0"/>
              </a:spcBef>
              <a:spcAft>
                <a:spcPts val="0"/>
              </a:spcAft>
              <a:buSzPts val="1800"/>
              <a:buChar char="-"/>
            </a:pPr>
            <a:r>
              <a:rPr lang="en"/>
              <a:t>Separate FHIR resource related mappings of DHIS 2 Tracked Entity Instance, Organisation Unit, GEO Location and various dates (e.g. enrollment date or effective date).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Rule Example</a:t>
            </a:r>
            <a:endParaRPr/>
          </a:p>
        </p:txBody>
      </p:sp>
      <p:sp>
        <p:nvSpPr>
          <p:cNvPr id="121" name="Google Shape;121;p24"/>
          <p:cNvSpPr txBox="1"/>
          <p:nvPr>
            <p:ph idx="1" type="body"/>
          </p:nvPr>
        </p:nvSpPr>
        <p:spPr>
          <a:xfrm>
            <a:off x="311700" y="4115275"/>
            <a:ext cx="8520600" cy="81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Simplified rough example of a mapping that uses </a:t>
            </a:r>
            <a:br>
              <a:rPr i="1" lang="en"/>
            </a:br>
            <a:r>
              <a:rPr i="1" lang="en"/>
              <a:t>the same reusable JavaScript snippet.</a:t>
            </a:r>
            <a:endParaRPr i="1"/>
          </a:p>
        </p:txBody>
      </p:sp>
      <p:pic>
        <p:nvPicPr>
          <p:cNvPr id="122" name="Google Shape;122;p24"/>
          <p:cNvPicPr preferRelativeResize="0"/>
          <p:nvPr/>
        </p:nvPicPr>
        <p:blipFill>
          <a:blip r:embed="rId3">
            <a:alphaModFix/>
          </a:blip>
          <a:stretch>
            <a:fillRect/>
          </a:stretch>
        </p:blipFill>
        <p:spPr>
          <a:xfrm>
            <a:off x="311700" y="1214975"/>
            <a:ext cx="8520598" cy="271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dynamic Mappings?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adaptor should be able to participate in </a:t>
            </a:r>
            <a:r>
              <a:rPr lang="en"/>
              <a:t>interoperability</a:t>
            </a:r>
            <a:r>
              <a:rPr lang="en"/>
              <a:t> use cases of </a:t>
            </a:r>
            <a:r>
              <a:rPr lang="en"/>
              <a:t>tomorrow’s healthcare infrastructure and should support common adaptations of the HL7® FHIR® standard without the need of additional mediator services.</a:t>
            </a:r>
            <a:endParaRPr/>
          </a:p>
          <a:p>
            <a:pPr indent="-342900" lvl="0" marL="457200" rtl="0" algn="l">
              <a:spcBef>
                <a:spcPts val="0"/>
              </a:spcBef>
              <a:spcAft>
                <a:spcPts val="0"/>
              </a:spcAft>
              <a:buSzPts val="1800"/>
              <a:buChar char="-"/>
            </a:pPr>
            <a:r>
              <a:rPr lang="en"/>
              <a:t>Unlike an EMR implementation that has most likely a patient and observation resource that can be mapped one to one statically to the corresponding HL7® FHIR® Resource, DHIS 2 does not define such specific resources. All structures are defined for a specific system installation and need therefore be mapped for that specific system installation.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Mapping Services of DHIS 2 FHIR Adapter</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HL7® FHIR® system dependent e</a:t>
            </a:r>
            <a:r>
              <a:rPr lang="en"/>
              <a:t>nrichment of incoming </a:t>
            </a:r>
            <a:br>
              <a:rPr lang="en"/>
            </a:br>
            <a:r>
              <a:rPr lang="en"/>
              <a:t>HL7® FHIR®</a:t>
            </a:r>
            <a:r>
              <a:rPr lang="en"/>
              <a:t> Resource (e.g. enriching with managing organization).</a:t>
            </a:r>
            <a:endParaRPr/>
          </a:p>
          <a:p>
            <a:pPr indent="-342900" lvl="0" marL="457200" rtl="0" algn="l">
              <a:spcBef>
                <a:spcPts val="0"/>
              </a:spcBef>
              <a:spcAft>
                <a:spcPts val="0"/>
              </a:spcAft>
              <a:buSzPts val="1800"/>
              <a:buChar char="-"/>
            </a:pPr>
            <a:r>
              <a:rPr lang="en"/>
              <a:t>Accessing a basic T</a:t>
            </a:r>
            <a:r>
              <a:rPr lang="en"/>
              <a:t>erminology</a:t>
            </a:r>
            <a:r>
              <a:rPr lang="en"/>
              <a:t> Service that provides mapping of system independent codes and code sets (e.g. set of codes that define vaccines that cause an immunization for </a:t>
            </a:r>
            <a:r>
              <a:rPr lang="en"/>
              <a:t>measles</a:t>
            </a:r>
            <a:r>
              <a:rPr lang="en"/>
              <a:t>).</a:t>
            </a:r>
            <a:endParaRPr/>
          </a:p>
          <a:p>
            <a:pPr indent="-342900" lvl="0" marL="457200" rtl="0" algn="l">
              <a:spcBef>
                <a:spcPts val="0"/>
              </a:spcBef>
              <a:spcAft>
                <a:spcPts val="0"/>
              </a:spcAft>
              <a:buSzPts val="1800"/>
              <a:buChar char="-"/>
            </a:pPr>
            <a:r>
              <a:rPr lang="en"/>
              <a:t>Various domain specific utilities (e.g. handling vital signs</a:t>
            </a:r>
            <a:r>
              <a:rPr lang="en"/>
              <a:t>).</a:t>
            </a:r>
            <a:endParaRPr/>
          </a:p>
          <a:p>
            <a:pPr indent="-342900" lvl="0" marL="457200" rtl="0" algn="l">
              <a:spcBef>
                <a:spcPts val="0"/>
              </a:spcBef>
              <a:spcAft>
                <a:spcPts val="0"/>
              </a:spcAft>
              <a:buSzPts val="1800"/>
              <a:buChar char="-"/>
            </a:pPr>
            <a:r>
              <a:rPr lang="en"/>
              <a:t>Accessing further single or hierarchical HL7® FHIR® Resources from a HL7® FHIR® system.</a:t>
            </a:r>
            <a:endParaRPr/>
          </a:p>
          <a:p>
            <a:pPr indent="-342900" lvl="0" marL="457200" rtl="0" algn="l">
              <a:spcBef>
                <a:spcPts val="0"/>
              </a:spcBef>
              <a:spcAft>
                <a:spcPts val="0"/>
              </a:spcAft>
              <a:buSzPts val="1800"/>
              <a:buChar char="-"/>
            </a:pPr>
            <a:r>
              <a:rPr lang="en"/>
              <a:t>Creation of missing resources based on existing rules while mapping other resources (e.g. creation of missing DHIS 2 Tracked Entity Instance).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Use Cases</a:t>
            </a:r>
            <a:endParaRPr/>
          </a:p>
        </p:txBody>
      </p:sp>
      <p:sp>
        <p:nvSpPr>
          <p:cNvPr id="140" name="Google Shape;140;p2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Import of </a:t>
            </a:r>
            <a:r>
              <a:rPr lang="en"/>
              <a:t>HL7® FHIR® Resources </a:t>
            </a:r>
            <a:br>
              <a:rPr lang="en"/>
            </a:br>
            <a:r>
              <a:rPr lang="en"/>
              <a:t>(export of DHIS 2 Resources to HL7® FHIR® experimental currently).</a:t>
            </a:r>
            <a:endParaRPr/>
          </a:p>
          <a:p>
            <a:pPr indent="-342900" lvl="0" marL="457200" rtl="0" algn="l">
              <a:spcBef>
                <a:spcPts val="0"/>
              </a:spcBef>
              <a:spcAft>
                <a:spcPts val="0"/>
              </a:spcAft>
              <a:buSzPts val="1800"/>
              <a:buChar char="-"/>
            </a:pPr>
            <a:r>
              <a:rPr lang="en"/>
              <a:t>HL7® FHIR® REST Interfaces that create, update and read data based on rules that are defined in the Adapter (under development, feature similar to import and export).</a:t>
            </a:r>
            <a:endParaRPr/>
          </a:p>
          <a:p>
            <a:pPr indent="-342900" lvl="0" marL="457200" rtl="0" algn="l">
              <a:spcBef>
                <a:spcPts val="0"/>
              </a:spcBef>
              <a:spcAft>
                <a:spcPts val="0"/>
              </a:spcAft>
              <a:buSzPts val="1800"/>
              <a:buChar char="-"/>
            </a:pPr>
            <a:r>
              <a:rPr lang="en"/>
              <a:t>Support for DHIS 2 Tracked Entity Instances and DHIS 2 Tracker Programs.</a:t>
            </a:r>
            <a:endParaRPr/>
          </a:p>
          <a:p>
            <a:pPr indent="-342900" lvl="0" marL="457200" rtl="0" algn="l">
              <a:spcBef>
                <a:spcPts val="0"/>
              </a:spcBef>
              <a:spcAft>
                <a:spcPts val="0"/>
              </a:spcAft>
              <a:buSzPts val="1800"/>
              <a:buChar char="-"/>
            </a:pPr>
            <a:r>
              <a:rPr lang="en"/>
              <a:t>Automatic enrollment of DHIS 2 Tracked Entity Instances into </a:t>
            </a:r>
            <a:br>
              <a:rPr lang="en"/>
            </a:br>
            <a:r>
              <a:rPr lang="en"/>
              <a:t>DHIS 2 Tracker Programs based on rules.</a:t>
            </a:r>
            <a:endParaRPr/>
          </a:p>
          <a:p>
            <a:pPr indent="-342900" lvl="0" marL="457200" rtl="0" algn="l">
              <a:spcBef>
                <a:spcPts val="0"/>
              </a:spcBef>
              <a:spcAft>
                <a:spcPts val="0"/>
              </a:spcAft>
              <a:buSzPts val="1800"/>
              <a:buChar char="-"/>
            </a:pPr>
            <a:r>
              <a:rPr lang="en"/>
              <a:t>Automatic creation of DHIS 2 Tracker Program Stage Instances </a:t>
            </a:r>
            <a:br>
              <a:rPr lang="en"/>
            </a:br>
            <a:r>
              <a:rPr lang="en"/>
              <a:t>based on rules. Supports also repeated Program Stages.</a:t>
            </a:r>
            <a:endParaRPr/>
          </a:p>
          <a:p>
            <a:pPr indent="-342900" lvl="0" marL="457200" rtl="0" algn="l">
              <a:spcBef>
                <a:spcPts val="0"/>
              </a:spcBef>
              <a:spcAft>
                <a:spcPts val="0"/>
              </a:spcAft>
              <a:buSzPts val="1800"/>
              <a:buChar char="-"/>
            </a:pPr>
            <a:r>
              <a:rPr lang="en"/>
              <a:t>Automatic change of DHIS 2 Tracker Program Instance or </a:t>
            </a:r>
            <a:br>
              <a:rPr lang="en"/>
            </a:br>
            <a:r>
              <a:rPr lang="en"/>
              <a:t>DHIS 2 Tracker Program Stage Instance status based on rules.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HL7® FHIR® Resources STU3 and R4</a:t>
            </a:r>
            <a:endParaRPr/>
          </a:p>
        </p:txBody>
      </p:sp>
      <p:sp>
        <p:nvSpPr>
          <p:cNvPr id="146" name="Google Shape;146;p28"/>
          <p:cNvSpPr txBox="1"/>
          <p:nvPr>
            <p:ph idx="1" type="body"/>
          </p:nvPr>
        </p:nvSpPr>
        <p:spPr>
          <a:xfrm>
            <a:off x="311700" y="1152475"/>
            <a:ext cx="4011300" cy="206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Location</a:t>
            </a:r>
            <a:endParaRPr/>
          </a:p>
          <a:p>
            <a:pPr indent="-342900" lvl="0" marL="457200" rtl="0" algn="l">
              <a:spcBef>
                <a:spcPts val="0"/>
              </a:spcBef>
              <a:spcAft>
                <a:spcPts val="0"/>
              </a:spcAft>
              <a:buSzPts val="1800"/>
              <a:buChar char="-"/>
            </a:pPr>
            <a:r>
              <a:rPr lang="en"/>
              <a:t>Organization</a:t>
            </a:r>
            <a:endParaRPr/>
          </a:p>
          <a:p>
            <a:pPr indent="-342900" lvl="0" marL="457200" rtl="0" algn="l">
              <a:spcBef>
                <a:spcPts val="0"/>
              </a:spcBef>
              <a:spcAft>
                <a:spcPts val="0"/>
              </a:spcAft>
              <a:buSzPts val="1800"/>
              <a:buChar char="-"/>
            </a:pPr>
            <a:r>
              <a:rPr lang="en"/>
              <a:t>Patient</a:t>
            </a:r>
            <a:endParaRPr/>
          </a:p>
          <a:p>
            <a:pPr indent="-342900" lvl="0" marL="457200" rtl="0" algn="l">
              <a:spcBef>
                <a:spcPts val="0"/>
              </a:spcBef>
              <a:spcAft>
                <a:spcPts val="0"/>
              </a:spcAft>
              <a:buSzPts val="1800"/>
              <a:buChar char="-"/>
            </a:pPr>
            <a:r>
              <a:rPr lang="en"/>
              <a:t>Related Person</a:t>
            </a:r>
            <a:endParaRPr/>
          </a:p>
          <a:p>
            <a:pPr indent="-342900" lvl="0" marL="457200" rtl="0" algn="l">
              <a:spcBef>
                <a:spcPts val="0"/>
              </a:spcBef>
              <a:spcAft>
                <a:spcPts val="0"/>
              </a:spcAft>
              <a:buSzPts val="1800"/>
              <a:buChar char="-"/>
            </a:pPr>
            <a:r>
              <a:rPr lang="en"/>
              <a:t>Encounter</a:t>
            </a:r>
            <a:endParaRPr/>
          </a:p>
          <a:p>
            <a:pPr indent="-342900" lvl="0" marL="457200" rtl="0" algn="l">
              <a:spcBef>
                <a:spcPts val="0"/>
              </a:spcBef>
              <a:spcAft>
                <a:spcPts val="0"/>
              </a:spcAft>
              <a:buSzPts val="1800"/>
              <a:buChar char="-"/>
            </a:pPr>
            <a:r>
              <a:rPr lang="en"/>
              <a:t>Diagnostic Report</a:t>
            </a:r>
            <a:endParaRPr/>
          </a:p>
          <a:p>
            <a:pPr indent="0" lvl="0" marL="0" rtl="0" algn="l">
              <a:spcBef>
                <a:spcPts val="1600"/>
              </a:spcBef>
              <a:spcAft>
                <a:spcPts val="1600"/>
              </a:spcAft>
              <a:buNone/>
            </a:pPr>
            <a:r>
              <a:t/>
            </a:r>
            <a:endParaRPr/>
          </a:p>
        </p:txBody>
      </p:sp>
      <p:sp>
        <p:nvSpPr>
          <p:cNvPr id="147" name="Google Shape;147;p28"/>
          <p:cNvSpPr txBox="1"/>
          <p:nvPr>
            <p:ph idx="1" type="body"/>
          </p:nvPr>
        </p:nvSpPr>
        <p:spPr>
          <a:xfrm>
            <a:off x="4821000" y="1152475"/>
            <a:ext cx="4011300" cy="182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Immunization</a:t>
            </a:r>
            <a:endParaRPr/>
          </a:p>
          <a:p>
            <a:pPr indent="-342900" lvl="0" marL="457200" rtl="0" algn="l">
              <a:spcBef>
                <a:spcPts val="0"/>
              </a:spcBef>
              <a:spcAft>
                <a:spcPts val="0"/>
              </a:spcAft>
              <a:buSzPts val="1800"/>
              <a:buChar char="-"/>
            </a:pPr>
            <a:r>
              <a:rPr lang="en"/>
              <a:t>Medication Request</a:t>
            </a:r>
            <a:endParaRPr/>
          </a:p>
          <a:p>
            <a:pPr indent="-342900" lvl="0" marL="457200" rtl="0" algn="l">
              <a:spcBef>
                <a:spcPts val="0"/>
              </a:spcBef>
              <a:spcAft>
                <a:spcPts val="0"/>
              </a:spcAft>
              <a:buSzPts val="1800"/>
              <a:buChar char="-"/>
            </a:pPr>
            <a:r>
              <a:rPr lang="en"/>
              <a:t>Observation</a:t>
            </a:r>
            <a:endParaRPr/>
          </a:p>
          <a:p>
            <a:pPr indent="-342900" lvl="0" marL="457200" rtl="0" algn="l">
              <a:spcBef>
                <a:spcPts val="0"/>
              </a:spcBef>
              <a:spcAft>
                <a:spcPts val="0"/>
              </a:spcAft>
              <a:buSzPts val="1800"/>
              <a:buChar char="-"/>
            </a:pPr>
            <a:r>
              <a:rPr lang="en"/>
              <a:t>Practitioner</a:t>
            </a:r>
            <a:endParaRPr/>
          </a:p>
          <a:p>
            <a:pPr indent="-342900" lvl="0" marL="457200" rtl="0" algn="l">
              <a:spcBef>
                <a:spcPts val="0"/>
              </a:spcBef>
              <a:spcAft>
                <a:spcPts val="0"/>
              </a:spcAft>
              <a:buSzPts val="1800"/>
              <a:buChar char="-"/>
            </a:pPr>
            <a:r>
              <a:rPr lang="en"/>
              <a:t>Condition</a:t>
            </a:r>
            <a:endParaRPr/>
          </a:p>
          <a:p>
            <a:pPr indent="0" lvl="0" marL="0" rtl="0" algn="l">
              <a:spcBef>
                <a:spcPts val="1600"/>
              </a:spcBef>
              <a:spcAft>
                <a:spcPts val="1600"/>
              </a:spcAft>
              <a:buNone/>
            </a:pPr>
            <a:r>
              <a:t/>
            </a:r>
            <a:endParaRPr/>
          </a:p>
        </p:txBody>
      </p:sp>
      <p:sp>
        <p:nvSpPr>
          <p:cNvPr id="148" name="Google Shape;148;p28"/>
          <p:cNvSpPr txBox="1"/>
          <p:nvPr/>
        </p:nvSpPr>
        <p:spPr>
          <a:xfrm>
            <a:off x="346350" y="3355125"/>
            <a:ext cx="8451300" cy="9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011529"/>
                </a:solidFill>
                <a:latin typeface="Rubik"/>
                <a:ea typeface="Rubik"/>
                <a:cs typeface="Rubik"/>
                <a:sym typeface="Rubik"/>
              </a:rPr>
              <a:t>The table above lists all FHIR Resources that can be configured in rules. Base configuration may not exist after the installation of the Adapter, but can be added as required by the needs of the specific DHIS 2 installation. </a:t>
            </a:r>
            <a:endParaRPr sz="1800">
              <a:solidFill>
                <a:srgbClr val="011529"/>
              </a:solidFill>
              <a:latin typeface="Rubik"/>
              <a:ea typeface="Rubik"/>
              <a:cs typeface="Rubik"/>
              <a:sym typeface="Rubik"/>
            </a:endParaRPr>
          </a:p>
          <a:p>
            <a:pPr indent="0" lvl="0" marL="0" rtl="0" algn="l">
              <a:spcBef>
                <a:spcPts val="1600"/>
              </a:spcBef>
              <a:spcAft>
                <a:spcPts val="0"/>
              </a:spcAft>
              <a:buNone/>
            </a:pPr>
            <a:r>
              <a:t/>
            </a:r>
            <a:endParaRPr>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Supported H</a:t>
            </a:r>
            <a:r>
              <a:rPr lang="en"/>
              <a:t>L7® FHIR® standard:</a:t>
            </a:r>
            <a:br>
              <a:rPr lang="en"/>
            </a:br>
            <a:r>
              <a:rPr lang="en" u="sng">
                <a:solidFill>
                  <a:schemeClr val="hlink"/>
                </a:solidFill>
                <a:hlinkClick r:id="rId3"/>
              </a:rPr>
              <a:t>https://hl7.org/fhir/STU3/</a:t>
            </a:r>
            <a:br>
              <a:rPr lang="en"/>
            </a:br>
            <a:r>
              <a:rPr lang="en" u="sng">
                <a:solidFill>
                  <a:schemeClr val="hlink"/>
                </a:solidFill>
                <a:hlinkClick r:id="rId4"/>
              </a:rPr>
              <a:t>https://hl7.org/fhir/R4/</a:t>
            </a:r>
            <a:endParaRPr/>
          </a:p>
          <a:p>
            <a:pPr indent="-342900" lvl="0" marL="457200" rtl="0" algn="l">
              <a:spcBef>
                <a:spcPts val="0"/>
              </a:spcBef>
              <a:spcAft>
                <a:spcPts val="0"/>
              </a:spcAft>
              <a:buSzPts val="1800"/>
              <a:buChar char="-"/>
            </a:pPr>
            <a:r>
              <a:rPr lang="en"/>
              <a:t>DHIS 2 FHIR Adapter:</a:t>
            </a:r>
            <a:br>
              <a:rPr lang="en"/>
            </a:br>
            <a:r>
              <a:rPr lang="en" u="sng">
                <a:solidFill>
                  <a:schemeClr val="hlink"/>
                </a:solidFill>
                <a:hlinkClick r:id="rId5"/>
              </a:rPr>
              <a:t>https://github.com/dhis2/dhis2-fhir-adapter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HL7® FHIR® standard?</a:t>
            </a:r>
            <a:br>
              <a:rPr lang="en"/>
            </a:br>
            <a:r>
              <a:rPr lang="en" sz="3000"/>
              <a:t>(Fast Healthcare </a:t>
            </a:r>
            <a:r>
              <a:rPr lang="en" sz="3000"/>
              <a:t>Interoperability</a:t>
            </a:r>
            <a:r>
              <a:rPr lang="en" sz="3000"/>
              <a:t> Resources)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HL7® FHIR® - Interoperability out of the Box</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Defined RESTful API over HTTP/HTTPS (same Transport)</a:t>
            </a:r>
            <a:endParaRPr/>
          </a:p>
          <a:p>
            <a:pPr indent="-342900" lvl="0" marL="457200" rtl="0" algn="l">
              <a:spcBef>
                <a:spcPts val="0"/>
              </a:spcBef>
              <a:spcAft>
                <a:spcPts val="0"/>
              </a:spcAft>
              <a:buSzPts val="1800"/>
              <a:buChar char="-"/>
            </a:pPr>
            <a:r>
              <a:rPr lang="en"/>
              <a:t>Defined JSON/XML based RESTful Resources (same Structures)</a:t>
            </a:r>
            <a:endParaRPr/>
          </a:p>
          <a:p>
            <a:pPr indent="-342900" lvl="0" marL="457200" rtl="0" algn="l">
              <a:spcBef>
                <a:spcPts val="0"/>
              </a:spcBef>
              <a:spcAft>
                <a:spcPts val="0"/>
              </a:spcAft>
              <a:buSzPts val="1800"/>
              <a:buChar char="-"/>
            </a:pPr>
            <a:r>
              <a:rPr lang="en"/>
              <a:t>Defined Coding System like LOINC® (same Semantics)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Tomorrow (with HL7® FHIR® standard)</a:t>
            </a:r>
            <a:endParaRPr/>
          </a:p>
        </p:txBody>
      </p:sp>
      <p:pic>
        <p:nvPicPr>
          <p:cNvPr id="74" name="Google Shape;74;p16"/>
          <p:cNvPicPr preferRelativeResize="0"/>
          <p:nvPr/>
        </p:nvPicPr>
        <p:blipFill>
          <a:blip r:embed="rId3">
            <a:alphaModFix/>
          </a:blip>
          <a:stretch>
            <a:fillRect/>
          </a:stretch>
        </p:blipFill>
        <p:spPr>
          <a:xfrm>
            <a:off x="2715862" y="1076375"/>
            <a:ext cx="3712263" cy="382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283050" y="351275"/>
            <a:ext cx="857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Mapping obsolete?</a:t>
            </a:r>
            <a:endParaRPr/>
          </a:p>
        </p:txBody>
      </p:sp>
      <p:sp>
        <p:nvSpPr>
          <p:cNvPr id="80" name="Google Shape;80;p17"/>
          <p:cNvSpPr txBox="1"/>
          <p:nvPr>
            <p:ph idx="1" type="body"/>
          </p:nvPr>
        </p:nvSpPr>
        <p:spPr>
          <a:xfrm>
            <a:off x="311700" y="923975"/>
            <a:ext cx="8520600" cy="4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long as HL7® FHIR® standard is not adapted, mapping may be completely obsolete between </a:t>
            </a:r>
            <a:r>
              <a:rPr lang="en"/>
              <a:t>HL7® FHIR® connected systems</a:t>
            </a:r>
            <a:r>
              <a:rPr lang="en"/>
              <a:t>. </a:t>
            </a:r>
            <a:r>
              <a:rPr lang="en"/>
              <a:t>Adaptations</a:t>
            </a:r>
            <a:r>
              <a:rPr lang="en"/>
              <a:t> may exist often:</a:t>
            </a:r>
            <a:endParaRPr/>
          </a:p>
          <a:p>
            <a:pPr indent="-342900" lvl="0" marL="457200" rtl="0" algn="l">
              <a:spcBef>
                <a:spcPts val="1600"/>
              </a:spcBef>
              <a:spcAft>
                <a:spcPts val="0"/>
              </a:spcAft>
              <a:buSzPts val="1800"/>
              <a:buChar char="-"/>
            </a:pPr>
            <a:r>
              <a:rPr lang="en"/>
              <a:t>Custom Profiles (may include following items)</a:t>
            </a:r>
            <a:endParaRPr/>
          </a:p>
          <a:p>
            <a:pPr indent="-342900" lvl="0" marL="457200" rtl="0" algn="l">
              <a:spcBef>
                <a:spcPts val="0"/>
              </a:spcBef>
              <a:spcAft>
                <a:spcPts val="0"/>
              </a:spcAft>
              <a:buSzPts val="1800"/>
              <a:buChar char="-"/>
            </a:pPr>
            <a:r>
              <a:rPr lang="en"/>
              <a:t>Custom Coding Systems (like national or EMR based coding systems)</a:t>
            </a:r>
            <a:endParaRPr/>
          </a:p>
          <a:p>
            <a:pPr indent="-342900" lvl="0" marL="457200" rtl="0" algn="l">
              <a:spcBef>
                <a:spcPts val="0"/>
              </a:spcBef>
              <a:spcAft>
                <a:spcPts val="0"/>
              </a:spcAft>
              <a:buSzPts val="1800"/>
              <a:buChar char="-"/>
            </a:pPr>
            <a:r>
              <a:rPr lang="en"/>
              <a:t>Different non-standard use of </a:t>
            </a:r>
            <a:r>
              <a:rPr lang="en"/>
              <a:t>HL7® FHIR® Resources </a:t>
            </a:r>
            <a:br>
              <a:rPr lang="en"/>
            </a:br>
            <a:r>
              <a:rPr lang="en"/>
              <a:t>(e.g. Observation or Medication Request instead of Immunization)</a:t>
            </a:r>
            <a:endParaRPr/>
          </a:p>
          <a:p>
            <a:pPr indent="-342900" lvl="0" marL="457200" rtl="0" algn="l">
              <a:spcBef>
                <a:spcPts val="0"/>
              </a:spcBef>
              <a:spcAft>
                <a:spcPts val="0"/>
              </a:spcAft>
              <a:buSzPts val="1800"/>
              <a:buChar char="-"/>
            </a:pPr>
            <a:r>
              <a:rPr lang="en"/>
              <a:t>Custom HL7® FHIR® Resources (not defined by HL7® FHIR® standard)</a:t>
            </a:r>
            <a:endParaRPr/>
          </a:p>
          <a:p>
            <a:pPr indent="0" lvl="0" marL="0" rtl="0" algn="l">
              <a:spcBef>
                <a:spcPts val="1600"/>
              </a:spcBef>
              <a:spcAft>
                <a:spcPts val="0"/>
              </a:spcAft>
              <a:buNone/>
            </a:pPr>
            <a:r>
              <a:rPr lang="en"/>
              <a:t>Additionally, authentication and authorization are not part of the HL7® FHIR® standard. These topics need to be addressed by vendors of HL7® FHIR® enabled systems.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does DHIS 2 FHIR Adapter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DHIS 2 FHIR Adapter Diagram</a:t>
            </a:r>
            <a:endParaRPr/>
          </a:p>
        </p:txBody>
      </p:sp>
      <p:pic>
        <p:nvPicPr>
          <p:cNvPr id="91" name="Google Shape;91;p19"/>
          <p:cNvPicPr preferRelativeResize="0"/>
          <p:nvPr/>
        </p:nvPicPr>
        <p:blipFill>
          <a:blip r:embed="rId3">
            <a:alphaModFix/>
          </a:blip>
          <a:stretch>
            <a:fillRect/>
          </a:stretch>
        </p:blipFill>
        <p:spPr>
          <a:xfrm>
            <a:off x="406863" y="1017725"/>
            <a:ext cx="8330276"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DHIS 2 FHIR Adapter Components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Receives </a:t>
            </a:r>
            <a:r>
              <a:rPr lang="en"/>
              <a:t>HL7® FHIR® Resource by subscription notification payloads or by polling them based on subscription notifications.</a:t>
            </a:r>
            <a:endParaRPr/>
          </a:p>
          <a:p>
            <a:pPr indent="-342900" lvl="0" marL="457200" rtl="0" algn="l">
              <a:spcBef>
                <a:spcPts val="0"/>
              </a:spcBef>
              <a:spcAft>
                <a:spcPts val="0"/>
              </a:spcAft>
              <a:buSzPts val="1800"/>
              <a:buChar char="-"/>
            </a:pPr>
            <a:r>
              <a:rPr lang="en"/>
              <a:t>Accesses mapping and processing data from a PostgreSQL database.</a:t>
            </a:r>
            <a:endParaRPr/>
          </a:p>
          <a:p>
            <a:pPr indent="-342900" lvl="0" marL="457200" rtl="0" algn="l">
              <a:spcBef>
                <a:spcPts val="0"/>
              </a:spcBef>
              <a:spcAft>
                <a:spcPts val="0"/>
              </a:spcAft>
              <a:buSzPts val="1800"/>
              <a:buChar char="-"/>
            </a:pPr>
            <a:r>
              <a:rPr lang="en"/>
              <a:t>Uses PostgreSQL advisory locks for distributed pessimistic locking (optimistic locking not appropriate for this use case).</a:t>
            </a:r>
            <a:endParaRPr/>
          </a:p>
          <a:p>
            <a:pPr indent="-342900" lvl="0" marL="457200" rtl="0" algn="l">
              <a:spcBef>
                <a:spcPts val="0"/>
              </a:spcBef>
              <a:spcAft>
                <a:spcPts val="0"/>
              </a:spcAft>
              <a:buSzPts val="1800"/>
              <a:buChar char="-"/>
            </a:pPr>
            <a:r>
              <a:rPr lang="en"/>
              <a:t>Uses an embedded or external Apache Artemis Message Queue for handling big amount of received data that cannot be processed immediately by DHIS 2 and to retry failed processings.</a:t>
            </a:r>
            <a:endParaRPr/>
          </a:p>
          <a:p>
            <a:pPr indent="-342900" lvl="0" marL="457200" rtl="0" algn="l">
              <a:spcBef>
                <a:spcPts val="0"/>
              </a:spcBef>
              <a:spcAft>
                <a:spcPts val="0"/>
              </a:spcAft>
              <a:buSzPts val="1800"/>
              <a:buChar char="-"/>
            </a:pPr>
            <a:r>
              <a:rPr lang="en"/>
              <a:t>Caches frequently accessed data in-memory or in Redis for three different cache use cases.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Persisted Data</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database contains different types of persisted data:</a:t>
            </a:r>
            <a:endParaRPr/>
          </a:p>
          <a:p>
            <a:pPr indent="-342900" lvl="0" marL="457200" rtl="0" algn="l">
              <a:spcBef>
                <a:spcPts val="1600"/>
              </a:spcBef>
              <a:spcAft>
                <a:spcPts val="0"/>
              </a:spcAft>
              <a:buSzPts val="1800"/>
              <a:buChar char="-"/>
            </a:pPr>
            <a:r>
              <a:rPr lang="en"/>
              <a:t>Administration data (e.g. connected </a:t>
            </a:r>
            <a:r>
              <a:rPr lang="en"/>
              <a:t>HL7® FHIR® systems).</a:t>
            </a:r>
            <a:endParaRPr/>
          </a:p>
          <a:p>
            <a:pPr indent="-342900" lvl="0" marL="457200" rtl="0" algn="l">
              <a:spcBef>
                <a:spcPts val="0"/>
              </a:spcBef>
              <a:spcAft>
                <a:spcPts val="0"/>
              </a:spcAft>
              <a:buSzPts val="1800"/>
              <a:buChar char="-"/>
            </a:pPr>
            <a:r>
              <a:rPr lang="en"/>
              <a:t>Coding data (e.g. system dependent codes for body weight)</a:t>
            </a:r>
            <a:endParaRPr/>
          </a:p>
          <a:p>
            <a:pPr indent="-342900" lvl="0" marL="457200" rtl="0" algn="l">
              <a:spcBef>
                <a:spcPts val="0"/>
              </a:spcBef>
              <a:spcAft>
                <a:spcPts val="0"/>
              </a:spcAft>
              <a:buSzPts val="1800"/>
              <a:buChar char="-"/>
            </a:pPr>
            <a:r>
              <a:rPr lang="en"/>
              <a:t>Mapping data (e.g. rules and transformations).</a:t>
            </a:r>
            <a:endParaRPr/>
          </a:p>
          <a:p>
            <a:pPr indent="-342900" lvl="0" marL="457200" rtl="0" algn="l">
              <a:spcBef>
                <a:spcPts val="0"/>
              </a:spcBef>
              <a:spcAft>
                <a:spcPts val="0"/>
              </a:spcAft>
              <a:buSzPts val="1800"/>
              <a:buChar char="-"/>
            </a:pPr>
            <a:r>
              <a:rPr lang="en"/>
              <a:t>Processing data (short term, e.g. already processed resources).</a:t>
            </a:r>
            <a:endParaRPr/>
          </a:p>
          <a:p>
            <a:pPr indent="-342900" lvl="0" marL="457200" rtl="0" algn="l">
              <a:spcBef>
                <a:spcPts val="0"/>
              </a:spcBef>
              <a:spcAft>
                <a:spcPts val="0"/>
              </a:spcAft>
              <a:buSzPts val="1800"/>
              <a:buChar char="-"/>
            </a:pPr>
            <a:r>
              <a:rPr lang="en"/>
              <a:t>Assignment data (permanent, e.g. rule based assignments of </a:t>
            </a:r>
            <a:br>
              <a:rPr lang="en"/>
            </a:br>
            <a:r>
              <a:rPr lang="en"/>
              <a:t>HL7® FHIR® Resources to DHIS 2 Resouces).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HIS2 Defaul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