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27A20-50AA-4027-BF8D-708E511EF701}" v="998" dt="2020-11-03T08:05:43.908"/>
    <p1510:client id="{B8BC7E7A-B3A3-6813-D782-95E3458F90D9}" v="9" dt="2020-11-03T08:15:21.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63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dirty="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1138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dirty="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43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dirty="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1362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88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dirty="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8710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dirty="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862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450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9973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1430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17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11/3/2020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60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Github</a:t>
            </a:r>
            <a:r>
              <a:rPr lang="en-US"/>
              <a:t> project</a:t>
            </a: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MADE BY TEAM: </a:t>
            </a:r>
          </a:p>
          <a:p>
            <a:r>
              <a:rPr lang="en-US" i="1" err="1">
                <a:cs typeface="Calibri"/>
              </a:rPr>
              <a:t>Мъдрите</a:t>
            </a:r>
            <a:r>
              <a:rPr lang="en-US" i="1">
                <a:cs typeface="Calibri"/>
              </a:rPr>
              <a:t> </a:t>
            </a:r>
            <a:r>
              <a:rPr lang="en-US" i="1" err="1">
                <a:cs typeface="Calibri"/>
              </a:rPr>
              <a:t>тигри</a:t>
            </a:r>
            <a:r>
              <a:rPr lang="en-US">
                <a:cs typeface="Calibri"/>
              </a:rPr>
              <a:t> </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06DC-A916-4373-8045-D415B6B167C7}"/>
              </a:ext>
            </a:extLst>
          </p:cNvPr>
          <p:cNvSpPr>
            <a:spLocks noGrp="1"/>
          </p:cNvSpPr>
          <p:nvPr>
            <p:ph type="title"/>
          </p:nvPr>
        </p:nvSpPr>
        <p:spPr/>
        <p:txBody>
          <a:bodyPr/>
          <a:lstStyle/>
          <a:p>
            <a:r>
              <a:rPr lang="en-US"/>
              <a:t>Who are we?</a:t>
            </a:r>
          </a:p>
        </p:txBody>
      </p:sp>
      <p:graphicFrame>
        <p:nvGraphicFramePr>
          <p:cNvPr id="4" name="Table 4">
            <a:extLst>
              <a:ext uri="{FF2B5EF4-FFF2-40B4-BE49-F238E27FC236}">
                <a16:creationId xmlns:a16="http://schemas.microsoft.com/office/drawing/2014/main" id="{877ED7E7-CFE2-4E44-90A1-C79E08E4BE38}"/>
              </a:ext>
            </a:extLst>
          </p:cNvPr>
          <p:cNvGraphicFramePr>
            <a:graphicFrameLocks noGrp="1"/>
          </p:cNvGraphicFramePr>
          <p:nvPr>
            <p:ph idx="1"/>
            <p:extLst>
              <p:ext uri="{D42A27DB-BD31-4B8C-83A1-F6EECF244321}">
                <p14:modId xmlns:p14="http://schemas.microsoft.com/office/powerpoint/2010/main" val="51234209"/>
              </p:ext>
            </p:extLst>
          </p:nvPr>
        </p:nvGraphicFramePr>
        <p:xfrm>
          <a:off x="1023938" y="2286000"/>
          <a:ext cx="10517218" cy="3878501"/>
        </p:xfrm>
        <a:graphic>
          <a:graphicData uri="http://schemas.openxmlformats.org/drawingml/2006/table">
            <a:tbl>
              <a:tblPr firstRow="1" bandRow="1">
                <a:tableStyleId>{5C22544A-7EE6-4342-B048-85BDC9FD1C3A}</a:tableStyleId>
              </a:tblPr>
              <a:tblGrid>
                <a:gridCol w="5258609">
                  <a:extLst>
                    <a:ext uri="{9D8B030D-6E8A-4147-A177-3AD203B41FA5}">
                      <a16:colId xmlns:a16="http://schemas.microsoft.com/office/drawing/2014/main" val="3672949550"/>
                    </a:ext>
                  </a:extLst>
                </a:gridCol>
                <a:gridCol w="5258609">
                  <a:extLst>
                    <a:ext uri="{9D8B030D-6E8A-4147-A177-3AD203B41FA5}">
                      <a16:colId xmlns:a16="http://schemas.microsoft.com/office/drawing/2014/main" val="3391873819"/>
                    </a:ext>
                  </a:extLst>
                </a:gridCol>
              </a:tblGrid>
              <a:tr h="646417">
                <a:tc>
                  <a:txBody>
                    <a:bodyPr/>
                    <a:lstStyle/>
                    <a:p>
                      <a:pPr algn="ctr"/>
                      <a:r>
                        <a:rPr lang="en-US" sz="2800"/>
                        <a:t>Name</a:t>
                      </a:r>
                    </a:p>
                  </a:txBody>
                  <a:tcPr/>
                </a:tc>
                <a:tc>
                  <a:txBody>
                    <a:bodyPr/>
                    <a:lstStyle/>
                    <a:p>
                      <a:pPr algn="ctr"/>
                      <a:r>
                        <a:rPr lang="en-US" sz="2800"/>
                        <a:t>Role</a:t>
                      </a:r>
                    </a:p>
                  </a:txBody>
                  <a:tcPr/>
                </a:tc>
                <a:extLst>
                  <a:ext uri="{0D108BD9-81ED-4DB2-BD59-A6C34878D82A}">
                    <a16:rowId xmlns:a16="http://schemas.microsoft.com/office/drawing/2014/main" val="3699567323"/>
                  </a:ext>
                </a:extLst>
              </a:tr>
              <a:tr h="646417">
                <a:tc>
                  <a:txBody>
                    <a:bodyPr/>
                    <a:lstStyle/>
                    <a:p>
                      <a:r>
                        <a:rPr lang="en-US"/>
                        <a:t>Ivan Ivanov – X B</a:t>
                      </a:r>
                    </a:p>
                    <a:p>
                      <a:pPr lvl="0">
                        <a:buNone/>
                      </a:pPr>
                      <a:r>
                        <a:rPr lang="en-US"/>
                        <a:t>ITIvanov@codingburgas.bg</a:t>
                      </a:r>
                    </a:p>
                  </a:txBody>
                  <a:tcPr/>
                </a:tc>
                <a:tc>
                  <a:txBody>
                    <a:bodyPr/>
                    <a:lstStyle/>
                    <a:p>
                      <a:pPr algn="ctr"/>
                      <a:r>
                        <a:rPr lang="en-US" sz="2400"/>
                        <a:t>Scrum Trainer</a:t>
                      </a:r>
                    </a:p>
                  </a:txBody>
                  <a:tcPr anchor="ctr"/>
                </a:tc>
                <a:extLst>
                  <a:ext uri="{0D108BD9-81ED-4DB2-BD59-A6C34878D82A}">
                    <a16:rowId xmlns:a16="http://schemas.microsoft.com/office/drawing/2014/main" val="2883606714"/>
                  </a:ext>
                </a:extLst>
              </a:tr>
              <a:tr h="646417">
                <a:tc>
                  <a:txBody>
                    <a:bodyPr/>
                    <a:lstStyle/>
                    <a:p>
                      <a:r>
                        <a:rPr lang="en-US"/>
                        <a:t>Viktor </a:t>
                      </a:r>
                      <a:r>
                        <a:rPr lang="en-US" err="1"/>
                        <a:t>Velizarov</a:t>
                      </a:r>
                      <a:r>
                        <a:rPr lang="en-US"/>
                        <a:t> – X A</a:t>
                      </a:r>
                    </a:p>
                    <a:p>
                      <a:pPr lvl="0">
                        <a:buNone/>
                      </a:pPr>
                      <a:r>
                        <a:rPr lang="en-US"/>
                        <a:t>VVVelizarov18@codingburgas.bg</a:t>
                      </a:r>
                    </a:p>
                  </a:txBody>
                  <a:tcPr/>
                </a:tc>
                <a:tc>
                  <a:txBody>
                    <a:bodyPr/>
                    <a:lstStyle/>
                    <a:p>
                      <a:pPr algn="ctr"/>
                      <a:r>
                        <a:rPr lang="en-US" sz="2400"/>
                        <a:t>Developer</a:t>
                      </a:r>
                    </a:p>
                  </a:txBody>
                  <a:tcPr anchor="ctr"/>
                </a:tc>
                <a:extLst>
                  <a:ext uri="{0D108BD9-81ED-4DB2-BD59-A6C34878D82A}">
                    <a16:rowId xmlns:a16="http://schemas.microsoft.com/office/drawing/2014/main" val="1971030199"/>
                  </a:ext>
                </a:extLst>
              </a:tr>
              <a:tr h="646416">
                <a:tc>
                  <a:txBody>
                    <a:bodyPr/>
                    <a:lstStyle/>
                    <a:p>
                      <a:pPr lvl="0">
                        <a:buNone/>
                      </a:pPr>
                      <a:r>
                        <a:rPr lang="en-US" err="1"/>
                        <a:t>Krasiyana</a:t>
                      </a:r>
                      <a:r>
                        <a:rPr lang="en-US"/>
                        <a:t> </a:t>
                      </a:r>
                      <a:r>
                        <a:rPr lang="en-US" err="1"/>
                        <a:t>Kamburova</a:t>
                      </a:r>
                      <a:r>
                        <a:rPr lang="en-US"/>
                        <a:t> – X B</a:t>
                      </a:r>
                    </a:p>
                    <a:p>
                      <a:pPr lvl="0">
                        <a:buNone/>
                      </a:pPr>
                      <a:r>
                        <a:rPr lang="en-US"/>
                        <a:t>KSKamburova18@codingburgas.bg</a:t>
                      </a:r>
                    </a:p>
                  </a:txBody>
                  <a:tcPr/>
                </a:tc>
                <a:tc>
                  <a:txBody>
                    <a:bodyPr/>
                    <a:lstStyle/>
                    <a:p>
                      <a:pPr lvl="0" algn="ctr">
                        <a:buNone/>
                      </a:pPr>
                      <a:r>
                        <a:rPr lang="en-US" sz="2400"/>
                        <a:t>Content creator</a:t>
                      </a:r>
                    </a:p>
                  </a:txBody>
                  <a:tcPr anchor="ctr"/>
                </a:tc>
                <a:extLst>
                  <a:ext uri="{0D108BD9-81ED-4DB2-BD59-A6C34878D82A}">
                    <a16:rowId xmlns:a16="http://schemas.microsoft.com/office/drawing/2014/main" val="2259003806"/>
                  </a:ext>
                </a:extLst>
              </a:tr>
              <a:tr h="646417">
                <a:tc>
                  <a:txBody>
                    <a:bodyPr/>
                    <a:lstStyle/>
                    <a:p>
                      <a:r>
                        <a:rPr lang="en-US" err="1"/>
                        <a:t>Petar</a:t>
                      </a:r>
                      <a:r>
                        <a:rPr lang="en-US"/>
                        <a:t> Petkov – X G</a:t>
                      </a:r>
                    </a:p>
                    <a:p>
                      <a:pPr lvl="0">
                        <a:buNone/>
                      </a:pPr>
                      <a:r>
                        <a:rPr lang="en-US"/>
                        <a:t>PGPetkov18@codingburgas.bg</a:t>
                      </a:r>
                    </a:p>
                  </a:txBody>
                  <a:tcPr/>
                </a:tc>
                <a:tc>
                  <a:txBody>
                    <a:bodyPr/>
                    <a:lstStyle/>
                    <a:p>
                      <a:pPr algn="ctr"/>
                      <a:r>
                        <a:rPr lang="en-US" sz="2400"/>
                        <a:t>Code Check</a:t>
                      </a:r>
                    </a:p>
                  </a:txBody>
                  <a:tcPr anchor="ctr"/>
                </a:tc>
                <a:extLst>
                  <a:ext uri="{0D108BD9-81ED-4DB2-BD59-A6C34878D82A}">
                    <a16:rowId xmlns:a16="http://schemas.microsoft.com/office/drawing/2014/main" val="1068615258"/>
                  </a:ext>
                </a:extLst>
              </a:tr>
              <a:tr h="646417">
                <a:tc>
                  <a:txBody>
                    <a:bodyPr/>
                    <a:lstStyle/>
                    <a:p>
                      <a:r>
                        <a:rPr lang="en-US"/>
                        <a:t>Stefan </a:t>
                      </a:r>
                      <a:r>
                        <a:rPr lang="en-US" err="1"/>
                        <a:t>Diomov</a:t>
                      </a:r>
                      <a:r>
                        <a:rPr lang="en-US"/>
                        <a:t> – X G</a:t>
                      </a:r>
                    </a:p>
                    <a:p>
                      <a:pPr lvl="0">
                        <a:buNone/>
                      </a:pPr>
                      <a:r>
                        <a:rPr lang="en-US"/>
                        <a:t>SGDiomov18@codingburgas.bg</a:t>
                      </a:r>
                    </a:p>
                  </a:txBody>
                  <a:tcPr/>
                </a:tc>
                <a:tc>
                  <a:txBody>
                    <a:bodyPr/>
                    <a:lstStyle/>
                    <a:p>
                      <a:pPr algn="ctr"/>
                      <a:r>
                        <a:rPr lang="en-US" sz="2400"/>
                        <a:t>Content creator</a:t>
                      </a:r>
                    </a:p>
                  </a:txBody>
                  <a:tcPr anchor="ctr"/>
                </a:tc>
                <a:extLst>
                  <a:ext uri="{0D108BD9-81ED-4DB2-BD59-A6C34878D82A}">
                    <a16:rowId xmlns:a16="http://schemas.microsoft.com/office/drawing/2014/main" val="2869566059"/>
                  </a:ext>
                </a:extLst>
              </a:tr>
            </a:tbl>
          </a:graphicData>
        </a:graphic>
      </p:graphicFrame>
      <p:pic>
        <p:nvPicPr>
          <p:cNvPr id="5" name="Picture 5" descr="A picture containing airplane&#10;&#10;Description automatically generated">
            <a:extLst>
              <a:ext uri="{FF2B5EF4-FFF2-40B4-BE49-F238E27FC236}">
                <a16:creationId xmlns:a16="http://schemas.microsoft.com/office/drawing/2014/main" id="{B88D3E32-51D9-4CEA-AC81-E2C44A0C3FE1}"/>
              </a:ext>
            </a:extLst>
          </p:cNvPr>
          <p:cNvPicPr>
            <a:picLocks noChangeAspect="1"/>
          </p:cNvPicPr>
          <p:nvPr/>
        </p:nvPicPr>
        <p:blipFill>
          <a:blip r:embed="rId2"/>
          <a:stretch>
            <a:fillRect/>
          </a:stretch>
        </p:blipFill>
        <p:spPr>
          <a:xfrm>
            <a:off x="9912264" y="1504"/>
            <a:ext cx="2283913" cy="2335183"/>
          </a:xfrm>
          <a:prstGeom prst="rect">
            <a:avLst/>
          </a:prstGeom>
        </p:spPr>
      </p:pic>
    </p:spTree>
    <p:extLst>
      <p:ext uri="{BB962C8B-B14F-4D97-AF65-F5344CB8AC3E}">
        <p14:creationId xmlns:p14="http://schemas.microsoft.com/office/powerpoint/2010/main" val="154552019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B902-288C-44B4-B825-E2B9470BF5E8}"/>
              </a:ext>
            </a:extLst>
          </p:cNvPr>
          <p:cNvSpPr>
            <a:spLocks noGrp="1"/>
          </p:cNvSpPr>
          <p:nvPr>
            <p:ph type="title"/>
          </p:nvPr>
        </p:nvSpPr>
        <p:spPr/>
        <p:txBody>
          <a:bodyPr/>
          <a:lstStyle/>
          <a:p>
            <a:r>
              <a:rPr lang="en-US"/>
              <a:t>About the project</a:t>
            </a:r>
          </a:p>
        </p:txBody>
      </p:sp>
      <p:sp>
        <p:nvSpPr>
          <p:cNvPr id="3" name="Content Placeholder 2">
            <a:extLst>
              <a:ext uri="{FF2B5EF4-FFF2-40B4-BE49-F238E27FC236}">
                <a16:creationId xmlns:a16="http://schemas.microsoft.com/office/drawing/2014/main" id="{2F7D9593-DD1A-420C-BA9C-33E0BA1A80F5}"/>
              </a:ext>
            </a:extLst>
          </p:cNvPr>
          <p:cNvSpPr>
            <a:spLocks noGrp="1"/>
          </p:cNvSpPr>
          <p:nvPr>
            <p:ph idx="1"/>
          </p:nvPr>
        </p:nvSpPr>
        <p:spPr/>
        <p:txBody>
          <a:bodyPr vert="horz" lIns="45720" tIns="45720" rIns="45720" bIns="45720" rtlCol="0" anchor="t">
            <a:normAutofit/>
          </a:bodyPr>
          <a:lstStyle/>
          <a:p>
            <a:pPr algn="ctr"/>
            <a:r>
              <a:rPr lang="en" sz="2400" b="1">
                <a:ea typeface="+mn-lt"/>
                <a:cs typeface="+mn-lt"/>
              </a:rPr>
              <a:t>Our program is designed to make your work in mathematics easier.  The user enters sets into the program, and it can find their difference, cross section, union, and symmetrical difference. The program saves you a lot of time working with sets.</a:t>
            </a:r>
            <a:endParaRPr lang="en-US" sz="2400">
              <a:ea typeface="+mn-lt"/>
              <a:cs typeface="+mn-lt"/>
            </a:endParaRPr>
          </a:p>
        </p:txBody>
      </p:sp>
      <p:pic>
        <p:nvPicPr>
          <p:cNvPr id="7" name="Picture 7" descr="A picture containing icon&#10;&#10;Description automatically generated">
            <a:extLst>
              <a:ext uri="{FF2B5EF4-FFF2-40B4-BE49-F238E27FC236}">
                <a16:creationId xmlns:a16="http://schemas.microsoft.com/office/drawing/2014/main" id="{10159B66-77EE-4097-8463-7EEFFF7B88BD}"/>
              </a:ext>
            </a:extLst>
          </p:cNvPr>
          <p:cNvPicPr>
            <a:picLocks noChangeAspect="1"/>
          </p:cNvPicPr>
          <p:nvPr/>
        </p:nvPicPr>
        <p:blipFill>
          <a:blip r:embed="rId2"/>
          <a:stretch>
            <a:fillRect/>
          </a:stretch>
        </p:blipFill>
        <p:spPr>
          <a:xfrm>
            <a:off x="3106455" y="3807912"/>
            <a:ext cx="5979089" cy="2989544"/>
          </a:xfrm>
          <a:prstGeom prst="rect">
            <a:avLst/>
          </a:prstGeom>
        </p:spPr>
      </p:pic>
    </p:spTree>
    <p:extLst>
      <p:ext uri="{BB962C8B-B14F-4D97-AF65-F5344CB8AC3E}">
        <p14:creationId xmlns:p14="http://schemas.microsoft.com/office/powerpoint/2010/main" val="411761669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FA901-6E46-41E4-9954-00C397F46E82}"/>
              </a:ext>
            </a:extLst>
          </p:cNvPr>
          <p:cNvSpPr>
            <a:spLocks noGrp="1"/>
          </p:cNvSpPr>
          <p:nvPr>
            <p:ph type="title"/>
          </p:nvPr>
        </p:nvSpPr>
        <p:spPr>
          <a:xfrm>
            <a:off x="1024129" y="585216"/>
            <a:ext cx="3779085" cy="1499616"/>
          </a:xfrm>
        </p:spPr>
        <p:txBody>
          <a:bodyPr>
            <a:normAutofit/>
          </a:bodyPr>
          <a:lstStyle/>
          <a:p>
            <a:r>
              <a:rPr lang="en-US">
                <a:solidFill>
                  <a:srgbClr val="FFFFFF"/>
                </a:solidFill>
              </a:rPr>
              <a:t>Logical scheme of our program</a:t>
            </a:r>
          </a:p>
        </p:txBody>
      </p:sp>
      <p:cxnSp>
        <p:nvCxnSpPr>
          <p:cNvPr id="12"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7">
            <a:extLst>
              <a:ext uri="{FF2B5EF4-FFF2-40B4-BE49-F238E27FC236}">
                <a16:creationId xmlns:a16="http://schemas.microsoft.com/office/drawing/2014/main" id="{B055C709-2D28-4121-90B7-B6A33797DA3D}"/>
              </a:ext>
            </a:extLst>
          </p:cNvPr>
          <p:cNvSpPr>
            <a:spLocks noGrp="1"/>
          </p:cNvSpPr>
          <p:nvPr>
            <p:ph idx="1"/>
          </p:nvPr>
        </p:nvSpPr>
        <p:spPr>
          <a:xfrm>
            <a:off x="1024129" y="2286000"/>
            <a:ext cx="3791711" cy="3931920"/>
          </a:xfrm>
        </p:spPr>
        <p:txBody>
          <a:bodyPr>
            <a:normAutofit/>
          </a:bodyPr>
          <a:lstStyle/>
          <a:p>
            <a:endParaRPr lang="en-US">
              <a:solidFill>
                <a:srgbClr val="FFFFFF"/>
              </a:solidFill>
            </a:endParaRPr>
          </a:p>
        </p:txBody>
      </p:sp>
      <p:pic>
        <p:nvPicPr>
          <p:cNvPr id="4" name="Picture 4" descr="Diagram&#10;&#10;Description automatically generated">
            <a:extLst>
              <a:ext uri="{FF2B5EF4-FFF2-40B4-BE49-F238E27FC236}">
                <a16:creationId xmlns:a16="http://schemas.microsoft.com/office/drawing/2014/main" id="{195C35EC-A459-4C0B-8B22-06596A0E15AC}"/>
              </a:ext>
            </a:extLst>
          </p:cNvPr>
          <p:cNvPicPr>
            <a:picLocks noChangeAspect="1"/>
          </p:cNvPicPr>
          <p:nvPr/>
        </p:nvPicPr>
        <p:blipFill>
          <a:blip r:embed="rId2"/>
          <a:stretch>
            <a:fillRect/>
          </a:stretch>
        </p:blipFill>
        <p:spPr>
          <a:xfrm>
            <a:off x="5659416" y="585920"/>
            <a:ext cx="6398504" cy="5769405"/>
          </a:xfrm>
          <a:prstGeom prst="rect">
            <a:avLst/>
          </a:prstGeom>
        </p:spPr>
      </p:pic>
    </p:spTree>
    <p:extLst>
      <p:ext uri="{BB962C8B-B14F-4D97-AF65-F5344CB8AC3E}">
        <p14:creationId xmlns:p14="http://schemas.microsoft.com/office/powerpoint/2010/main" val="275670713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6E0E-2267-44D9-BB30-BF24BFC34405}"/>
              </a:ext>
            </a:extLst>
          </p:cNvPr>
          <p:cNvSpPr>
            <a:spLocks noGrp="1"/>
          </p:cNvSpPr>
          <p:nvPr>
            <p:ph type="title"/>
          </p:nvPr>
        </p:nvSpPr>
        <p:spPr/>
        <p:txBody>
          <a:bodyPr/>
          <a:lstStyle/>
          <a:p>
            <a:r>
              <a:rPr lang="en-US"/>
              <a:t>Used technologies</a:t>
            </a:r>
          </a:p>
        </p:txBody>
      </p:sp>
      <p:pic>
        <p:nvPicPr>
          <p:cNvPr id="4" name="Picture 4" descr="Icon&#10;&#10;Description automatically generated">
            <a:extLst>
              <a:ext uri="{FF2B5EF4-FFF2-40B4-BE49-F238E27FC236}">
                <a16:creationId xmlns:a16="http://schemas.microsoft.com/office/drawing/2014/main" id="{3819F103-6CBB-48E1-BE78-B867F61C7DB4}"/>
              </a:ext>
            </a:extLst>
          </p:cNvPr>
          <p:cNvPicPr>
            <a:picLocks noGrp="1" noChangeAspect="1"/>
          </p:cNvPicPr>
          <p:nvPr>
            <p:ph idx="1"/>
          </p:nvPr>
        </p:nvPicPr>
        <p:blipFill>
          <a:blip r:embed="rId2"/>
          <a:stretch>
            <a:fillRect/>
          </a:stretch>
        </p:blipFill>
        <p:spPr>
          <a:xfrm>
            <a:off x="4091691" y="2286000"/>
            <a:ext cx="4023360" cy="4023360"/>
          </a:xfrm>
        </p:spPr>
      </p:pic>
      <p:pic>
        <p:nvPicPr>
          <p:cNvPr id="5" name="Picture 5" descr="A close up of a logo&#10;&#10;Description automatically generated">
            <a:extLst>
              <a:ext uri="{FF2B5EF4-FFF2-40B4-BE49-F238E27FC236}">
                <a16:creationId xmlns:a16="http://schemas.microsoft.com/office/drawing/2014/main" id="{CF52A80B-5378-4D19-AFD1-B814318DF6B0}"/>
              </a:ext>
            </a:extLst>
          </p:cNvPr>
          <p:cNvPicPr>
            <a:picLocks noChangeAspect="1"/>
          </p:cNvPicPr>
          <p:nvPr/>
        </p:nvPicPr>
        <p:blipFill>
          <a:blip r:embed="rId3"/>
          <a:stretch>
            <a:fillRect/>
          </a:stretch>
        </p:blipFill>
        <p:spPr>
          <a:xfrm>
            <a:off x="789140" y="2753476"/>
            <a:ext cx="2743200" cy="3083814"/>
          </a:xfrm>
          <a:prstGeom prst="rect">
            <a:avLst/>
          </a:prstGeom>
        </p:spPr>
      </p:pic>
      <p:pic>
        <p:nvPicPr>
          <p:cNvPr id="6" name="Picture 6" descr="Icon&#10;&#10;Description automatically generated">
            <a:extLst>
              <a:ext uri="{FF2B5EF4-FFF2-40B4-BE49-F238E27FC236}">
                <a16:creationId xmlns:a16="http://schemas.microsoft.com/office/drawing/2014/main" id="{821B690E-DA93-4BAF-81B9-D51623976A25}"/>
              </a:ext>
            </a:extLst>
          </p:cNvPr>
          <p:cNvPicPr>
            <a:picLocks noChangeAspect="1"/>
          </p:cNvPicPr>
          <p:nvPr/>
        </p:nvPicPr>
        <p:blipFill>
          <a:blip r:embed="rId4"/>
          <a:stretch>
            <a:fillRect/>
          </a:stretch>
        </p:blipFill>
        <p:spPr>
          <a:xfrm>
            <a:off x="7793277" y="2900820"/>
            <a:ext cx="4162815" cy="2789127"/>
          </a:xfrm>
          <a:prstGeom prst="rect">
            <a:avLst/>
          </a:prstGeom>
        </p:spPr>
      </p:pic>
    </p:spTree>
    <p:extLst>
      <p:ext uri="{BB962C8B-B14F-4D97-AF65-F5344CB8AC3E}">
        <p14:creationId xmlns:p14="http://schemas.microsoft.com/office/powerpoint/2010/main" val="29801426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95BB8-2AF8-4974-853D-301F8EBE1B9C}"/>
              </a:ext>
            </a:extLst>
          </p:cNvPr>
          <p:cNvSpPr>
            <a:spLocks noGrp="1"/>
          </p:cNvSpPr>
          <p:nvPr>
            <p:ph type="title"/>
          </p:nvPr>
        </p:nvSpPr>
        <p:spPr/>
        <p:txBody>
          <a:bodyPr/>
          <a:lstStyle/>
          <a:p>
            <a:r>
              <a:rPr lang="en-US"/>
              <a:t>Future improvements</a:t>
            </a:r>
          </a:p>
        </p:txBody>
      </p:sp>
      <p:sp>
        <p:nvSpPr>
          <p:cNvPr id="3" name="Content Placeholder 2">
            <a:extLst>
              <a:ext uri="{FF2B5EF4-FFF2-40B4-BE49-F238E27FC236}">
                <a16:creationId xmlns:a16="http://schemas.microsoft.com/office/drawing/2014/main" id="{2144FE97-8A83-46C3-85E5-1CD71903F54E}"/>
              </a:ext>
            </a:extLst>
          </p:cNvPr>
          <p:cNvSpPr>
            <a:spLocks noGrp="1"/>
          </p:cNvSpPr>
          <p:nvPr>
            <p:ph idx="1"/>
          </p:nvPr>
        </p:nvSpPr>
        <p:spPr>
          <a:xfrm>
            <a:off x="1065881" y="2432137"/>
            <a:ext cx="9720073" cy="4023360"/>
          </a:xfrm>
        </p:spPr>
        <p:txBody>
          <a:bodyPr vert="horz" lIns="45720" tIns="45720" rIns="45720" bIns="45720" rtlCol="0" anchor="t">
            <a:normAutofit/>
          </a:bodyPr>
          <a:lstStyle/>
          <a:p>
            <a:pPr>
              <a:lnSpc>
                <a:spcPct val="100000"/>
              </a:lnSpc>
              <a:spcBef>
                <a:spcPts val="0"/>
              </a:spcBef>
              <a:spcAft>
                <a:spcPts val="1000"/>
              </a:spcAft>
              <a:buFont typeface="Arial" panose="020B0602020104020603" pitchFamily="34" charset="0"/>
              <a:buChar char="•"/>
            </a:pPr>
            <a:r>
              <a:rPr lang="en-US" sz="2600" b="1" i="1">
                <a:latin typeface="TW Cen MT"/>
                <a:cs typeface="Calibri"/>
              </a:rPr>
              <a:t>Add more reports to the reports menu</a:t>
            </a:r>
            <a:endParaRPr lang="en-US" sz="2600" b="1">
              <a:latin typeface="TW Cen MT"/>
              <a:ea typeface="+mn-lt"/>
              <a:cs typeface="+mn-lt"/>
            </a:endParaRPr>
          </a:p>
          <a:p>
            <a:pPr>
              <a:lnSpc>
                <a:spcPct val="100000"/>
              </a:lnSpc>
              <a:spcBef>
                <a:spcPts val="0"/>
              </a:spcBef>
              <a:spcAft>
                <a:spcPts val="1000"/>
              </a:spcAft>
              <a:buFont typeface="Arial" panose="020B0602020104020603" pitchFamily="34" charset="0"/>
              <a:buChar char="•"/>
            </a:pPr>
            <a:r>
              <a:rPr lang="en-US" sz="2600" b="1" i="1">
                <a:latin typeface="TW Cen MT"/>
                <a:cs typeface="Calibri"/>
              </a:rPr>
              <a:t>Translate the menus in different languages</a:t>
            </a:r>
            <a:endParaRPr lang="en-US" sz="2600" b="1">
              <a:latin typeface="TW Cen MT"/>
              <a:cs typeface="Calibri"/>
            </a:endParaRPr>
          </a:p>
          <a:p>
            <a:pPr>
              <a:lnSpc>
                <a:spcPct val="100000"/>
              </a:lnSpc>
              <a:spcBef>
                <a:spcPts val="0"/>
              </a:spcBef>
              <a:spcAft>
                <a:spcPts val="1000"/>
              </a:spcAft>
              <a:buFont typeface="Arial" panose="020B0602020104020603" pitchFamily="34" charset="0"/>
              <a:buChar char="•"/>
            </a:pPr>
            <a:r>
              <a:rPr lang="en-US" sz="2600" b="1" i="1">
                <a:latin typeface="TW Cen MT"/>
                <a:cs typeface="Calibri"/>
              </a:rPr>
              <a:t>Optimize the code so it loads faster</a:t>
            </a:r>
            <a:endParaRPr lang="en-US" sz="2600" b="1">
              <a:latin typeface="TW Cen MT"/>
              <a:ea typeface="+mn-lt"/>
              <a:cs typeface="+mn-lt"/>
            </a:endParaRPr>
          </a:p>
          <a:p>
            <a:endParaRPr lang="en-US"/>
          </a:p>
        </p:txBody>
      </p:sp>
      <p:pic>
        <p:nvPicPr>
          <p:cNvPr id="4" name="Picture 4" descr="A close up of a sign&#10;&#10;Description automatically generated">
            <a:extLst>
              <a:ext uri="{FF2B5EF4-FFF2-40B4-BE49-F238E27FC236}">
                <a16:creationId xmlns:a16="http://schemas.microsoft.com/office/drawing/2014/main" id="{9B463276-9C32-4A8F-8106-8C13CDF173ED}"/>
              </a:ext>
            </a:extLst>
          </p:cNvPr>
          <p:cNvPicPr>
            <a:picLocks noChangeAspect="1"/>
          </p:cNvPicPr>
          <p:nvPr/>
        </p:nvPicPr>
        <p:blipFill>
          <a:blip r:embed="rId2"/>
          <a:stretch>
            <a:fillRect/>
          </a:stretch>
        </p:blipFill>
        <p:spPr>
          <a:xfrm>
            <a:off x="538619" y="1476683"/>
            <a:ext cx="1198324" cy="1002772"/>
          </a:xfrm>
          <a:prstGeom prst="rect">
            <a:avLst/>
          </a:prstGeom>
        </p:spPr>
      </p:pic>
      <p:pic>
        <p:nvPicPr>
          <p:cNvPr id="5" name="Picture 5" descr="Icon&#10;&#10;Description automatically generated">
            <a:extLst>
              <a:ext uri="{FF2B5EF4-FFF2-40B4-BE49-F238E27FC236}">
                <a16:creationId xmlns:a16="http://schemas.microsoft.com/office/drawing/2014/main" id="{96BD2C07-DBEA-48D6-9E65-0333217DE25F}"/>
              </a:ext>
            </a:extLst>
          </p:cNvPr>
          <p:cNvPicPr>
            <a:picLocks noChangeAspect="1"/>
          </p:cNvPicPr>
          <p:nvPr/>
        </p:nvPicPr>
        <p:blipFill>
          <a:blip r:embed="rId3"/>
          <a:stretch>
            <a:fillRect/>
          </a:stretch>
        </p:blipFill>
        <p:spPr>
          <a:xfrm>
            <a:off x="8774482" y="4884971"/>
            <a:ext cx="3421693" cy="1973209"/>
          </a:xfrm>
          <a:prstGeom prst="rect">
            <a:avLst/>
          </a:prstGeom>
        </p:spPr>
      </p:pic>
    </p:spTree>
    <p:extLst>
      <p:ext uri="{BB962C8B-B14F-4D97-AF65-F5344CB8AC3E}">
        <p14:creationId xmlns:p14="http://schemas.microsoft.com/office/powerpoint/2010/main" val="192174526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FA34-C8BA-4F52-B6ED-102D7673E74B}"/>
              </a:ext>
            </a:extLst>
          </p:cNvPr>
          <p:cNvSpPr>
            <a:spLocks noGrp="1"/>
          </p:cNvSpPr>
          <p:nvPr>
            <p:ph type="title"/>
          </p:nvPr>
        </p:nvSpPr>
        <p:spPr>
          <a:xfrm>
            <a:off x="909306" y="616531"/>
            <a:ext cx="9720072" cy="1499616"/>
          </a:xfrm>
        </p:spPr>
        <p:txBody>
          <a:bodyPr/>
          <a:lstStyle/>
          <a:p>
            <a:r>
              <a:rPr lang="en-US"/>
              <a:t>Thank you for your attention</a:t>
            </a:r>
          </a:p>
        </p:txBody>
      </p:sp>
      <p:pic>
        <p:nvPicPr>
          <p:cNvPr id="13" name="Picture 13" descr="A picture containing sweater, shirt, hat&#10;&#10;Description automatically generated">
            <a:extLst>
              <a:ext uri="{FF2B5EF4-FFF2-40B4-BE49-F238E27FC236}">
                <a16:creationId xmlns:a16="http://schemas.microsoft.com/office/drawing/2014/main" id="{695404AD-A54F-48A5-B1D2-55BFEDF7380F}"/>
              </a:ext>
            </a:extLst>
          </p:cNvPr>
          <p:cNvPicPr>
            <a:picLocks noGrp="1" noChangeAspect="1"/>
          </p:cNvPicPr>
          <p:nvPr>
            <p:ph idx="1"/>
          </p:nvPr>
        </p:nvPicPr>
        <p:blipFill>
          <a:blip r:embed="rId2"/>
          <a:stretch>
            <a:fillRect/>
          </a:stretch>
        </p:blipFill>
        <p:spPr>
          <a:xfrm>
            <a:off x="7639296" y="2734849"/>
            <a:ext cx="4172366" cy="3866785"/>
          </a:xfrm>
        </p:spPr>
      </p:pic>
    </p:spTree>
    <p:extLst>
      <p:ext uri="{BB962C8B-B14F-4D97-AF65-F5344CB8AC3E}">
        <p14:creationId xmlns:p14="http://schemas.microsoft.com/office/powerpoint/2010/main" val="24030504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Integral</vt:lpstr>
      <vt:lpstr>Github project</vt:lpstr>
      <vt:lpstr>Who are we?</vt:lpstr>
      <vt:lpstr>About the project</vt:lpstr>
      <vt:lpstr>Logical scheme of our program</vt:lpstr>
      <vt:lpstr>Used technologies</vt:lpstr>
      <vt:lpstr>Future improvements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2020-11-03T06:36:59Z</dcterms:created>
  <dcterms:modified xsi:type="dcterms:W3CDTF">2020-11-03T08:41:22Z</dcterms:modified>
</cp:coreProperties>
</file>