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8" r:id="rId2"/>
    <p:sldId id="292" r:id="rId3"/>
    <p:sldId id="293" r:id="rId4"/>
    <p:sldId id="294" r:id="rId5"/>
    <p:sldId id="295" r:id="rId6"/>
    <p:sldId id="296" r:id="rId7"/>
    <p:sldId id="297" r:id="rId8"/>
    <p:sldId id="318" r:id="rId9"/>
    <p:sldId id="299" r:id="rId10"/>
    <p:sldId id="298" r:id="rId11"/>
    <p:sldId id="300" r:id="rId12"/>
    <p:sldId id="302" r:id="rId13"/>
    <p:sldId id="303" r:id="rId14"/>
    <p:sldId id="319" r:id="rId15"/>
    <p:sldId id="320" r:id="rId16"/>
    <p:sldId id="321" r:id="rId17"/>
    <p:sldId id="322" r:id="rId18"/>
    <p:sldId id="323" r:id="rId19"/>
    <p:sldId id="315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6" r:id="rId28"/>
    <p:sldId id="317" r:id="rId29"/>
    <p:sldId id="312" r:id="rId30"/>
    <p:sldId id="313" r:id="rId31"/>
    <p:sldId id="304" r:id="rId3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>
        <p:scale>
          <a:sx n="122" d="100"/>
          <a:sy n="122" d="100"/>
        </p:scale>
        <p:origin x="-12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1E214-2B8C-49A9-B99E-57B52F5543EA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AC92D-4D3F-4AFE-97AE-85B97BD68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39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30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2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7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74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8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144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36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D352-2190-428C-9DDF-A34225C798F6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96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0D4-28B3-476D-8874-D0BEDC1E9D38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59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0236-10FF-4F4F-920B-E4AA2B390DED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4A89-3371-4E7F-AE90-3D12A07B38C1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05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AD0B-B493-4416-81A6-DD6F51B0C96F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68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0053-54DD-4382-82A8-37C3518AC83D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3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746-8646-4F4D-90D5-FEB1BBC9E288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61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8554-2716-40F4-8A4A-99E37A69B971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3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8F9D-634E-42C0-A80D-3E9BDE9241E1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5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165F-1064-44EE-9A4E-B47C2CA1CFB9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44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3997-AF3F-4DF6-981D-8DEB80CF7CBA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1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7CC49-2484-4994-B747-559798B6D583}" type="datetime1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5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98142" y="1122363"/>
            <a:ext cx="9069859" cy="2387600"/>
          </a:xfrm>
        </p:spPr>
        <p:txBody>
          <a:bodyPr>
            <a:normAutofit/>
          </a:bodyPr>
          <a:lstStyle/>
          <a:p>
            <a:r>
              <a:rPr lang="ko-KR" altLang="en-US" sz="5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정규화</a:t>
            </a:r>
            <a:r>
              <a:rPr lang="en-US" altLang="ko-KR" sz="5400" b="1" dirty="0" smtClean="0"/>
              <a:t/>
            </a:r>
            <a:br>
              <a:rPr lang="en-US" altLang="ko-KR" sz="5400" b="1" dirty="0" smtClean="0"/>
            </a:br>
            <a:r>
              <a:rPr lang="en-US" altLang="ko-KR" sz="5400" b="1" dirty="0" smtClean="0"/>
              <a:t>(Normalization) </a:t>
            </a:r>
            <a:endParaRPr lang="ko-KR" altLang="en-US" sz="54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39064" y="3602038"/>
            <a:ext cx="6858000" cy="1655762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미림정보과학고등학교</a:t>
            </a:r>
          </a:p>
          <a:p>
            <a:pPr algn="r"/>
            <a:r>
              <a:rPr lang="en-US" altLang="ko-KR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3</a:t>
            </a:r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학년 데이터베이스 프로그래밍 </a:t>
            </a:r>
            <a:endParaRPr lang="ko-KR" altLang="en-US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20496"/>
              </p:ext>
            </p:extLst>
          </p:nvPr>
        </p:nvGraphicFramePr>
        <p:xfrm>
          <a:off x="1578116" y="2017351"/>
          <a:ext cx="572382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학번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 smtClean="0"/>
                        <a:t>성명</a:t>
                      </a:r>
                      <a:endParaRPr lang="ko-KR" alt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수강과목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학년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990111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김철수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정보통신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981010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이철준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컴퓨터구조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990223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박태인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데이터베이스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972020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C++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981533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이영진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정보보호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961017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웹프로그래밍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962111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이철준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데이터베이스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77240" y="2017351"/>
            <a:ext cx="3488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학번 </a:t>
            </a:r>
            <a:r>
              <a:rPr lang="en-US" altLang="ko-KR" dirty="0"/>
              <a:t>→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성명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수강과목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학년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err="1" smtClean="0"/>
              <a:t>기본키</a:t>
            </a:r>
            <a:r>
              <a:rPr lang="en-US" altLang="ko-KR" dirty="0"/>
              <a:t>(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완전 함수 종속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678347" y="188533"/>
            <a:ext cx="8948351" cy="905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/>
              <a:t>완전 함수 종속과 부분 함수 종속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18291" y="4801569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학생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7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완전 함수 종속과 부분 함수 종속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3400"/>
              </p:ext>
            </p:extLst>
          </p:nvPr>
        </p:nvGraphicFramePr>
        <p:xfrm>
          <a:off x="841269" y="1733265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20332" y="1733265"/>
            <a:ext cx="3501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u="sng" dirty="0" smtClean="0"/>
              <a:t>제품번호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u="sng" dirty="0"/>
              <a:t>고객번호</a:t>
            </a:r>
            <a:r>
              <a:rPr lang="en-US" altLang="ko-KR" dirty="0"/>
              <a:t>, </a:t>
            </a:r>
            <a:r>
              <a:rPr lang="ko-KR" altLang="en-US" u="sng" dirty="0"/>
              <a:t>제품번호</a:t>
            </a:r>
            <a:r>
              <a:rPr lang="en-US" altLang="ko-KR" dirty="0" smtClean="0"/>
              <a:t>)</a:t>
            </a:r>
            <a:r>
              <a:rPr lang="en-US" altLang="ko-KR" dirty="0"/>
              <a:t>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주문량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제품번호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제품명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기본키에</a:t>
            </a:r>
            <a:r>
              <a:rPr lang="ko-KR" altLang="en-US" dirty="0" smtClean="0"/>
              <a:t> 부분 함수 종속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196921" y="5565050"/>
            <a:ext cx="213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8713" y="1731600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9353" y="2062673"/>
            <a:ext cx="1444290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9080" y="2062672"/>
            <a:ext cx="1437503" cy="672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2022" y="2406212"/>
            <a:ext cx="2842055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49079" y="2406212"/>
            <a:ext cx="1437503" cy="324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73643" y="3080824"/>
            <a:ext cx="2850292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완전 함수 종속과 부분 함수 종속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22965" y="3543333"/>
            <a:ext cx="1739670" cy="7289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896331" y="3543333"/>
            <a:ext cx="1739670" cy="7289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제품번호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10" idx="1"/>
            <a:endCxn id="8" idx="3"/>
          </p:cNvCxnSpPr>
          <p:nvPr/>
        </p:nvCxnSpPr>
        <p:spPr>
          <a:xfrm flipH="1">
            <a:off x="3562635" y="3907789"/>
            <a:ext cx="133369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896331" y="2711051"/>
            <a:ext cx="1739670" cy="7289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고객번호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9424" y="2340035"/>
            <a:ext cx="2461779" cy="219645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46867" y="3075507"/>
            <a:ext cx="1739670" cy="7289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주문량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3" idx="3"/>
            <a:endCxn id="14" idx="1"/>
          </p:cNvCxnSpPr>
          <p:nvPr/>
        </p:nvCxnSpPr>
        <p:spPr>
          <a:xfrm>
            <a:off x="6991203" y="3438262"/>
            <a:ext cx="1055664" cy="170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53087" y="1340528"/>
            <a:ext cx="340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다이어그램을 이용하여 표현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2965" y="5193668"/>
            <a:ext cx="826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주문량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고객번호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제품번호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조합 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기본키에</a:t>
            </a:r>
            <a:r>
              <a:rPr lang="ko-KR" altLang="en-US" dirty="0" smtClean="0"/>
              <a:t> 종속됨을 나타낸다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제품명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제품번호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종속됨을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3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 fontScale="90000"/>
          </a:bodyPr>
          <a:lstStyle/>
          <a:p>
            <a:r>
              <a:rPr lang="ko-KR" altLang="en-US" sz="3200" b="1" dirty="0" smtClean="0"/>
              <a:t>이행적 함수 종속</a:t>
            </a:r>
            <a:r>
              <a:rPr lang="en-US" altLang="ko-KR" sz="3200" b="1" dirty="0" smtClean="0"/>
              <a:t>(Transitive Functional Dependency)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A, B, C </a:t>
            </a:r>
            <a:r>
              <a:rPr lang="ko-KR" altLang="en-US" dirty="0" smtClean="0"/>
              <a:t>세가지 속성 간의 종속이 </a:t>
            </a:r>
            <a:r>
              <a:rPr lang="en-US" altLang="ko-KR" dirty="0" smtClean="0"/>
              <a:t>A→B, B→C </a:t>
            </a:r>
            <a:r>
              <a:rPr lang="ko-KR" altLang="en-US" dirty="0" smtClean="0"/>
              <a:t>일 때 </a:t>
            </a:r>
            <a:r>
              <a:rPr lang="en-US" altLang="ko-KR" dirty="0" smtClean="0"/>
              <a:t>A→C</a:t>
            </a:r>
            <a:r>
              <a:rPr lang="ko-KR" altLang="en-US" dirty="0" smtClean="0"/>
              <a:t>가</a:t>
            </a:r>
            <a:r>
              <a:rPr lang="en-US" altLang="ko-KR" dirty="0"/>
              <a:t> </a:t>
            </a:r>
            <a:r>
              <a:rPr lang="ko-KR" altLang="en-US" dirty="0" smtClean="0"/>
              <a:t>성립되는 경우를 말한다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A</a:t>
            </a:r>
            <a:r>
              <a:rPr lang="ko-KR" altLang="en-US" dirty="0" smtClean="0"/>
              <a:t>를 알면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알 수 있고</a:t>
            </a:r>
            <a:r>
              <a:rPr lang="en-US" altLang="ko-KR" dirty="0" smtClean="0"/>
              <a:t>, B</a:t>
            </a:r>
            <a:r>
              <a:rPr lang="ko-KR" altLang="en-US" dirty="0" smtClean="0"/>
              <a:t>를 알면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알 수 있을 때</a:t>
            </a:r>
            <a:r>
              <a:rPr lang="en-US" altLang="ko-KR" dirty="0" smtClean="0"/>
              <a:t>, A</a:t>
            </a:r>
            <a:r>
              <a:rPr lang="ko-KR" altLang="en-US" dirty="0" smtClean="0"/>
              <a:t>를 알면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알 수 있는 경우를 말한다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29442"/>
              </p:ext>
            </p:extLst>
          </p:nvPr>
        </p:nvGraphicFramePr>
        <p:xfrm>
          <a:off x="2228763" y="3263808"/>
          <a:ext cx="4292865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05915" y="5705184"/>
            <a:ext cx="213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제품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25014" y="3263808"/>
            <a:ext cx="255718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제품번호 </a:t>
            </a:r>
            <a:r>
              <a:rPr lang="en-US" altLang="ko-KR" dirty="0"/>
              <a:t>→ </a:t>
            </a:r>
            <a:r>
              <a:rPr lang="ko-KR" altLang="en-US" dirty="0" smtClean="0"/>
              <a:t>제품명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제품명</a:t>
            </a:r>
            <a:r>
              <a:rPr lang="en-US" altLang="ko-KR" dirty="0"/>
              <a:t> → </a:t>
            </a:r>
            <a:r>
              <a:rPr lang="ko-KR" altLang="en-US" dirty="0" smtClean="0"/>
              <a:t>단가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제품번호</a:t>
            </a:r>
            <a:r>
              <a:rPr lang="en-US" altLang="ko-KR" dirty="0"/>
              <a:t> → </a:t>
            </a:r>
            <a:r>
              <a:rPr lang="ko-KR" altLang="en-US" dirty="0" smtClean="0"/>
              <a:t>단가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이행적 함수 종속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249640" y="3604846"/>
            <a:ext cx="1390375" cy="304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49639" y="3604846"/>
            <a:ext cx="1390375" cy="304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80006" y="3604846"/>
            <a:ext cx="1390375" cy="304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10372" y="3604846"/>
            <a:ext cx="1390375" cy="304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110372" y="3604846"/>
            <a:ext cx="1390375" cy="304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98321" y="1422881"/>
            <a:ext cx="6326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해킹에 취약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공개하고 싶지 않은 범위까지 공개될 수 있음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77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암스트롱 추론규칙</a:t>
            </a:r>
            <a:r>
              <a:rPr lang="en-US" altLang="ko-KR" sz="3200" b="1" dirty="0" smtClean="0"/>
              <a:t>(Armstrong’s Inference Rule)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재귀적</a:t>
            </a:r>
            <a:r>
              <a:rPr lang="en-US" altLang="ko-KR" dirty="0" smtClean="0"/>
              <a:t>(Reflexive) </a:t>
            </a:r>
            <a:r>
              <a:rPr lang="ko-KR" altLang="en-US" dirty="0" smtClean="0"/>
              <a:t>규칙 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 	 	X ⊇ Y 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X → Y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부가성</a:t>
            </a:r>
            <a:r>
              <a:rPr lang="en-US" altLang="ko-KR" dirty="0" smtClean="0"/>
              <a:t>(Augmentation)</a:t>
            </a:r>
            <a:r>
              <a:rPr lang="ko-KR" altLang="en-US" dirty="0" smtClean="0"/>
              <a:t> 규칙</a:t>
            </a:r>
            <a:endParaRPr lang="en-US" altLang="ko-KR" dirty="0" smtClean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		X </a:t>
            </a:r>
            <a:r>
              <a:rPr lang="en-US" altLang="ko-KR" dirty="0"/>
              <a:t>→</a:t>
            </a:r>
            <a:r>
              <a:rPr lang="en-US" altLang="ko-KR" dirty="0" smtClean="0"/>
              <a:t> </a:t>
            </a:r>
            <a:r>
              <a:rPr lang="en-US" altLang="ko-KR" dirty="0"/>
              <a:t>Y </a:t>
            </a:r>
            <a:r>
              <a:rPr lang="ko-KR" altLang="en-US" dirty="0"/>
              <a:t>이면 </a:t>
            </a:r>
            <a:r>
              <a:rPr lang="en-US" altLang="ko-KR" dirty="0" smtClean="0"/>
              <a:t>XZ </a:t>
            </a:r>
            <a:r>
              <a:rPr lang="en-US" altLang="ko-KR" dirty="0"/>
              <a:t>→</a:t>
            </a:r>
            <a:r>
              <a:rPr lang="en-US" altLang="ko-KR" dirty="0" smtClean="0"/>
              <a:t> YZ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3 </a:t>
            </a:r>
            <a:r>
              <a:rPr lang="ko-KR" altLang="en-US" dirty="0" err="1" smtClean="0"/>
              <a:t>이행성</a:t>
            </a:r>
            <a:r>
              <a:rPr lang="en-US" altLang="ko-KR" dirty="0" smtClean="0"/>
              <a:t>(Transitive)</a:t>
            </a:r>
            <a:r>
              <a:rPr lang="ko-KR" altLang="en-US" dirty="0" smtClean="0"/>
              <a:t> 규칙</a:t>
            </a:r>
            <a:endParaRPr lang="en-US" altLang="ko-KR" dirty="0" smtClean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		X </a:t>
            </a:r>
            <a:r>
              <a:rPr lang="en-US" altLang="ko-KR" dirty="0"/>
              <a:t>→</a:t>
            </a:r>
            <a:r>
              <a:rPr lang="en-US" altLang="ko-KR" dirty="0" smtClean="0"/>
              <a:t> </a:t>
            </a:r>
            <a:r>
              <a:rPr lang="en-US" altLang="ko-KR" dirty="0"/>
              <a:t>Y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Y → Z </a:t>
            </a:r>
            <a:r>
              <a:rPr lang="ko-KR" altLang="en-US" dirty="0" smtClean="0"/>
              <a:t>이면  </a:t>
            </a:r>
            <a:r>
              <a:rPr lang="en-US" altLang="ko-KR" dirty="0" smtClean="0"/>
              <a:t>X </a:t>
            </a:r>
            <a:r>
              <a:rPr lang="en-US" altLang="ko-KR" dirty="0"/>
              <a:t>→</a:t>
            </a:r>
            <a:r>
              <a:rPr lang="en-US" altLang="ko-KR" dirty="0" smtClean="0"/>
              <a:t> 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7618565" y="2223694"/>
            <a:ext cx="429846" cy="883137"/>
            <a:chOff x="7815385" y="1805355"/>
            <a:chExt cx="429846" cy="883137"/>
          </a:xfrm>
        </p:grpSpPr>
        <p:sp>
          <p:nvSpPr>
            <p:cNvPr id="4" name="자유형 3"/>
            <p:cNvSpPr/>
            <p:nvPr/>
          </p:nvSpPr>
          <p:spPr>
            <a:xfrm>
              <a:off x="7815385" y="1906954"/>
              <a:ext cx="429846" cy="781538"/>
            </a:xfrm>
            <a:custGeom>
              <a:avLst/>
              <a:gdLst>
                <a:gd name="connsiteX0" fmla="*/ 46892 w 429846"/>
                <a:gd name="connsiteY0" fmla="*/ 23446 h 781538"/>
                <a:gd name="connsiteX1" fmla="*/ 39077 w 429846"/>
                <a:gd name="connsiteY1" fmla="*/ 78154 h 781538"/>
                <a:gd name="connsiteX2" fmla="*/ 23446 w 429846"/>
                <a:gd name="connsiteY2" fmla="*/ 125046 h 781538"/>
                <a:gd name="connsiteX3" fmla="*/ 15630 w 429846"/>
                <a:gd name="connsiteY3" fmla="*/ 218831 h 781538"/>
                <a:gd name="connsiteX4" fmla="*/ 7815 w 429846"/>
                <a:gd name="connsiteY4" fmla="*/ 242277 h 781538"/>
                <a:gd name="connsiteX5" fmla="*/ 0 w 429846"/>
                <a:gd name="connsiteY5" fmla="*/ 296984 h 781538"/>
                <a:gd name="connsiteX6" fmla="*/ 7815 w 429846"/>
                <a:gd name="connsiteY6" fmla="*/ 461108 h 781538"/>
                <a:gd name="connsiteX7" fmla="*/ 23446 w 429846"/>
                <a:gd name="connsiteY7" fmla="*/ 672123 h 781538"/>
                <a:gd name="connsiteX8" fmla="*/ 85969 w 429846"/>
                <a:gd name="connsiteY8" fmla="*/ 750277 h 781538"/>
                <a:gd name="connsiteX9" fmla="*/ 109415 w 429846"/>
                <a:gd name="connsiteY9" fmla="*/ 765908 h 781538"/>
                <a:gd name="connsiteX10" fmla="*/ 156307 w 429846"/>
                <a:gd name="connsiteY10" fmla="*/ 781538 h 781538"/>
                <a:gd name="connsiteX11" fmla="*/ 312615 w 429846"/>
                <a:gd name="connsiteY11" fmla="*/ 773723 h 781538"/>
                <a:gd name="connsiteX12" fmla="*/ 359507 w 429846"/>
                <a:gd name="connsiteY12" fmla="*/ 742461 h 781538"/>
                <a:gd name="connsiteX13" fmla="*/ 367323 w 429846"/>
                <a:gd name="connsiteY13" fmla="*/ 719015 h 781538"/>
                <a:gd name="connsiteX14" fmla="*/ 382953 w 429846"/>
                <a:gd name="connsiteY14" fmla="*/ 695569 h 781538"/>
                <a:gd name="connsiteX15" fmla="*/ 390769 w 429846"/>
                <a:gd name="connsiteY15" fmla="*/ 664308 h 781538"/>
                <a:gd name="connsiteX16" fmla="*/ 414215 w 429846"/>
                <a:gd name="connsiteY16" fmla="*/ 468923 h 781538"/>
                <a:gd name="connsiteX17" fmla="*/ 422030 w 429846"/>
                <a:gd name="connsiteY17" fmla="*/ 422031 h 781538"/>
                <a:gd name="connsiteX18" fmla="*/ 429846 w 429846"/>
                <a:gd name="connsiteY18" fmla="*/ 398584 h 781538"/>
                <a:gd name="connsiteX19" fmla="*/ 422030 w 429846"/>
                <a:gd name="connsiteY19" fmla="*/ 46892 h 781538"/>
                <a:gd name="connsiteX20" fmla="*/ 406400 w 429846"/>
                <a:gd name="connsiteY20" fmla="*/ 0 h 78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9846" h="781538">
                  <a:moveTo>
                    <a:pt x="46892" y="23446"/>
                  </a:moveTo>
                  <a:cubicBezTo>
                    <a:pt x="44287" y="41682"/>
                    <a:pt x="43219" y="60205"/>
                    <a:pt x="39077" y="78154"/>
                  </a:cubicBezTo>
                  <a:cubicBezTo>
                    <a:pt x="35372" y="94208"/>
                    <a:pt x="23446" y="125046"/>
                    <a:pt x="23446" y="125046"/>
                  </a:cubicBezTo>
                  <a:cubicBezTo>
                    <a:pt x="20841" y="156308"/>
                    <a:pt x="19776" y="187736"/>
                    <a:pt x="15630" y="218831"/>
                  </a:cubicBezTo>
                  <a:cubicBezTo>
                    <a:pt x="14541" y="226997"/>
                    <a:pt x="9431" y="234199"/>
                    <a:pt x="7815" y="242277"/>
                  </a:cubicBezTo>
                  <a:cubicBezTo>
                    <a:pt x="4203" y="260340"/>
                    <a:pt x="2605" y="278748"/>
                    <a:pt x="0" y="296984"/>
                  </a:cubicBezTo>
                  <a:cubicBezTo>
                    <a:pt x="2605" y="351692"/>
                    <a:pt x="5010" y="406410"/>
                    <a:pt x="7815" y="461108"/>
                  </a:cubicBezTo>
                  <a:cubicBezTo>
                    <a:pt x="8855" y="481392"/>
                    <a:pt x="14504" y="627413"/>
                    <a:pt x="23446" y="672123"/>
                  </a:cubicBezTo>
                  <a:cubicBezTo>
                    <a:pt x="35062" y="730199"/>
                    <a:pt x="36720" y="717443"/>
                    <a:pt x="85969" y="750277"/>
                  </a:cubicBezTo>
                  <a:cubicBezTo>
                    <a:pt x="93784" y="755487"/>
                    <a:pt x="100504" y="762938"/>
                    <a:pt x="109415" y="765908"/>
                  </a:cubicBezTo>
                  <a:lnTo>
                    <a:pt x="156307" y="781538"/>
                  </a:lnTo>
                  <a:cubicBezTo>
                    <a:pt x="208410" y="778933"/>
                    <a:pt x="261386" y="783575"/>
                    <a:pt x="312615" y="773723"/>
                  </a:cubicBezTo>
                  <a:cubicBezTo>
                    <a:pt x="331063" y="770175"/>
                    <a:pt x="359507" y="742461"/>
                    <a:pt x="359507" y="742461"/>
                  </a:cubicBezTo>
                  <a:cubicBezTo>
                    <a:pt x="362112" y="734646"/>
                    <a:pt x="363639" y="726383"/>
                    <a:pt x="367323" y="719015"/>
                  </a:cubicBezTo>
                  <a:cubicBezTo>
                    <a:pt x="371524" y="710614"/>
                    <a:pt x="379253" y="704202"/>
                    <a:pt x="382953" y="695569"/>
                  </a:cubicBezTo>
                  <a:cubicBezTo>
                    <a:pt x="387184" y="685696"/>
                    <a:pt x="388164" y="674728"/>
                    <a:pt x="390769" y="664308"/>
                  </a:cubicBezTo>
                  <a:cubicBezTo>
                    <a:pt x="398584" y="599180"/>
                    <a:pt x="403432" y="533626"/>
                    <a:pt x="414215" y="468923"/>
                  </a:cubicBezTo>
                  <a:cubicBezTo>
                    <a:pt x="416820" y="453292"/>
                    <a:pt x="418592" y="437500"/>
                    <a:pt x="422030" y="422031"/>
                  </a:cubicBezTo>
                  <a:cubicBezTo>
                    <a:pt x="423817" y="413989"/>
                    <a:pt x="427241" y="406400"/>
                    <a:pt x="429846" y="398584"/>
                  </a:cubicBezTo>
                  <a:cubicBezTo>
                    <a:pt x="427241" y="281353"/>
                    <a:pt x="426717" y="164058"/>
                    <a:pt x="422030" y="46892"/>
                  </a:cubicBezTo>
                  <a:cubicBezTo>
                    <a:pt x="420607" y="11317"/>
                    <a:pt x="421635" y="15235"/>
                    <a:pt x="40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>
              <a:off x="7948246" y="1805355"/>
              <a:ext cx="166044" cy="171938"/>
            </a:xfrm>
            <a:custGeom>
              <a:avLst/>
              <a:gdLst>
                <a:gd name="connsiteX0" fmla="*/ 23446 w 166044"/>
                <a:gd name="connsiteY0" fmla="*/ 0 h 171938"/>
                <a:gd name="connsiteX1" fmla="*/ 46892 w 166044"/>
                <a:gd name="connsiteY1" fmla="*/ 46892 h 171938"/>
                <a:gd name="connsiteX2" fmla="*/ 54708 w 166044"/>
                <a:gd name="connsiteY2" fmla="*/ 70338 h 171938"/>
                <a:gd name="connsiteX3" fmla="*/ 78154 w 166044"/>
                <a:gd name="connsiteY3" fmla="*/ 101600 h 171938"/>
                <a:gd name="connsiteX4" fmla="*/ 109416 w 166044"/>
                <a:gd name="connsiteY4" fmla="*/ 148492 h 171938"/>
                <a:gd name="connsiteX5" fmla="*/ 117231 w 166044"/>
                <a:gd name="connsiteY5" fmla="*/ 171938 h 171938"/>
                <a:gd name="connsiteX6" fmla="*/ 101600 w 166044"/>
                <a:gd name="connsiteY6" fmla="*/ 148492 h 171938"/>
                <a:gd name="connsiteX7" fmla="*/ 85969 w 166044"/>
                <a:gd name="connsiteY7" fmla="*/ 101600 h 171938"/>
                <a:gd name="connsiteX8" fmla="*/ 93785 w 166044"/>
                <a:gd name="connsiteY8" fmla="*/ 78154 h 171938"/>
                <a:gd name="connsiteX9" fmla="*/ 140677 w 166044"/>
                <a:gd name="connsiteY9" fmla="*/ 54708 h 171938"/>
                <a:gd name="connsiteX10" fmla="*/ 164123 w 166044"/>
                <a:gd name="connsiteY10" fmla="*/ 39077 h 171938"/>
                <a:gd name="connsiteX11" fmla="*/ 117231 w 166044"/>
                <a:gd name="connsiteY11" fmla="*/ 46892 h 171938"/>
                <a:gd name="connsiteX12" fmla="*/ 109416 w 166044"/>
                <a:gd name="connsiteY12" fmla="*/ 70338 h 171938"/>
                <a:gd name="connsiteX13" fmla="*/ 54708 w 166044"/>
                <a:gd name="connsiteY13" fmla="*/ 109415 h 171938"/>
                <a:gd name="connsiteX14" fmla="*/ 39077 w 166044"/>
                <a:gd name="connsiteY14" fmla="*/ 132861 h 171938"/>
                <a:gd name="connsiteX15" fmla="*/ 15631 w 166044"/>
                <a:gd name="connsiteY15" fmla="*/ 148492 h 171938"/>
                <a:gd name="connsiteX16" fmla="*/ 0 w 166044"/>
                <a:gd name="connsiteY16" fmla="*/ 164123 h 17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044" h="171938">
                  <a:moveTo>
                    <a:pt x="23446" y="0"/>
                  </a:moveTo>
                  <a:cubicBezTo>
                    <a:pt x="31261" y="15631"/>
                    <a:pt x="39794" y="30923"/>
                    <a:pt x="46892" y="46892"/>
                  </a:cubicBezTo>
                  <a:cubicBezTo>
                    <a:pt x="50238" y="54420"/>
                    <a:pt x="50621" y="63185"/>
                    <a:pt x="54708" y="70338"/>
                  </a:cubicBezTo>
                  <a:cubicBezTo>
                    <a:pt x="61171" y="81647"/>
                    <a:pt x="70684" y="90929"/>
                    <a:pt x="78154" y="101600"/>
                  </a:cubicBezTo>
                  <a:cubicBezTo>
                    <a:pt x="88927" y="116990"/>
                    <a:pt x="109416" y="148492"/>
                    <a:pt x="109416" y="148492"/>
                  </a:cubicBezTo>
                  <a:cubicBezTo>
                    <a:pt x="112021" y="156307"/>
                    <a:pt x="125469" y="171938"/>
                    <a:pt x="117231" y="171938"/>
                  </a:cubicBezTo>
                  <a:cubicBezTo>
                    <a:pt x="107838" y="171938"/>
                    <a:pt x="105415" y="157075"/>
                    <a:pt x="101600" y="148492"/>
                  </a:cubicBezTo>
                  <a:cubicBezTo>
                    <a:pt x="94908" y="133436"/>
                    <a:pt x="85969" y="101600"/>
                    <a:pt x="85969" y="101600"/>
                  </a:cubicBezTo>
                  <a:cubicBezTo>
                    <a:pt x="88574" y="93785"/>
                    <a:pt x="88639" y="84587"/>
                    <a:pt x="93785" y="78154"/>
                  </a:cubicBezTo>
                  <a:cubicBezTo>
                    <a:pt x="104804" y="64380"/>
                    <a:pt x="125231" y="59857"/>
                    <a:pt x="140677" y="54708"/>
                  </a:cubicBezTo>
                  <a:cubicBezTo>
                    <a:pt x="148492" y="49498"/>
                    <a:pt x="173034" y="42048"/>
                    <a:pt x="164123" y="39077"/>
                  </a:cubicBezTo>
                  <a:cubicBezTo>
                    <a:pt x="149090" y="34066"/>
                    <a:pt x="130989" y="39030"/>
                    <a:pt x="117231" y="46892"/>
                  </a:cubicBezTo>
                  <a:cubicBezTo>
                    <a:pt x="110078" y="50979"/>
                    <a:pt x="114690" y="64009"/>
                    <a:pt x="109416" y="70338"/>
                  </a:cubicBezTo>
                  <a:cubicBezTo>
                    <a:pt x="103359" y="77606"/>
                    <a:pt x="65398" y="102288"/>
                    <a:pt x="54708" y="109415"/>
                  </a:cubicBezTo>
                  <a:cubicBezTo>
                    <a:pt x="49498" y="117230"/>
                    <a:pt x="45719" y="126219"/>
                    <a:pt x="39077" y="132861"/>
                  </a:cubicBezTo>
                  <a:cubicBezTo>
                    <a:pt x="32435" y="139503"/>
                    <a:pt x="22966" y="142624"/>
                    <a:pt x="15631" y="148492"/>
                  </a:cubicBezTo>
                  <a:cubicBezTo>
                    <a:pt x="9877" y="153095"/>
                    <a:pt x="5210" y="158913"/>
                    <a:pt x="0" y="16412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7920010" y="2125785"/>
              <a:ext cx="215805" cy="258340"/>
            </a:xfrm>
            <a:custGeom>
              <a:avLst/>
              <a:gdLst>
                <a:gd name="connsiteX0" fmla="*/ 43867 w 215805"/>
                <a:gd name="connsiteY0" fmla="*/ 0 h 258340"/>
                <a:gd name="connsiteX1" fmla="*/ 75128 w 215805"/>
                <a:gd name="connsiteY1" fmla="*/ 101600 h 258340"/>
                <a:gd name="connsiteX2" fmla="*/ 98575 w 215805"/>
                <a:gd name="connsiteY2" fmla="*/ 117230 h 258340"/>
                <a:gd name="connsiteX3" fmla="*/ 122021 w 215805"/>
                <a:gd name="connsiteY3" fmla="*/ 109415 h 258340"/>
                <a:gd name="connsiteX4" fmla="*/ 129836 w 215805"/>
                <a:gd name="connsiteY4" fmla="*/ 78153 h 258340"/>
                <a:gd name="connsiteX5" fmla="*/ 145467 w 215805"/>
                <a:gd name="connsiteY5" fmla="*/ 54707 h 258340"/>
                <a:gd name="connsiteX6" fmla="*/ 153282 w 215805"/>
                <a:gd name="connsiteY6" fmla="*/ 23446 h 258340"/>
                <a:gd name="connsiteX7" fmla="*/ 161098 w 215805"/>
                <a:gd name="connsiteY7" fmla="*/ 46892 h 258340"/>
                <a:gd name="connsiteX8" fmla="*/ 153282 w 215805"/>
                <a:gd name="connsiteY8" fmla="*/ 164123 h 258340"/>
                <a:gd name="connsiteX9" fmla="*/ 122021 w 215805"/>
                <a:gd name="connsiteY9" fmla="*/ 234461 h 258340"/>
                <a:gd name="connsiteX10" fmla="*/ 75128 w 215805"/>
                <a:gd name="connsiteY10" fmla="*/ 257907 h 258340"/>
                <a:gd name="connsiteX11" fmla="*/ 4790 w 215805"/>
                <a:gd name="connsiteY11" fmla="*/ 250092 h 258340"/>
                <a:gd name="connsiteX12" fmla="*/ 12605 w 215805"/>
                <a:gd name="connsiteY12" fmla="*/ 211015 h 258340"/>
                <a:gd name="connsiteX13" fmla="*/ 59498 w 215805"/>
                <a:gd name="connsiteY13" fmla="*/ 195384 h 258340"/>
                <a:gd name="connsiteX14" fmla="*/ 82944 w 215805"/>
                <a:gd name="connsiteY14" fmla="*/ 187569 h 258340"/>
                <a:gd name="connsiteX15" fmla="*/ 215805 w 215805"/>
                <a:gd name="connsiteY15" fmla="*/ 195384 h 25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5805" h="258340">
                  <a:moveTo>
                    <a:pt x="43867" y="0"/>
                  </a:moveTo>
                  <a:cubicBezTo>
                    <a:pt x="50601" y="33671"/>
                    <a:pt x="48559" y="75031"/>
                    <a:pt x="75128" y="101600"/>
                  </a:cubicBezTo>
                  <a:cubicBezTo>
                    <a:pt x="81770" y="108242"/>
                    <a:pt x="90759" y="112020"/>
                    <a:pt x="98575" y="117230"/>
                  </a:cubicBezTo>
                  <a:cubicBezTo>
                    <a:pt x="106390" y="114625"/>
                    <a:pt x="116875" y="115848"/>
                    <a:pt x="122021" y="109415"/>
                  </a:cubicBezTo>
                  <a:cubicBezTo>
                    <a:pt x="128731" y="101027"/>
                    <a:pt x="125605" y="88026"/>
                    <a:pt x="129836" y="78153"/>
                  </a:cubicBezTo>
                  <a:cubicBezTo>
                    <a:pt x="133536" y="69520"/>
                    <a:pt x="140257" y="62522"/>
                    <a:pt x="145467" y="54707"/>
                  </a:cubicBezTo>
                  <a:cubicBezTo>
                    <a:pt x="148072" y="44287"/>
                    <a:pt x="143675" y="28249"/>
                    <a:pt x="153282" y="23446"/>
                  </a:cubicBezTo>
                  <a:cubicBezTo>
                    <a:pt x="160651" y="19762"/>
                    <a:pt x="161098" y="38654"/>
                    <a:pt x="161098" y="46892"/>
                  </a:cubicBezTo>
                  <a:cubicBezTo>
                    <a:pt x="161098" y="86056"/>
                    <a:pt x="158821" y="125353"/>
                    <a:pt x="153282" y="164123"/>
                  </a:cubicBezTo>
                  <a:cubicBezTo>
                    <a:pt x="150702" y="182182"/>
                    <a:pt x="137658" y="218824"/>
                    <a:pt x="122021" y="234461"/>
                  </a:cubicBezTo>
                  <a:cubicBezTo>
                    <a:pt x="106869" y="249613"/>
                    <a:pt x="94199" y="251551"/>
                    <a:pt x="75128" y="257907"/>
                  </a:cubicBezTo>
                  <a:cubicBezTo>
                    <a:pt x="51682" y="255302"/>
                    <a:pt x="23662" y="264246"/>
                    <a:pt x="4790" y="250092"/>
                  </a:cubicBezTo>
                  <a:cubicBezTo>
                    <a:pt x="-5837" y="242122"/>
                    <a:pt x="3212" y="220408"/>
                    <a:pt x="12605" y="211015"/>
                  </a:cubicBezTo>
                  <a:cubicBezTo>
                    <a:pt x="24256" y="199364"/>
                    <a:pt x="43867" y="200594"/>
                    <a:pt x="59498" y="195384"/>
                  </a:cubicBezTo>
                  <a:lnTo>
                    <a:pt x="82944" y="187569"/>
                  </a:lnTo>
                  <a:cubicBezTo>
                    <a:pt x="179243" y="197198"/>
                    <a:pt x="134917" y="195384"/>
                    <a:pt x="215805" y="19538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5721" y="346781"/>
            <a:ext cx="183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객관식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8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암스트롱 추론규칙</a:t>
            </a:r>
            <a:r>
              <a:rPr lang="en-US" altLang="ko-KR" sz="3200" b="1" dirty="0" smtClean="0"/>
              <a:t>(Armstrong’s Inference Rule)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분해</a:t>
            </a:r>
            <a:r>
              <a:rPr lang="en-US" altLang="ko-KR" dirty="0" smtClean="0"/>
              <a:t>(Decomposition) </a:t>
            </a:r>
            <a:r>
              <a:rPr lang="ko-KR" altLang="en-US" dirty="0" smtClean="0"/>
              <a:t>규칙 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 	 	</a:t>
            </a:r>
            <a:r>
              <a:rPr lang="en-US" altLang="ko-KR" dirty="0"/>
              <a:t>X → </a:t>
            </a:r>
            <a:r>
              <a:rPr lang="en-US" altLang="ko-KR" dirty="0" smtClean="0"/>
              <a:t>YZ </a:t>
            </a:r>
            <a:r>
              <a:rPr lang="ko-KR" altLang="en-US" dirty="0"/>
              <a:t>이면 </a:t>
            </a:r>
            <a:r>
              <a:rPr lang="en-US" altLang="ko-KR" dirty="0" smtClean="0"/>
              <a:t>X </a:t>
            </a:r>
            <a:r>
              <a:rPr lang="en-US" altLang="ko-KR" dirty="0"/>
              <a:t>→ </a:t>
            </a:r>
            <a:r>
              <a:rPr lang="en-US" altLang="ko-KR" dirty="0" smtClean="0"/>
              <a:t>Y 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5 </a:t>
            </a:r>
            <a:r>
              <a:rPr lang="ko-KR" altLang="en-US" dirty="0" smtClean="0"/>
              <a:t>합집합</a:t>
            </a:r>
            <a:r>
              <a:rPr lang="en-US" altLang="ko-KR" dirty="0" smtClean="0"/>
              <a:t>(Union)</a:t>
            </a:r>
            <a:r>
              <a:rPr lang="ko-KR" altLang="en-US" dirty="0" smtClean="0"/>
              <a:t> 규칙</a:t>
            </a:r>
            <a:endParaRPr lang="en-US" altLang="ko-KR" dirty="0" smtClean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		</a:t>
            </a:r>
            <a:r>
              <a:rPr lang="en-US" altLang="ko-KR" dirty="0"/>
              <a:t>X → Y </a:t>
            </a:r>
            <a:r>
              <a:rPr lang="ko-KR" altLang="en-US" dirty="0"/>
              <a:t>이고</a:t>
            </a:r>
            <a:r>
              <a:rPr lang="en-US" altLang="ko-KR" dirty="0"/>
              <a:t>, Y → Z </a:t>
            </a:r>
            <a:r>
              <a:rPr lang="ko-KR" altLang="en-US" dirty="0"/>
              <a:t>이면  </a:t>
            </a:r>
            <a:r>
              <a:rPr lang="en-US" altLang="ko-KR" dirty="0"/>
              <a:t>X → </a:t>
            </a:r>
            <a:r>
              <a:rPr lang="en-US" altLang="ko-KR" dirty="0" smtClean="0"/>
              <a:t>YZ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6 </a:t>
            </a:r>
            <a:r>
              <a:rPr lang="ko-KR" altLang="en-US" dirty="0" smtClean="0"/>
              <a:t>의사 </a:t>
            </a:r>
            <a:r>
              <a:rPr lang="ko-KR" altLang="en-US" dirty="0" err="1" smtClean="0"/>
              <a:t>이행성</a:t>
            </a:r>
            <a:r>
              <a:rPr lang="en-US" altLang="ko-KR" dirty="0" smtClean="0"/>
              <a:t>(Pseudo-transitive)</a:t>
            </a:r>
            <a:r>
              <a:rPr lang="ko-KR" altLang="en-US" dirty="0" smtClean="0"/>
              <a:t> 규칙</a:t>
            </a:r>
            <a:endParaRPr lang="en-US" altLang="ko-KR" dirty="0" smtClean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		X </a:t>
            </a:r>
            <a:r>
              <a:rPr lang="en-US" altLang="ko-KR" dirty="0"/>
              <a:t>→</a:t>
            </a:r>
            <a:r>
              <a:rPr lang="en-US" altLang="ko-KR" dirty="0" smtClean="0"/>
              <a:t> </a:t>
            </a:r>
            <a:r>
              <a:rPr lang="en-US" altLang="ko-KR" dirty="0"/>
              <a:t>Y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WY → Z </a:t>
            </a:r>
            <a:r>
              <a:rPr lang="ko-KR" altLang="en-US" dirty="0" smtClean="0"/>
              <a:t>이면  </a:t>
            </a:r>
            <a:r>
              <a:rPr lang="en-US" altLang="ko-KR" dirty="0" smtClean="0"/>
              <a:t>WX </a:t>
            </a:r>
            <a:r>
              <a:rPr lang="en-US" altLang="ko-KR" dirty="0"/>
              <a:t>→</a:t>
            </a:r>
            <a:r>
              <a:rPr lang="en-US" altLang="ko-KR" dirty="0" smtClean="0"/>
              <a:t> 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83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암스트롱 추론규칙</a:t>
            </a:r>
            <a:r>
              <a:rPr lang="en-US" altLang="ko-KR" sz="3200" b="1" dirty="0" smtClean="0"/>
              <a:t>(Armstrong’s Inference Rule)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분해</a:t>
            </a:r>
            <a:r>
              <a:rPr lang="en-US" altLang="ko-KR" dirty="0" smtClean="0"/>
              <a:t>(Decomposition) </a:t>
            </a:r>
            <a:r>
              <a:rPr lang="ko-KR" altLang="en-US" dirty="0" smtClean="0"/>
              <a:t>규칙 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 	 	</a:t>
            </a:r>
            <a:r>
              <a:rPr lang="en-US" altLang="ko-KR" dirty="0"/>
              <a:t>X → </a:t>
            </a:r>
            <a:r>
              <a:rPr lang="en-US" altLang="ko-KR" dirty="0" smtClean="0"/>
              <a:t>YZ </a:t>
            </a:r>
            <a:r>
              <a:rPr lang="ko-KR" altLang="en-US" dirty="0"/>
              <a:t>이면 </a:t>
            </a:r>
            <a:r>
              <a:rPr lang="en-US" altLang="ko-KR" dirty="0" smtClean="0"/>
              <a:t>X </a:t>
            </a:r>
            <a:r>
              <a:rPr lang="en-US" altLang="ko-KR" dirty="0"/>
              <a:t>→ </a:t>
            </a:r>
            <a:r>
              <a:rPr lang="en-US" altLang="ko-KR" dirty="0" smtClean="0"/>
              <a:t>Y 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lvl="3">
              <a:lnSpc>
                <a:spcPct val="200000"/>
              </a:lnSpc>
            </a:pPr>
            <a:r>
              <a:rPr lang="ko-KR" altLang="en-US" dirty="0" smtClean="0"/>
              <a:t>증명</a:t>
            </a:r>
            <a:endParaRPr lang="en-US" altLang="ko-KR" dirty="0" smtClean="0"/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X </a:t>
            </a:r>
            <a:r>
              <a:rPr lang="en-US" altLang="ko-KR" dirty="0"/>
              <a:t>→</a:t>
            </a:r>
            <a:r>
              <a:rPr lang="en-US" altLang="ko-KR" dirty="0" smtClean="0"/>
              <a:t> YZ(</a:t>
            </a:r>
            <a:r>
              <a:rPr lang="ko-KR" altLang="en-US" dirty="0" smtClean="0"/>
              <a:t>주어진 함수적 종속성</a:t>
            </a:r>
            <a:r>
              <a:rPr lang="en-US" altLang="ko-KR" dirty="0" smtClean="0"/>
              <a:t>)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YZ ⊇ Y</a:t>
            </a:r>
            <a:r>
              <a:rPr lang="ko-KR" altLang="en-US" dirty="0" smtClean="0"/>
              <a:t>이므로 규칙</a:t>
            </a:r>
            <a:r>
              <a:rPr lang="en-US" altLang="ko-KR" dirty="0" smtClean="0"/>
              <a:t>1(</a:t>
            </a:r>
            <a:r>
              <a:rPr lang="ko-KR" altLang="en-US" dirty="0" err="1" smtClean="0"/>
              <a:t>재귀성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의하여 </a:t>
            </a:r>
            <a:r>
              <a:rPr lang="en-US" altLang="ko-KR" dirty="0" smtClean="0"/>
              <a:t>YZ </a:t>
            </a:r>
            <a:r>
              <a:rPr lang="en-US" altLang="ko-KR" dirty="0"/>
              <a:t>→</a:t>
            </a:r>
            <a:r>
              <a:rPr lang="en-US" altLang="ko-KR" dirty="0" smtClean="0"/>
              <a:t> Y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 규칙 </a:t>
            </a:r>
            <a:r>
              <a:rPr lang="en-US" altLang="ko-KR" dirty="0" smtClean="0"/>
              <a:t>3(</a:t>
            </a:r>
            <a:r>
              <a:rPr lang="ko-KR" altLang="en-US" dirty="0" smtClean="0"/>
              <a:t>이행적 규칙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적용해서 </a:t>
            </a:r>
            <a:r>
              <a:rPr lang="en-US" altLang="ko-KR" dirty="0" smtClean="0"/>
              <a:t>X</a:t>
            </a:r>
            <a:r>
              <a:rPr lang="en-US" altLang="ko-KR" dirty="0"/>
              <a:t> → </a:t>
            </a:r>
            <a:r>
              <a:rPr lang="en-US" altLang="ko-KR" dirty="0" smtClean="0"/>
              <a:t>Y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97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암스트롱 추론규칙</a:t>
            </a:r>
            <a:r>
              <a:rPr lang="en-US" altLang="ko-KR" sz="3200" b="1" dirty="0" smtClean="0"/>
              <a:t>(Armstrong’s Inference Rule)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규칙 </a:t>
            </a:r>
            <a:r>
              <a:rPr lang="en-US" altLang="ko-KR" dirty="0"/>
              <a:t>5 </a:t>
            </a:r>
            <a:r>
              <a:rPr lang="ko-KR" altLang="en-US" dirty="0"/>
              <a:t>합집합</a:t>
            </a:r>
            <a:r>
              <a:rPr lang="en-US" altLang="ko-KR" dirty="0"/>
              <a:t>(Union)</a:t>
            </a:r>
            <a:r>
              <a:rPr lang="ko-KR" altLang="en-US" dirty="0"/>
              <a:t> 규칙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en-US" altLang="ko-KR" dirty="0"/>
              <a:t>			X → Y </a:t>
            </a:r>
            <a:r>
              <a:rPr lang="ko-KR" altLang="en-US" dirty="0"/>
              <a:t>이고</a:t>
            </a:r>
            <a:r>
              <a:rPr lang="en-US" altLang="ko-KR" dirty="0"/>
              <a:t>, X</a:t>
            </a:r>
            <a:r>
              <a:rPr lang="en-US" altLang="ko-KR" dirty="0" smtClean="0"/>
              <a:t> </a:t>
            </a:r>
            <a:r>
              <a:rPr lang="en-US" altLang="ko-KR" dirty="0"/>
              <a:t>→ Z </a:t>
            </a:r>
            <a:r>
              <a:rPr lang="ko-KR" altLang="en-US" dirty="0"/>
              <a:t>이면  </a:t>
            </a:r>
            <a:r>
              <a:rPr lang="en-US" altLang="ko-KR" dirty="0"/>
              <a:t>X → YZ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3">
              <a:lnSpc>
                <a:spcPct val="200000"/>
              </a:lnSpc>
            </a:pPr>
            <a:r>
              <a:rPr lang="ko-KR" altLang="en-US" dirty="0" smtClean="0"/>
              <a:t>증명</a:t>
            </a:r>
            <a:endParaRPr lang="en-US" altLang="ko-KR" dirty="0" smtClean="0"/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X </a:t>
            </a:r>
            <a:r>
              <a:rPr lang="en-US" altLang="ko-KR" dirty="0"/>
              <a:t>→</a:t>
            </a:r>
            <a:r>
              <a:rPr lang="en-US" altLang="ko-KR" dirty="0" smtClean="0"/>
              <a:t> Y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주어진 함수적 종속성</a:t>
            </a:r>
            <a:r>
              <a:rPr lang="en-US" altLang="ko-KR" dirty="0" smtClean="0"/>
              <a:t>)</a:t>
            </a:r>
          </a:p>
          <a:p>
            <a:pPr marL="1714500" lvl="3" indent="-342900">
              <a:lnSpc>
                <a:spcPct val="200000"/>
              </a:lnSpc>
              <a:buFontTx/>
              <a:buAutoNum type="arabicPeriod"/>
            </a:pPr>
            <a:r>
              <a:rPr lang="en-US" altLang="ko-KR" dirty="0"/>
              <a:t>Y → </a:t>
            </a:r>
            <a:r>
              <a:rPr lang="en-US" altLang="ko-KR" dirty="0" smtClean="0"/>
              <a:t>Z </a:t>
            </a:r>
            <a:r>
              <a:rPr lang="en-US" altLang="ko-KR" dirty="0"/>
              <a:t>(</a:t>
            </a:r>
            <a:r>
              <a:rPr lang="ko-KR" altLang="en-US" dirty="0"/>
              <a:t>주어진 함수적 종속성</a:t>
            </a:r>
            <a:r>
              <a:rPr lang="en-US" altLang="ko-KR" dirty="0"/>
              <a:t>)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에 규칙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부가성</a:t>
            </a:r>
            <a:r>
              <a:rPr lang="ko-KR" altLang="en-US" dirty="0" smtClean="0"/>
              <a:t> 규칙 적용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양쪽에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부가해서 </a:t>
            </a:r>
            <a:r>
              <a:rPr lang="en-US" altLang="ko-KR" dirty="0" smtClean="0"/>
              <a:t>X </a:t>
            </a:r>
            <a:r>
              <a:rPr lang="en-US" altLang="ko-KR" dirty="0"/>
              <a:t>→</a:t>
            </a:r>
            <a:r>
              <a:rPr lang="en-US" altLang="ko-KR" dirty="0" smtClean="0"/>
              <a:t> XY(XX = X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)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에 규칙</a:t>
            </a:r>
            <a:r>
              <a:rPr lang="en-US" altLang="ko-KR" dirty="0" smtClean="0"/>
              <a:t>2(</a:t>
            </a:r>
            <a:r>
              <a:rPr lang="ko-KR" altLang="en-US" dirty="0" err="1"/>
              <a:t>부가성</a:t>
            </a:r>
            <a:r>
              <a:rPr lang="ko-KR" altLang="en-US" dirty="0"/>
              <a:t> 규칙 적용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양쪽에 </a:t>
            </a:r>
            <a:r>
              <a:rPr lang="en-US" altLang="ko-KR" dirty="0" smtClean="0"/>
              <a:t>Y</a:t>
            </a:r>
            <a:r>
              <a:rPr lang="ko-KR" altLang="en-US" dirty="0" smtClean="0"/>
              <a:t>를 부가해서 </a:t>
            </a:r>
            <a:r>
              <a:rPr lang="en-US" altLang="ko-KR" dirty="0" smtClean="0"/>
              <a:t>XY → YZ</a:t>
            </a:r>
          </a:p>
          <a:p>
            <a:pPr marL="1714500" lvl="3" indent="-342900">
              <a:lnSpc>
                <a:spcPct val="200000"/>
              </a:lnSpc>
              <a:buFontTx/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4</a:t>
            </a:r>
            <a:r>
              <a:rPr lang="ko-KR" altLang="en-US" dirty="0" smtClean="0"/>
              <a:t>에 규칙</a:t>
            </a:r>
            <a:r>
              <a:rPr lang="en-US" altLang="ko-KR" dirty="0" smtClean="0"/>
              <a:t>3(</a:t>
            </a:r>
            <a:r>
              <a:rPr lang="ko-KR" altLang="en-US" dirty="0" err="1" smtClean="0"/>
              <a:t>이행성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적용해서 </a:t>
            </a:r>
            <a:r>
              <a:rPr lang="en-US" altLang="ko-KR" dirty="0"/>
              <a:t>X → YZ 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암스트롱 추론규칙</a:t>
            </a:r>
            <a:r>
              <a:rPr lang="en-US" altLang="ko-KR" sz="3200" b="1" dirty="0" smtClean="0"/>
              <a:t>(Armstrong’s Inference Rule)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규칙 </a:t>
            </a:r>
            <a:r>
              <a:rPr lang="en-US" altLang="ko-KR" dirty="0"/>
              <a:t>6 </a:t>
            </a:r>
            <a:r>
              <a:rPr lang="ko-KR" altLang="en-US" dirty="0" smtClean="0"/>
              <a:t>의사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이행성</a:t>
            </a:r>
            <a:r>
              <a:rPr lang="en-US" altLang="ko-KR" dirty="0"/>
              <a:t>(Pseudo-transitive)</a:t>
            </a:r>
            <a:r>
              <a:rPr lang="ko-KR" altLang="en-US" dirty="0"/>
              <a:t> 규칙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en-US" altLang="ko-KR" dirty="0"/>
              <a:t>			X → Y </a:t>
            </a:r>
            <a:r>
              <a:rPr lang="ko-KR" altLang="en-US" dirty="0"/>
              <a:t>이고</a:t>
            </a:r>
            <a:r>
              <a:rPr lang="en-US" altLang="ko-KR" dirty="0"/>
              <a:t>, WY → Z </a:t>
            </a:r>
            <a:r>
              <a:rPr lang="ko-KR" altLang="en-US" dirty="0"/>
              <a:t>이면  </a:t>
            </a:r>
            <a:r>
              <a:rPr lang="en-US" altLang="ko-KR" dirty="0"/>
              <a:t>WX → 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3">
              <a:lnSpc>
                <a:spcPct val="200000"/>
              </a:lnSpc>
            </a:pPr>
            <a:r>
              <a:rPr lang="ko-KR" altLang="en-US" dirty="0" smtClean="0"/>
              <a:t>증명</a:t>
            </a:r>
            <a:endParaRPr lang="en-US" altLang="ko-KR" dirty="0" smtClean="0"/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X </a:t>
            </a:r>
            <a:r>
              <a:rPr lang="en-US" altLang="ko-KR" dirty="0"/>
              <a:t>→</a:t>
            </a:r>
            <a:r>
              <a:rPr lang="en-US" altLang="ko-KR" dirty="0" smtClean="0"/>
              <a:t> Y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주어진 함수적 종속성</a:t>
            </a:r>
            <a:r>
              <a:rPr lang="en-US" altLang="ko-KR" dirty="0" smtClean="0"/>
              <a:t>)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/>
              <a:t>WY → </a:t>
            </a:r>
            <a:r>
              <a:rPr lang="en-US" altLang="ko-KR" dirty="0" smtClean="0"/>
              <a:t>Z </a:t>
            </a:r>
            <a:r>
              <a:rPr lang="en-US" altLang="ko-KR" dirty="0"/>
              <a:t>(</a:t>
            </a:r>
            <a:r>
              <a:rPr lang="ko-KR" altLang="en-US" dirty="0"/>
              <a:t>주어진 함수적 종속성</a:t>
            </a:r>
            <a:r>
              <a:rPr lang="en-US" altLang="ko-KR" dirty="0" smtClean="0"/>
              <a:t>)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에 규칙 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부가성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적용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양쪽에 </a:t>
            </a:r>
            <a:r>
              <a:rPr lang="en-US" altLang="ko-KR" dirty="0" smtClean="0"/>
              <a:t>W</a:t>
            </a:r>
            <a:r>
              <a:rPr lang="ko-KR" altLang="en-US" dirty="0" smtClean="0"/>
              <a:t>를 부가해서 </a:t>
            </a:r>
            <a:r>
              <a:rPr lang="en-US" altLang="ko-KR" dirty="0" smtClean="0"/>
              <a:t>WX </a:t>
            </a:r>
            <a:r>
              <a:rPr lang="en-US" altLang="ko-KR" dirty="0"/>
              <a:t>→</a:t>
            </a:r>
            <a:r>
              <a:rPr lang="en-US" altLang="ko-KR" dirty="0" smtClean="0"/>
              <a:t> WY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 규칙</a:t>
            </a:r>
            <a:r>
              <a:rPr lang="en-US" altLang="ko-KR" dirty="0" smtClean="0"/>
              <a:t>3(</a:t>
            </a:r>
            <a:r>
              <a:rPr lang="ko-KR" altLang="en-US" dirty="0" err="1" smtClean="0"/>
              <a:t>이행성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적용해서 </a:t>
            </a:r>
            <a:r>
              <a:rPr lang="en-US" altLang="ko-KR" dirty="0" smtClean="0"/>
              <a:t>WX → Z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정규화</a:t>
            </a:r>
            <a:r>
              <a:rPr lang="en-US" altLang="ko-KR" sz="5400" b="1" dirty="0" smtClean="0"/>
              <a:t/>
            </a:r>
            <a:br>
              <a:rPr lang="en-US" altLang="ko-KR" sz="5400" b="1" dirty="0" smtClean="0"/>
            </a:br>
            <a:r>
              <a:rPr lang="en-US" altLang="ko-KR" sz="5400" b="1" dirty="0" smtClean="0"/>
              <a:t>(Normalization) </a:t>
            </a:r>
            <a:endParaRPr lang="ko-KR" altLang="en-US" sz="54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71134" y="250604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정규화</a:t>
            </a:r>
            <a:r>
              <a:rPr lang="en-US" altLang="ko-KR" sz="3200" b="1" dirty="0" smtClean="0"/>
              <a:t>(Normalization) 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3288" y="1747860"/>
            <a:ext cx="10684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논리적 설계 단계에서 발생할 수 있는 종속으로 인한 이상</a:t>
            </a:r>
            <a:r>
              <a:rPr lang="en-US" altLang="ko-KR" dirty="0" smtClean="0"/>
              <a:t>(Anomaly)</a:t>
            </a:r>
            <a:r>
              <a:rPr lang="ko-KR" altLang="en-US" dirty="0" smtClean="0"/>
              <a:t>현상의 문제점을 해결 하기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속성들간의 종속 관계를 분석하여 여러 개의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분해하는 과정을 말한다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정규화된 결과를 정규형이라고 하며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, BCNF,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4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5</a:t>
            </a:r>
            <a:r>
              <a:rPr lang="ko-KR" altLang="en-US" dirty="0" smtClean="0"/>
              <a:t>정규형 등이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정규화는 </a:t>
            </a:r>
            <a:r>
              <a:rPr lang="ko-KR" altLang="en-US" b="1" dirty="0">
                <a:solidFill>
                  <a:srgbClr val="FF0000"/>
                </a:solidFill>
              </a:rPr>
              <a:t>단계적으로 실시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ko-KR" altLang="en-US" dirty="0"/>
              <a:t>정규화 </a:t>
            </a:r>
            <a:r>
              <a:rPr lang="en-US" altLang="ko-KR" dirty="0"/>
              <a:t>→ 2</a:t>
            </a:r>
            <a:r>
              <a:rPr lang="ko-KR" altLang="en-US" dirty="0"/>
              <a:t>정규화 </a:t>
            </a:r>
            <a:r>
              <a:rPr lang="en-US" altLang="ko-KR" dirty="0"/>
              <a:t>→ 3</a:t>
            </a:r>
            <a:r>
              <a:rPr lang="ko-KR" altLang="en-US" dirty="0"/>
              <a:t>정규화순으로 </a:t>
            </a:r>
            <a:r>
              <a:rPr lang="ko-KR" altLang="en-US" b="1" dirty="0"/>
              <a:t>순서대로 진행</a:t>
            </a:r>
            <a:r>
              <a:rPr lang="en-US" altLang="ko-KR" dirty="0"/>
              <a:t>, 1</a:t>
            </a:r>
            <a:r>
              <a:rPr lang="ko-KR" altLang="en-US" dirty="0"/>
              <a:t>정규화에서 바로 </a:t>
            </a:r>
            <a:r>
              <a:rPr lang="en-US" altLang="ko-KR" dirty="0"/>
              <a:t>3</a:t>
            </a:r>
            <a:r>
              <a:rPr lang="ko-KR" altLang="en-US" dirty="0"/>
              <a:t>정규화로 뛰어넘을 수 없음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- 1NF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sz="1800" b="1" dirty="0" smtClean="0"/>
              <a:t>1NF (First </a:t>
            </a:r>
            <a:r>
              <a:rPr lang="en-US" altLang="ko-KR" sz="1800" b="1" dirty="0"/>
              <a:t>Normal </a:t>
            </a:r>
            <a:r>
              <a:rPr lang="en-US" altLang="ko-KR" sz="1800" b="1" dirty="0" smtClean="0"/>
              <a:t>Form)</a:t>
            </a:r>
          </a:p>
          <a:p>
            <a:pPr>
              <a:lnSpc>
                <a:spcPct val="160000"/>
              </a:lnSpc>
            </a:pPr>
            <a:r>
              <a:rPr lang="ko-KR" altLang="en-US" sz="1800" dirty="0" smtClean="0"/>
              <a:t>한 </a:t>
            </a:r>
            <a:r>
              <a:rPr lang="ko-KR" altLang="en-US" sz="1800" dirty="0" err="1" smtClean="0"/>
              <a:t>릴레이션을</a:t>
            </a:r>
            <a:r>
              <a:rPr lang="ko-KR" altLang="en-US" sz="1800" dirty="0" smtClean="0"/>
              <a:t> 구성하는 모든 도메인이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원자값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Automic</a:t>
            </a:r>
            <a:r>
              <a:rPr lang="en-US" altLang="ko-KR" sz="1800" b="1" dirty="0" smtClean="0"/>
              <a:t> Value)</a:t>
            </a:r>
            <a:r>
              <a:rPr lang="ko-KR" altLang="en-US" sz="1800" dirty="0" smtClean="0"/>
              <a:t>만으로 구성되도록 하는 정규형</a:t>
            </a:r>
            <a:endParaRPr lang="en-US" altLang="ko-KR" sz="1800" dirty="0" smtClean="0"/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US" altLang="ko-KR" sz="1800" b="1" dirty="0" smtClean="0"/>
              <a:t>*</a:t>
            </a:r>
            <a:r>
              <a:rPr lang="ko-KR" altLang="en-US" sz="1800" b="1" dirty="0" err="1" smtClean="0"/>
              <a:t>다치</a:t>
            </a:r>
            <a:r>
              <a:rPr lang="en-US" altLang="ko-KR" sz="1800" b="1" dirty="0" smtClean="0"/>
              <a:t>(multi-valued) </a:t>
            </a:r>
            <a:r>
              <a:rPr lang="ko-KR" altLang="en-US" sz="1800" b="1" dirty="0" smtClean="0"/>
              <a:t>속성</a:t>
            </a:r>
            <a:r>
              <a:rPr lang="ko-KR" altLang="en-US" sz="1800" dirty="0" smtClean="0"/>
              <a:t>이 있어서는 안 됨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한 가지를 초과하는 값을 가진 속성 제거</a:t>
            </a:r>
            <a:r>
              <a:rPr lang="en-US" altLang="ko-KR" sz="1800" dirty="0" smtClean="0"/>
              <a:t>)</a:t>
            </a:r>
          </a:p>
          <a:p>
            <a:pPr lvl="2">
              <a:lnSpc>
                <a:spcPct val="160000"/>
              </a:lnSpc>
            </a:pPr>
            <a:r>
              <a:rPr lang="en-US" altLang="ko-KR" sz="1800" dirty="0" smtClean="0"/>
              <a:t>ex) </a:t>
            </a:r>
            <a:r>
              <a:rPr lang="ko-KR" altLang="en-US" sz="1800" dirty="0" smtClean="0"/>
              <a:t>핸드폰 번호나 </a:t>
            </a:r>
            <a:r>
              <a:rPr lang="ko-KR" altLang="en-US" sz="1800" dirty="0" err="1" smtClean="0"/>
              <a:t>이메일의</a:t>
            </a:r>
            <a:r>
              <a:rPr lang="ko-KR" altLang="en-US" sz="1800" dirty="0" smtClean="0"/>
              <a:t> 경우 </a:t>
            </a:r>
            <a:r>
              <a:rPr lang="ko-KR" altLang="en-US" sz="1800" dirty="0" err="1" smtClean="0"/>
              <a:t>컴마</a:t>
            </a:r>
            <a:r>
              <a:rPr lang="en-US" altLang="ko-KR" sz="1800" dirty="0" smtClean="0"/>
              <a:t>(,)</a:t>
            </a:r>
            <a:r>
              <a:rPr lang="ko-KR" altLang="en-US" sz="1800" dirty="0" smtClean="0"/>
              <a:t>를 사용하여 여러 값을 입력하면 안 됨</a:t>
            </a:r>
            <a:endParaRPr lang="en-US" altLang="ko-KR" sz="1800" dirty="0" smtClean="0"/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800" b="1" dirty="0" smtClean="0"/>
              <a:t>합성</a:t>
            </a:r>
            <a:r>
              <a:rPr lang="en-US" altLang="ko-KR" sz="1800" b="1" dirty="0" smtClean="0"/>
              <a:t>(composite) </a:t>
            </a:r>
            <a:r>
              <a:rPr lang="ko-KR" altLang="en-US" sz="1800" b="1" dirty="0" smtClean="0"/>
              <a:t>속성</a:t>
            </a:r>
            <a:r>
              <a:rPr lang="ko-KR" altLang="en-US" sz="1800" dirty="0" smtClean="0"/>
              <a:t>이 있어서는 안 됨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속성을 분할할 수 있을 때까지 분할</a:t>
            </a:r>
            <a:r>
              <a:rPr lang="en-US" altLang="ko-KR" sz="1800" dirty="0" smtClean="0"/>
              <a:t>)</a:t>
            </a:r>
          </a:p>
          <a:p>
            <a:pPr lvl="2">
              <a:lnSpc>
                <a:spcPct val="160000"/>
              </a:lnSpc>
            </a:pPr>
            <a:r>
              <a:rPr lang="en-US" altLang="ko-KR" sz="1800" dirty="0" smtClean="0"/>
              <a:t>ex) </a:t>
            </a:r>
            <a:r>
              <a:rPr lang="ko-KR" altLang="en-US" sz="1800" dirty="0" smtClean="0"/>
              <a:t>이름을 성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중간 이름으로 나누어서 저장</a:t>
            </a:r>
            <a:endParaRPr lang="en-US" altLang="ko-KR" sz="1800" dirty="0"/>
          </a:p>
          <a:p>
            <a:pPr>
              <a:lnSpc>
                <a:spcPct val="160000"/>
              </a:lnSpc>
            </a:pPr>
            <a:r>
              <a:rPr lang="ko-KR" altLang="en-US" sz="1800" dirty="0" smtClean="0"/>
              <a:t>테이블에 </a:t>
            </a:r>
            <a:r>
              <a:rPr lang="ko-KR" altLang="en-US" sz="1800" b="1" dirty="0" err="1" smtClean="0"/>
              <a:t>기본키를</a:t>
            </a:r>
            <a:r>
              <a:rPr lang="ko-KR" altLang="en-US" sz="1800" b="1" dirty="0" smtClean="0"/>
              <a:t> 부여</a:t>
            </a:r>
            <a:r>
              <a:rPr lang="ko-KR" altLang="en-US" sz="1800" dirty="0" smtClean="0"/>
              <a:t>해야 함</a:t>
            </a:r>
            <a:endParaRPr lang="en-US" altLang="ko-KR" sz="1800" dirty="0"/>
          </a:p>
          <a:p>
            <a:pPr>
              <a:lnSpc>
                <a:spcPct val="160000"/>
              </a:lnSpc>
            </a:pPr>
            <a:endParaRPr lang="en-US" altLang="ko-KR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59754" y="640862"/>
            <a:ext cx="428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정규화를 거치면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3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- 1NF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57730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sz="1800" b="1" dirty="0" smtClean="0"/>
              <a:t>1NF (First </a:t>
            </a:r>
            <a:r>
              <a:rPr lang="en-US" altLang="ko-KR" sz="1800" b="1" dirty="0"/>
              <a:t>Normal </a:t>
            </a:r>
            <a:r>
              <a:rPr lang="en-US" altLang="ko-KR" sz="1800" b="1" dirty="0" smtClean="0"/>
              <a:t>Form)</a:t>
            </a:r>
            <a:endParaRPr lang="en-US" altLang="ko-KR" sz="16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60637"/>
              </p:ext>
            </p:extLst>
          </p:nvPr>
        </p:nvGraphicFramePr>
        <p:xfrm>
          <a:off x="2073189" y="1613628"/>
          <a:ext cx="812800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회원번호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성명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연락처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수강과목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수강료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10010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이순신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123-4567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POP</a:t>
                      </a:r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글씨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지점토공예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20020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강감찬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234-1122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펜 글씨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20030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홍길동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321-4321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지점토공예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40,000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기타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71863"/>
              </p:ext>
            </p:extLst>
          </p:nvPr>
        </p:nvGraphicFramePr>
        <p:xfrm>
          <a:off x="838200" y="4473145"/>
          <a:ext cx="5415006" cy="153896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05002"/>
                <a:gridCol w="1805002"/>
                <a:gridCol w="1805002"/>
              </a:tblGrid>
              <a:tr h="364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회원번호</a:t>
                      </a:r>
                      <a:endParaRPr lang="ko-KR" altLang="en-US" u="sng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성명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연락처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9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10010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이순신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123-4567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9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20020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강감찬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234-1122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9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20030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홍길동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321-4321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38832"/>
              </p:ext>
            </p:extLst>
          </p:nvPr>
        </p:nvGraphicFramePr>
        <p:xfrm>
          <a:off x="7641968" y="4411533"/>
          <a:ext cx="3273168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36584"/>
                <a:gridCol w="16365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수강과목</a:t>
                      </a:r>
                      <a:endParaRPr lang="ko-KR" altLang="en-US" u="sng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수강료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POP</a:t>
                      </a:r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글씨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지점토공예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펜 글씨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기타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50,000</a:t>
                      </a:r>
                      <a:endParaRPr lang="ko-KR" altLang="en-US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아래쪽 화살표 1"/>
          <p:cNvSpPr/>
          <p:nvPr/>
        </p:nvSpPr>
        <p:spPr>
          <a:xfrm rot="2193998">
            <a:off x="5329881" y="4044778"/>
            <a:ext cx="345989" cy="354227"/>
          </a:xfrm>
          <a:prstGeom prst="downArrow">
            <a:avLst>
              <a:gd name="adj1" fmla="val 4523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9512106">
            <a:off x="7615880" y="4036540"/>
            <a:ext cx="345989" cy="354227"/>
          </a:xfrm>
          <a:prstGeom prst="downArrow">
            <a:avLst>
              <a:gd name="adj1" fmla="val 4523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944497" y="1613628"/>
            <a:ext cx="3245708" cy="2233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80053" y="1613628"/>
            <a:ext cx="4864444" cy="2233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5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036321"/>
            <a:ext cx="10515600" cy="16453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2NF (Second </a:t>
            </a:r>
            <a:r>
              <a:rPr lang="en-US" altLang="ko-KR" sz="1800" b="1" dirty="0"/>
              <a:t>Normal Form</a:t>
            </a:r>
            <a:r>
              <a:rPr lang="en-US" altLang="ko-KR" sz="18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제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정규형을 만족하면서 </a:t>
            </a:r>
            <a:r>
              <a:rPr lang="ko-KR" altLang="en-US" sz="1800" dirty="0" err="1" smtClean="0"/>
              <a:t>릴레이션을</a:t>
            </a:r>
            <a:r>
              <a:rPr lang="ko-KR" altLang="en-US" sz="1800" dirty="0" smtClean="0"/>
              <a:t> 구성하는 모든 속성이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기본키에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완전 함수 종속</a:t>
            </a:r>
            <a:r>
              <a:rPr lang="ko-KR" altLang="en-US" sz="1800" dirty="0" smtClean="0"/>
              <a:t>되도록 분해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err="1" smtClean="0"/>
              <a:t>릴레이션에</a:t>
            </a:r>
            <a:r>
              <a:rPr lang="ko-KR" altLang="en-US" sz="1800" dirty="0" smtClean="0"/>
              <a:t> 존재하는 </a:t>
            </a:r>
            <a:r>
              <a:rPr lang="ko-KR" altLang="en-US" sz="1800" b="1" dirty="0" smtClean="0"/>
              <a:t>부분 함수 종속</a:t>
            </a:r>
            <a:r>
              <a:rPr lang="ko-KR" altLang="en-US" sz="1800" dirty="0" smtClean="0"/>
              <a:t>을 제거</a:t>
            </a:r>
            <a:endParaRPr lang="en-US" altLang="ko-KR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69911"/>
              </p:ext>
            </p:extLst>
          </p:nvPr>
        </p:nvGraphicFramePr>
        <p:xfrm>
          <a:off x="3656429" y="2681655"/>
          <a:ext cx="572382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18350" y="6486806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7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6932"/>
              </p:ext>
            </p:extLst>
          </p:nvPr>
        </p:nvGraphicFramePr>
        <p:xfrm>
          <a:off x="1302027" y="2058625"/>
          <a:ext cx="572382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42203" y="1547446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036321"/>
            <a:ext cx="10515600" cy="511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2NF (Second </a:t>
            </a:r>
            <a:r>
              <a:rPr lang="en-US" altLang="ko-KR" sz="1800" b="1" dirty="0"/>
              <a:t>Normal Form</a:t>
            </a:r>
            <a:r>
              <a:rPr lang="en-US" altLang="ko-KR" sz="1800" b="1" dirty="0" smtClean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20708" y="2066247"/>
            <a:ext cx="41851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제품번호</a:t>
            </a:r>
            <a:r>
              <a:rPr lang="en-US" altLang="ko-KR" dirty="0" smtClean="0"/>
              <a:t>) → </a:t>
            </a:r>
            <a:r>
              <a:rPr lang="ko-KR" altLang="en-US" dirty="0" smtClean="0"/>
              <a:t>주문량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기본 키에 완전함수 종속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제품번호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제품명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제품명은 제품번호에 부분 함수 종속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02027" y="2386292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89528" y="2390816"/>
            <a:ext cx="1418563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02027" y="2058571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35272" y="2731753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513149" y="401406"/>
            <a:ext cx="4531315" cy="1378970"/>
            <a:chOff x="3575834" y="168476"/>
            <a:chExt cx="7963572" cy="2196454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3575834" y="1371774"/>
              <a:ext cx="1739670" cy="728912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제품명</a:t>
              </a:r>
              <a:endParaRPr lang="ko-KR" altLang="en-US" sz="1400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649200" y="1371774"/>
              <a:ext cx="1739670" cy="728912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제품번호</a:t>
              </a:r>
              <a:endParaRPr lang="ko-KR" altLang="en-US" sz="1400" dirty="0"/>
            </a:p>
          </p:txBody>
        </p:sp>
        <p:cxnSp>
          <p:nvCxnSpPr>
            <p:cNvPr id="17" name="직선 화살표 연결선 16"/>
            <p:cNvCxnSpPr>
              <a:stCxn id="16" idx="1"/>
              <a:endCxn id="15" idx="3"/>
            </p:cNvCxnSpPr>
            <p:nvPr/>
          </p:nvCxnSpPr>
          <p:spPr>
            <a:xfrm flipH="1">
              <a:off x="5315504" y="1736230"/>
              <a:ext cx="133369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모서리가 둥근 직사각형 17"/>
            <p:cNvSpPr/>
            <p:nvPr/>
          </p:nvSpPr>
          <p:spPr>
            <a:xfrm>
              <a:off x="6649200" y="539492"/>
              <a:ext cx="1739670" cy="728912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고객번호</a:t>
              </a:r>
              <a:endParaRPr lang="ko-KR" altLang="en-US" sz="14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282293" y="168476"/>
              <a:ext cx="2461779" cy="219645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9799736" y="903948"/>
              <a:ext cx="1739670" cy="728912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주문량</a:t>
              </a:r>
              <a:endParaRPr lang="ko-KR" altLang="en-US" sz="1400" dirty="0"/>
            </a:p>
          </p:txBody>
        </p:sp>
        <p:cxnSp>
          <p:nvCxnSpPr>
            <p:cNvPr id="21" name="직선 화살표 연결선 20"/>
            <p:cNvCxnSpPr>
              <a:stCxn id="19" idx="3"/>
              <a:endCxn id="20" idx="1"/>
            </p:cNvCxnSpPr>
            <p:nvPr/>
          </p:nvCxnSpPr>
          <p:spPr>
            <a:xfrm>
              <a:off x="8744072" y="1266703"/>
              <a:ext cx="1055664" cy="17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062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3" grpId="0" animBg="1"/>
      <p:bldP spid="13" grpId="1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60990"/>
              </p:ext>
            </p:extLst>
          </p:nvPr>
        </p:nvGraphicFramePr>
        <p:xfrm>
          <a:off x="1944076" y="2001919"/>
          <a:ext cx="3445608" cy="4079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48536"/>
                <a:gridCol w="1148536"/>
                <a:gridCol w="11485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고객번호</a:t>
                      </a:r>
                      <a:endParaRPr lang="ko-KR" altLang="en-US" u="sng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제품번호</a:t>
                      </a:r>
                      <a:endParaRPr lang="ko-KR" altLang="en-US" u="sng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주문량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23260" y="389654"/>
            <a:ext cx="37957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주문량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u="sng" dirty="0" smtClean="0"/>
              <a:t>제품번호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주문량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제품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제품번호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0862" y="1597351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주문량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0258" y="1589983"/>
            <a:ext cx="68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54608"/>
              </p:ext>
            </p:extLst>
          </p:nvPr>
        </p:nvGraphicFramePr>
        <p:xfrm>
          <a:off x="7649797" y="1959315"/>
          <a:ext cx="2297072" cy="2595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48536"/>
                <a:gridCol w="11485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제품번호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24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- 3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3NF (Third </a:t>
            </a:r>
            <a:r>
              <a:rPr lang="en-US" altLang="ko-KR" sz="1800" b="1" dirty="0"/>
              <a:t>Normal Form</a:t>
            </a:r>
            <a:r>
              <a:rPr lang="en-US" altLang="ko-KR" sz="18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제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정규형을 만족하고 </a:t>
            </a:r>
            <a:r>
              <a:rPr lang="ko-KR" altLang="en-US" sz="1800" dirty="0" err="1" smtClean="0"/>
              <a:t>릴레이션을</a:t>
            </a:r>
            <a:r>
              <a:rPr lang="ko-KR" altLang="en-US" sz="1800" dirty="0" smtClean="0"/>
              <a:t> 구성하는 속성들 간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이행적 함수 종속</a:t>
            </a:r>
            <a:r>
              <a:rPr lang="ko-KR" altLang="en-US" sz="1800" b="1" dirty="0" smtClean="0"/>
              <a:t> </a:t>
            </a:r>
            <a:r>
              <a:rPr lang="ko-KR" altLang="en-US" sz="1800" dirty="0" smtClean="0"/>
              <a:t>관계를 분해하여 비이행적 함수종속이 되도록 분해하는 과정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유도 속성</a:t>
            </a:r>
            <a:r>
              <a:rPr lang="en-US" altLang="ko-KR" sz="1800" dirty="0" smtClean="0"/>
              <a:t>(derived attribute)</a:t>
            </a:r>
            <a:r>
              <a:rPr lang="ko-KR" altLang="en-US" sz="1800" dirty="0" smtClean="0"/>
              <a:t>을 제거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44825"/>
              </p:ext>
            </p:extLst>
          </p:nvPr>
        </p:nvGraphicFramePr>
        <p:xfrm>
          <a:off x="1267071" y="3594752"/>
          <a:ext cx="48084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805"/>
                <a:gridCol w="1602805"/>
                <a:gridCol w="16028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학번</a:t>
                      </a:r>
                      <a:endParaRPr lang="ko-KR" alt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담당교수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김선수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전자회로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정보보호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이찬성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운영체제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김선수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전자회로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93277" y="3139070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51431" y="3508402"/>
            <a:ext cx="4185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과</a:t>
            </a:r>
            <a:r>
              <a:rPr lang="ko-KR" altLang="en-US" dirty="0"/>
              <a:t>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과</a:t>
            </a:r>
            <a:r>
              <a:rPr lang="ko-KR" altLang="en-US" dirty="0"/>
              <a:t>목</a:t>
            </a:r>
            <a:r>
              <a:rPr lang="en-US" altLang="ko-KR" dirty="0" smtClean="0"/>
              <a:t>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담당교수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담당교수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이행적 함수 종속 관계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67071" y="3958738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71667" y="3958737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71667" y="4342581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67071" y="4706566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470889" y="4342582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70889" y="4697342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70500" y="2221914"/>
            <a:ext cx="6111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3NF</a:t>
            </a:r>
            <a:r>
              <a:rPr lang="ko-KR" altLang="en-US" dirty="0" smtClean="0"/>
              <a:t>까지 해야 하는 이유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공개하고 싶지 않은 정보를 가져갈 수 있기 때문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7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637218"/>
              </p:ext>
            </p:extLst>
          </p:nvPr>
        </p:nvGraphicFramePr>
        <p:xfrm>
          <a:off x="1574803" y="2297966"/>
          <a:ext cx="320561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02805"/>
                <a:gridCol w="16028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학번</a:t>
                      </a:r>
                      <a:endParaRPr lang="ko-KR" alt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전공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컴퓨터구조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전자회로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정보보호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운영체제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전자회로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78031"/>
              </p:ext>
            </p:extLst>
          </p:nvPr>
        </p:nvGraphicFramePr>
        <p:xfrm>
          <a:off x="6727094" y="2258455"/>
          <a:ext cx="320561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02805"/>
                <a:gridCol w="16028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전공</a:t>
                      </a:r>
                      <a:endParaRPr lang="ko-KR" alt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담당교수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컴퓨터구조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김선수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전자회로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정보보호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이찬성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05357" y="1889123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9192" y="1840846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교수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15523" y="661473"/>
            <a:ext cx="23036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u="sng" dirty="0" smtClean="0"/>
              <a:t>과</a:t>
            </a:r>
            <a:r>
              <a:rPr lang="ko-KR" altLang="en-US" u="sng" dirty="0"/>
              <a:t>목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교수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과</a:t>
            </a:r>
            <a:r>
              <a:rPr lang="ko-KR" altLang="en-US" u="sng" dirty="0"/>
              <a:t>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담당교수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- 3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9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BCNF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BCNF (Boyce-</a:t>
            </a:r>
            <a:r>
              <a:rPr lang="en-US" altLang="ko-KR" sz="1800" b="1" dirty="0" err="1" smtClean="0"/>
              <a:t>Codd</a:t>
            </a:r>
            <a:r>
              <a:rPr lang="en-US" altLang="ko-KR" sz="1800" b="1" dirty="0" smtClean="0"/>
              <a:t> Normal </a:t>
            </a:r>
            <a:r>
              <a:rPr lang="en-US" altLang="ko-KR" sz="1800" b="1" dirty="0"/>
              <a:t>Form</a:t>
            </a:r>
            <a:r>
              <a:rPr lang="en-US" altLang="ko-KR" sz="18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제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정규형을 만족하면서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릴레이션에서</a:t>
            </a:r>
            <a:r>
              <a:rPr lang="ko-KR" altLang="en-US" sz="1800" dirty="0" smtClean="0"/>
              <a:t>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모든 결정자가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후보키가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되도록</a:t>
            </a:r>
            <a:r>
              <a:rPr lang="ko-KR" altLang="en-US" sz="1800" dirty="0" smtClean="0"/>
              <a:t> 하는 과정</a:t>
            </a:r>
            <a:endParaRPr lang="en-US" altLang="ko-KR" sz="1800" dirty="0" smtClean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b="1" dirty="0" smtClean="0"/>
              <a:t>강한 제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정규형</a:t>
            </a:r>
            <a:r>
              <a:rPr lang="ko-KR" altLang="en-US" sz="1800" dirty="0" smtClean="0"/>
              <a:t>이라고도 </a:t>
            </a:r>
            <a:r>
              <a:rPr lang="ko-KR" altLang="en-US" sz="1800" dirty="0" err="1" smtClean="0"/>
              <a:t>불리움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보이스</a:t>
            </a:r>
            <a:r>
              <a:rPr lang="en-US" altLang="ko-KR" sz="1600" dirty="0"/>
              <a:t>-</a:t>
            </a:r>
            <a:r>
              <a:rPr lang="ko-KR" altLang="en-US" sz="1600" dirty="0"/>
              <a:t>코드 정규형</a:t>
            </a:r>
            <a:r>
              <a:rPr lang="en-US" altLang="ko-KR" sz="1600" dirty="0"/>
              <a:t> → </a:t>
            </a:r>
            <a:r>
              <a:rPr lang="ko-KR" altLang="en-US" sz="1600" dirty="0"/>
              <a:t>제</a:t>
            </a:r>
            <a:r>
              <a:rPr lang="en-US" altLang="ko-KR" sz="1600" dirty="0"/>
              <a:t>3</a:t>
            </a:r>
            <a:r>
              <a:rPr lang="ko-KR" altLang="en-US" sz="1600" dirty="0"/>
              <a:t>정규형이지만 그 </a:t>
            </a:r>
            <a:r>
              <a:rPr lang="ko-KR" altLang="en-US" sz="1600" b="1" dirty="0"/>
              <a:t>역의 관계는 성립하지 않음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00016" y="3225473"/>
          <a:ext cx="446551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505"/>
                <a:gridCol w="1488505"/>
                <a:gridCol w="1488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회원번호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수강과목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최수지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김선주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이영춘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네일아트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이태선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최수지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박길동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김정미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9364" y="2821108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51431" y="3508402"/>
            <a:ext cx="41851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회원번호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수강과목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강사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강사</a:t>
            </a:r>
            <a:r>
              <a:rPr lang="en-US" altLang="ko-KR" dirty="0" smtClean="0"/>
              <a:t> → </a:t>
            </a:r>
            <a:r>
              <a:rPr lang="ko-KR" altLang="en-US" dirty="0" smtClean="0"/>
              <a:t>수강과목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강사는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아니다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02215" y="539262"/>
            <a:ext cx="457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후보키</a:t>
            </a:r>
            <a:r>
              <a:rPr lang="ko-KR" altLang="en-US" dirty="0" smtClean="0"/>
              <a:t> 이외의 속성에 종속되지 않는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1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BCNF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23971"/>
              </p:ext>
            </p:extLst>
          </p:nvPr>
        </p:nvGraphicFramePr>
        <p:xfrm>
          <a:off x="2014416" y="2469471"/>
          <a:ext cx="29770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505"/>
                <a:gridCol w="1488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회원번호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강사</a:t>
                      </a:r>
                      <a:endParaRPr lang="ko-KR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최수지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김선수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이영춘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이태선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최수지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박길동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김정미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3763" y="2065106"/>
            <a:ext cx="13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회원등록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283937" y="2469471"/>
          <a:ext cx="332837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189"/>
                <a:gridCol w="166418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강사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수강과목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최수지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김선수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이영춘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이태선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네일아트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김정미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23287" y="2065106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1692" y="1125415"/>
            <a:ext cx="38686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회원등록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회원번호</a:t>
            </a:r>
            <a:r>
              <a:rPr lang="en-US" altLang="ko-KR" dirty="0" smtClean="0"/>
              <a:t>, </a:t>
            </a:r>
            <a:r>
              <a:rPr lang="ko-KR" altLang="en-US" u="sng" dirty="0" smtClean="0"/>
              <a:t>강사</a:t>
            </a:r>
            <a:r>
              <a:rPr lang="en-US" altLang="ko-KR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강사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강사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담당과목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1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BCNF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380526"/>
              </p:ext>
            </p:extLst>
          </p:nvPr>
        </p:nvGraphicFramePr>
        <p:xfrm>
          <a:off x="1077547" y="1759138"/>
          <a:ext cx="460056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714"/>
                <a:gridCol w="1474573"/>
                <a:gridCol w="167228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제품번호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부품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부품생산공장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C0055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C0004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7547" y="1313584"/>
            <a:ext cx="11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사용부품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0599" y="1682916"/>
            <a:ext cx="41851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제품번호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부품생산공장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부품생산공장</a:t>
            </a:r>
            <a:r>
              <a:rPr lang="en-US" altLang="ko-KR" dirty="0" smtClean="0"/>
              <a:t> → </a:t>
            </a:r>
            <a:r>
              <a:rPr lang="ko-KR" altLang="en-US" dirty="0" smtClean="0"/>
              <a:t>부품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부품생산공장은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아니다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2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9538" y="30386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이상</a:t>
            </a:r>
            <a:r>
              <a:rPr lang="en-US" altLang="ko-KR" sz="3200" b="1" dirty="0" smtClean="0"/>
              <a:t>(Anomaly)</a:t>
            </a:r>
            <a:r>
              <a:rPr lang="ko-KR" altLang="en-US" sz="3200" b="1" dirty="0" smtClean="0"/>
              <a:t>과 함수적 종속</a:t>
            </a:r>
            <a:r>
              <a:rPr lang="en-US" altLang="ko-KR" sz="3200" b="1" dirty="0" smtClean="0"/>
              <a:t> 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692" y="1209297"/>
            <a:ext cx="1068404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데이터베이스의 논리적 설계 시 하나의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많은 속성들이 존재하여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데이터의 중복과 종속으로 인해 발생되는 문제점을 말한다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종</a:t>
            </a:r>
            <a:r>
              <a:rPr lang="ko-KR" altLang="en-US" dirty="0" smtClean="0"/>
              <a:t>류로 삭제이상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 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 이상이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14938"/>
              </p:ext>
            </p:extLst>
          </p:nvPr>
        </p:nvGraphicFramePr>
        <p:xfrm>
          <a:off x="2575136" y="2922872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고객번호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30788" y="2587692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8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BCNF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60817"/>
              </p:ext>
            </p:extLst>
          </p:nvPr>
        </p:nvGraphicFramePr>
        <p:xfrm>
          <a:off x="2014416" y="2469471"/>
          <a:ext cx="313423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505"/>
                <a:gridCol w="16457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제품번호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부품생산공장</a:t>
                      </a:r>
                      <a:endParaRPr lang="ko-KR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C0055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C0004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3763" y="2065106"/>
            <a:ext cx="13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2014"/>
              </p:ext>
            </p:extLst>
          </p:nvPr>
        </p:nvGraphicFramePr>
        <p:xfrm>
          <a:off x="7283937" y="2469471"/>
          <a:ext cx="33283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189"/>
                <a:gridCol w="166418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부품생산공장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23287" y="2065106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1692" y="1125415"/>
            <a:ext cx="38686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제품번호</a:t>
            </a:r>
            <a:r>
              <a:rPr lang="en-US" altLang="ko-KR" dirty="0" smtClean="0"/>
              <a:t>, </a:t>
            </a:r>
            <a:r>
              <a:rPr lang="ko-KR" altLang="en-US" u="sng" dirty="0" smtClean="0"/>
              <a:t>부품생산공장</a:t>
            </a:r>
            <a:r>
              <a:rPr lang="en-US" altLang="ko-KR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공장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부품생산공장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0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Franklin Gothic Medium" panose="020B0603020102020204" pitchFamily="34" charset="0"/>
              </a:rPr>
              <a:t>오늘은 요기까지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삭제 이상</a:t>
            </a:r>
            <a:r>
              <a:rPr lang="en-US" altLang="ko-KR" sz="3200" b="1" dirty="0" smtClean="0"/>
              <a:t>(Deletion Anomaly)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19" y="1251736"/>
            <a:ext cx="1068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테이블에서 하나의 자료를 삭제하고자 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원하지 않는 자료까지 함께 삭제가 이루어져 발생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75134" y="2008473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575134" y="2008473"/>
            <a:ext cx="2845363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20497" y="5376366"/>
            <a:ext cx="1433384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00206" y="5841785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58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삽입 이상</a:t>
            </a:r>
            <a:r>
              <a:rPr lang="en-US" altLang="ko-KR" sz="3200" b="1" dirty="0" smtClean="0"/>
              <a:t>(Insertion Anomaly)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19" y="1251736"/>
            <a:ext cx="1068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튜플</a:t>
            </a:r>
            <a:r>
              <a:rPr lang="ko-KR" altLang="en-US" dirty="0" smtClean="0"/>
              <a:t> 단위로 이루어지는 삽입 과정에서 원하지 않는 자료가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삽입 되거나 삽입 되지 않는 경우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09945" y="2008473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76735" y="2023389"/>
            <a:ext cx="3031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단가를 삽입 하는 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기본키</a:t>
            </a:r>
            <a:r>
              <a:rPr lang="en-US" altLang="ko-KR" dirty="0" smtClean="0"/>
              <a:t>[</a:t>
            </a:r>
            <a:r>
              <a:rPr lang="ko-KR" altLang="en-US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제품번호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가 포함 되지 않아 삽입이 불가능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40081" y="5813624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97915"/>
              </p:ext>
            </p:extLst>
          </p:nvPr>
        </p:nvGraphicFramePr>
        <p:xfrm>
          <a:off x="8476735" y="2023389"/>
          <a:ext cx="307775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19"/>
                <a:gridCol w="1025919"/>
                <a:gridCol w="1025919"/>
              </a:tblGrid>
              <a:tr h="318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갱신 이상</a:t>
            </a:r>
            <a:r>
              <a:rPr lang="en-US" altLang="ko-KR" sz="3200" b="1" dirty="0" smtClean="0"/>
              <a:t>(Update Anomaly)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19" y="1251736"/>
            <a:ext cx="1068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자료를 갱신하는 과정에서 정확하지 않거나 일부의 </a:t>
            </a:r>
            <a:r>
              <a:rPr lang="ko-KR" altLang="en-US" dirty="0" err="1" smtClean="0"/>
              <a:t>튜플만</a:t>
            </a:r>
            <a:r>
              <a:rPr lang="ko-KR" altLang="en-US" dirty="0" smtClean="0"/>
              <a:t> 갱신되어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정보가 모호 해지거나 일관성이 없어지는 현상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09945" y="2008473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46077" y="2819797"/>
            <a:ext cx="3945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마우스 제품의 가격을 </a:t>
            </a:r>
            <a:r>
              <a:rPr lang="en-US" altLang="ko-KR" dirty="0" smtClean="0"/>
              <a:t>5,000</a:t>
            </a:r>
            <a:r>
              <a:rPr lang="ko-KR" altLang="en-US" dirty="0" smtClean="0"/>
              <a:t>원으로 변경 하는 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마우스가 포함된 </a:t>
            </a:r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한곳만 변경하면 정보의 불일치 발생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876713" y="3699333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76713" y="5012540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76713" y="4697943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40081" y="5813624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75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함수적 종속성</a:t>
            </a:r>
            <a:r>
              <a:rPr lang="en-US" altLang="ko-KR" sz="3200" b="1" dirty="0" smtClean="0"/>
              <a:t>(Functional Dependency)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19" y="1251736"/>
            <a:ext cx="106840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u="sng" dirty="0" smtClean="0"/>
              <a:t>종속</a:t>
            </a:r>
            <a:r>
              <a:rPr lang="ko-KR" altLang="en-US" dirty="0" smtClean="0"/>
              <a:t>이란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값을 알면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값을 알 수 있거나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값에 따라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값이 달라지는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‘</a:t>
            </a:r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r>
              <a:rPr lang="ko-KR" altLang="en-US" dirty="0" smtClean="0">
                <a:solidFill>
                  <a:srgbClr val="FF0000"/>
                </a:solidFill>
              </a:rPr>
              <a:t>에 함수적 종속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이다 라고 하고 </a:t>
            </a:r>
            <a:r>
              <a:rPr lang="en-US" altLang="ko-KR" dirty="0" smtClean="0"/>
              <a:t>‘</a:t>
            </a:r>
            <a:r>
              <a:rPr lang="en-US" altLang="ko-KR" dirty="0" smtClean="0">
                <a:solidFill>
                  <a:srgbClr val="FF0000"/>
                </a:solidFill>
              </a:rPr>
              <a:t>A→B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표기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종속되어 있을 경우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‘</a:t>
            </a:r>
            <a:r>
              <a:rPr lang="ko-KR" altLang="en-US" dirty="0" smtClean="0">
                <a:solidFill>
                  <a:srgbClr val="FF0000"/>
                </a:solidFill>
              </a:rPr>
              <a:t>결정자</a:t>
            </a:r>
            <a:r>
              <a:rPr lang="en-US" altLang="ko-KR" dirty="0" smtClean="0"/>
              <a:t>’, B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‘</a:t>
            </a:r>
            <a:r>
              <a:rPr lang="ko-KR" altLang="en-US" dirty="0" err="1" smtClean="0">
                <a:solidFill>
                  <a:srgbClr val="FF0000"/>
                </a:solidFill>
              </a:rPr>
              <a:t>종속자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종속의 종류는 </a:t>
            </a:r>
            <a:r>
              <a:rPr lang="ko-KR" altLang="en-US" dirty="0" smtClean="0">
                <a:solidFill>
                  <a:srgbClr val="FF0000"/>
                </a:solidFill>
              </a:rPr>
              <a:t>완전 함수 종속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부분 함수 종속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이행적 함수 종속 </a:t>
            </a:r>
            <a:r>
              <a:rPr lang="ko-KR" altLang="en-US" dirty="0" smtClean="0"/>
              <a:t>등이 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720210" y="2908425"/>
            <a:ext cx="1589103" cy="6658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341070" y="2908425"/>
            <a:ext cx="1589103" cy="6658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" idx="3"/>
            <a:endCxn id="10" idx="1"/>
          </p:cNvCxnSpPr>
          <p:nvPr/>
        </p:nvCxnSpPr>
        <p:spPr>
          <a:xfrm>
            <a:off x="5309313" y="3241338"/>
            <a:ext cx="10317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34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함수적 종속성</a:t>
            </a:r>
            <a:r>
              <a:rPr lang="en-US" altLang="ko-KR" sz="3200" b="1" dirty="0" smtClean="0"/>
              <a:t>(Functional Dependency)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716701"/>
              </p:ext>
            </p:extLst>
          </p:nvPr>
        </p:nvGraphicFramePr>
        <p:xfrm>
          <a:off x="1604207" y="1619708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276865"/>
                <a:gridCol w="1974335"/>
                <a:gridCol w="1625600"/>
                <a:gridCol w="1625600"/>
              </a:tblGrid>
              <a:tr h="324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학번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생년월일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학과명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200924141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이형섭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1990</a:t>
                      </a:r>
                      <a:r>
                        <a:rPr lang="ko-KR" altLang="en-US" dirty="0" smtClean="0"/>
                        <a:t>년 </a:t>
                      </a: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컴퓨터공학과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200910554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1990</a:t>
                      </a:r>
                      <a:r>
                        <a:rPr lang="ko-KR" altLang="en-US" dirty="0" smtClean="0"/>
                        <a:t>년 </a:t>
                      </a:r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전기전자과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200930032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황연성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1989</a:t>
                      </a:r>
                      <a:r>
                        <a:rPr lang="ko-KR" altLang="en-US" dirty="0" smtClean="0"/>
                        <a:t>년 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28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경영학과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35731" y="3253027"/>
            <a:ext cx="2209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학번 </a:t>
            </a:r>
            <a:r>
              <a:rPr lang="en-US" altLang="ko-KR" dirty="0"/>
              <a:t>→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생년월일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/>
              <a:t>학번 </a:t>
            </a:r>
            <a:r>
              <a:rPr lang="en-US" altLang="ko-KR" dirty="0"/>
              <a:t>→ </a:t>
            </a:r>
            <a:r>
              <a:rPr lang="ko-KR" altLang="en-US" dirty="0" err="1" smtClean="0"/>
              <a:t>학과명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449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완전 함수 종속과 부분 함수 종속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0" y="1784397"/>
            <a:ext cx="106895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완전 함수 종속</a:t>
            </a:r>
            <a:r>
              <a:rPr lang="en-US" altLang="ko-KR" dirty="0" smtClean="0"/>
              <a:t>(Full Functional Dependency)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한 속성이 오직 기본 키에만 종속이 되는 경우를 말한다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부분 함수 종속</a:t>
            </a:r>
            <a:r>
              <a:rPr lang="en-US" altLang="ko-KR" dirty="0" smtClean="0"/>
              <a:t>(Partial Functional Dependency)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한 속성이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아닌 다른 속성에 종속이 되거나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 합성키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슈퍼키를</a:t>
            </a:r>
            <a:r>
              <a:rPr lang="ko-KR" altLang="en-US" dirty="0" smtClean="0"/>
              <a:t> 의미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구성된 경우 이중 일부 속성에 종속이 되는 경우를 말한다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0038" y="4743938"/>
            <a:ext cx="689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이행적 함수 종속</a:t>
            </a:r>
            <a:r>
              <a:rPr lang="en-US" altLang="ko-KR" dirty="0" smtClean="0"/>
              <a:t>(A=B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B=C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A=C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8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1741</Words>
  <Application>Microsoft Office PowerPoint</Application>
  <PresentationFormat>사용자 지정</PresentationFormat>
  <Paragraphs>889</Paragraphs>
  <Slides>31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정규화 (Normalization) </vt:lpstr>
      <vt:lpstr>정규화(Normalization) </vt:lpstr>
      <vt:lpstr>이상(Anomaly)과 함수적 종속 </vt:lpstr>
      <vt:lpstr>삭제 이상(Deletion Anomaly)</vt:lpstr>
      <vt:lpstr>삽입 이상(Insertion Anomaly)</vt:lpstr>
      <vt:lpstr>갱신 이상(Update Anomaly)</vt:lpstr>
      <vt:lpstr>함수적 종속성(Functional Dependency)</vt:lpstr>
      <vt:lpstr>함수적 종속성(Functional Dependency)</vt:lpstr>
      <vt:lpstr>완전 함수 종속과 부분 함수 종속</vt:lpstr>
      <vt:lpstr>PowerPoint 프레젠테이션</vt:lpstr>
      <vt:lpstr>완전 함수 종속과 부분 함수 종속</vt:lpstr>
      <vt:lpstr>완전 함수 종속과 부분 함수 종속</vt:lpstr>
      <vt:lpstr>이행적 함수 종속(Transitive Functional Dependency)</vt:lpstr>
      <vt:lpstr>암스트롱 추론규칙(Armstrong’s Inference Rule)</vt:lpstr>
      <vt:lpstr>암스트롱 추론규칙(Armstrong’s Inference Rule)</vt:lpstr>
      <vt:lpstr>암스트롱 추론규칙(Armstrong’s Inference Rule)</vt:lpstr>
      <vt:lpstr>암스트롱 추론규칙(Armstrong’s Inference Rule)</vt:lpstr>
      <vt:lpstr>암스트롱 추론규칙(Armstrong’s Inference Rule)</vt:lpstr>
      <vt:lpstr>정규화 (Normalization) </vt:lpstr>
      <vt:lpstr>정규화 - 1NF</vt:lpstr>
      <vt:lpstr>정규화 - 1NF</vt:lpstr>
      <vt:lpstr>정규화 - 2NF</vt:lpstr>
      <vt:lpstr>정규화 - 2NF</vt:lpstr>
      <vt:lpstr>정규화 - 2NF</vt:lpstr>
      <vt:lpstr>정규화 - 3NF</vt:lpstr>
      <vt:lpstr>정규화 - 3NF</vt:lpstr>
      <vt:lpstr>정규화 - BCNF</vt:lpstr>
      <vt:lpstr>정규화 - BCNF</vt:lpstr>
      <vt:lpstr>정규화 - BCNF</vt:lpstr>
      <vt:lpstr>정규화 - BCNF</vt:lpstr>
      <vt:lpstr>오늘은 요기까지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 실습</dc:title>
  <dc:creator>HyungSub Lee</dc:creator>
  <cp:lastModifiedBy>Mirim</cp:lastModifiedBy>
  <cp:revision>101</cp:revision>
  <cp:lastPrinted>2017-06-04T23:20:08Z</cp:lastPrinted>
  <dcterms:created xsi:type="dcterms:W3CDTF">2017-04-09T15:45:03Z</dcterms:created>
  <dcterms:modified xsi:type="dcterms:W3CDTF">2018-06-25T04:46:09Z</dcterms:modified>
</cp:coreProperties>
</file>