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5" r:id="rId11"/>
    <p:sldId id="272" r:id="rId12"/>
    <p:sldId id="266" r:id="rId13"/>
    <p:sldId id="271" r:id="rId14"/>
    <p:sldId id="270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1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2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9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1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39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09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78BABE-6E53-4BA7-80EE-971A9DF6D990}" type="datetimeFigureOut">
              <a:rPr lang="en-US" smtClean="0"/>
              <a:t>23-May-15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AE4393-60EA-4C27-866B-DF86096ED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lam/Android-HandsOn-1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common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Manifest.permission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data/data-storage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volley/request.html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annotations.org/" TargetMode="External"/><Relationship Id="rId2" Type="http://schemas.openxmlformats.org/officeDocument/2006/relationships/hyperlink" Target="https://github.com/futurice/android-best-practic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ionicframework.com/" TargetMode="External"/><Relationship Id="rId4" Type="http://schemas.openxmlformats.org/officeDocument/2006/relationships/hyperlink" Target="https://github.com/satyan/sug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declaring-layout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controls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Iniciando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50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github.com/eklam/Android-HandsOn-1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24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62130"/>
          </a:xfrm>
        </p:spPr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5313"/>
            <a:ext cx="10018713" cy="4335887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Representam</a:t>
            </a:r>
            <a:r>
              <a:rPr lang="en-US" sz="3200" dirty="0" smtClean="0"/>
              <a:t> a </a:t>
            </a:r>
            <a:r>
              <a:rPr lang="en-US" sz="3200" dirty="0" err="1" smtClean="0"/>
              <a:t>intenção</a:t>
            </a:r>
            <a:r>
              <a:rPr lang="en-US" sz="3200" dirty="0" smtClean="0"/>
              <a:t> do App de </a:t>
            </a:r>
            <a:r>
              <a:rPr lang="en-US" sz="3200" dirty="0" err="1" smtClean="0"/>
              <a:t>executar</a:t>
            </a:r>
            <a:r>
              <a:rPr lang="en-US" sz="3200" dirty="0" smtClean="0"/>
              <a:t> </a:t>
            </a:r>
            <a:r>
              <a:rPr lang="en-US" sz="3200" dirty="0" err="1" smtClean="0"/>
              <a:t>alguma</a:t>
            </a:r>
            <a:r>
              <a:rPr lang="en-US" sz="3200" dirty="0" smtClean="0"/>
              <a:t> </a:t>
            </a:r>
            <a:r>
              <a:rPr lang="en-US" sz="3200" dirty="0" err="1" smtClean="0"/>
              <a:t>ação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err="1" smtClean="0"/>
              <a:t>Abrir</a:t>
            </a:r>
            <a:r>
              <a:rPr lang="en-US" sz="2800" dirty="0" smtClean="0"/>
              <a:t> um novo App </a:t>
            </a:r>
            <a:r>
              <a:rPr lang="en-US" sz="2800" dirty="0" err="1" smtClean="0"/>
              <a:t>ou</a:t>
            </a:r>
            <a:r>
              <a:rPr lang="en-US" sz="2800" dirty="0" smtClean="0"/>
              <a:t> Activity</a:t>
            </a:r>
          </a:p>
          <a:p>
            <a:pPr lvl="1"/>
            <a:r>
              <a:rPr lang="en-US" sz="2800" dirty="0" err="1" smtClean="0"/>
              <a:t>Capturar</a:t>
            </a:r>
            <a:r>
              <a:rPr lang="en-US" sz="2800" dirty="0" smtClean="0"/>
              <a:t> </a:t>
            </a:r>
            <a:r>
              <a:rPr lang="en-US" sz="2800" dirty="0" err="1" smtClean="0"/>
              <a:t>uma</a:t>
            </a:r>
            <a:r>
              <a:rPr lang="en-US" sz="2800" dirty="0" smtClean="0"/>
              <a:t> </a:t>
            </a:r>
            <a:r>
              <a:rPr lang="en-US" sz="2800" dirty="0" err="1" smtClean="0"/>
              <a:t>foto</a:t>
            </a:r>
            <a:r>
              <a:rPr lang="en-US" sz="2800" dirty="0" smtClean="0"/>
              <a:t> da camera</a:t>
            </a:r>
          </a:p>
          <a:p>
            <a:pPr lvl="1"/>
            <a:r>
              <a:rPr lang="en-US" sz="2800" dirty="0" err="1" smtClean="0"/>
              <a:t>Abrir</a:t>
            </a:r>
            <a:r>
              <a:rPr lang="en-US" sz="2800" dirty="0" smtClean="0"/>
              <a:t> </a:t>
            </a:r>
            <a:r>
              <a:rPr lang="en-US" sz="2800" dirty="0" err="1" smtClean="0"/>
              <a:t>seleção</a:t>
            </a:r>
            <a:r>
              <a:rPr lang="en-US" sz="2800" dirty="0" smtClean="0"/>
              <a:t> de um </a:t>
            </a:r>
            <a:r>
              <a:rPr lang="en-US" sz="2800" dirty="0" err="1" smtClean="0"/>
              <a:t>contato</a:t>
            </a:r>
            <a:endParaRPr lang="en-US" sz="2800" dirty="0" smtClean="0"/>
          </a:p>
          <a:p>
            <a:pPr lvl="1"/>
            <a:r>
              <a:rPr lang="en-US" sz="2800" dirty="0" err="1" smtClean="0"/>
              <a:t>Abrir</a:t>
            </a:r>
            <a:r>
              <a:rPr lang="en-US" sz="2800" dirty="0" smtClean="0"/>
              <a:t> um novo e-mail (com </a:t>
            </a:r>
            <a:r>
              <a:rPr lang="en-US" sz="2800" dirty="0" err="1" smtClean="0"/>
              <a:t>assunto</a:t>
            </a:r>
            <a:r>
              <a:rPr lang="en-US" sz="2800" dirty="0" smtClean="0"/>
              <a:t>, </a:t>
            </a:r>
            <a:r>
              <a:rPr lang="en-US" sz="2800" dirty="0" err="1" smtClean="0"/>
              <a:t>texto</a:t>
            </a:r>
            <a:r>
              <a:rPr lang="en-US" sz="2800" dirty="0" smtClean="0"/>
              <a:t> e/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anexo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Etc…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5995471"/>
            <a:ext cx="11111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Mais</a:t>
            </a:r>
            <a:r>
              <a:rPr lang="en-US" sz="2400" dirty="0" smtClean="0"/>
              <a:t> intents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developer.android.com/guide/components/intents-common.html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323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03797"/>
          </a:xfrm>
        </p:spPr>
        <p:txBody>
          <a:bodyPr/>
          <a:lstStyle/>
          <a:p>
            <a:r>
              <a:rPr lang="pt-BR" dirty="0" smtClean="0"/>
              <a:t>Permissões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773"/>
            <a:ext cx="10018713" cy="3640428"/>
          </a:xfrm>
        </p:spPr>
        <p:txBody>
          <a:bodyPr>
            <a:noAutofit/>
          </a:bodyPr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ACCESS_NETWORK_STATE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ACCESS_FINE_LOCATION</a:t>
            </a:r>
          </a:p>
          <a:p>
            <a:r>
              <a:rPr lang="en-US" dirty="0" smtClean="0"/>
              <a:t>REBOOT</a:t>
            </a:r>
          </a:p>
          <a:p>
            <a:r>
              <a:rPr lang="en-US" dirty="0" smtClean="0"/>
              <a:t>RECEIVE_SMS</a:t>
            </a:r>
          </a:p>
          <a:p>
            <a:r>
              <a:rPr lang="en-US" dirty="0" smtClean="0"/>
              <a:t>VIBRATE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5995471"/>
            <a:ext cx="119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permissões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http://developer.android.com/reference/android/Manifest.permission.html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7830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468192"/>
          </a:xfrm>
        </p:spPr>
        <p:txBody>
          <a:bodyPr/>
          <a:lstStyle/>
          <a:p>
            <a:r>
              <a:rPr lang="pt-BR" dirty="0" smtClean="0"/>
              <a:t>Armazenamento</a:t>
            </a:r>
            <a:r>
              <a:rPr lang="en-US" dirty="0" smtClean="0"/>
              <a:t>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6531"/>
            <a:ext cx="10018713" cy="3614670"/>
          </a:xfrm>
        </p:spPr>
        <p:txBody>
          <a:bodyPr>
            <a:noAutofit/>
          </a:bodyPr>
          <a:lstStyle/>
          <a:p>
            <a:r>
              <a:rPr lang="en-US" sz="3200" dirty="0" smtClean="0"/>
              <a:t>Shared Preferences</a:t>
            </a:r>
          </a:p>
          <a:p>
            <a:r>
              <a:rPr lang="en-US" sz="3200" dirty="0" smtClean="0"/>
              <a:t>Internal Storage</a:t>
            </a:r>
          </a:p>
          <a:p>
            <a:r>
              <a:rPr lang="en-US" sz="3200" dirty="0" smtClean="0"/>
              <a:t>External Storage</a:t>
            </a:r>
          </a:p>
          <a:p>
            <a:r>
              <a:rPr lang="en-US" sz="3200" dirty="0" smtClean="0"/>
              <a:t>SQLite Databases</a:t>
            </a:r>
          </a:p>
          <a:p>
            <a:r>
              <a:rPr lang="en-US" sz="3200" dirty="0" smtClean="0"/>
              <a:t>Network </a:t>
            </a:r>
            <a:r>
              <a:rPr lang="en-US" sz="3200" dirty="0"/>
              <a:t>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127" y="5995471"/>
            <a:ext cx="112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/>
              <a:t>informações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developer.android.com/guide/topics/data/data-storage.html</a:t>
            </a: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048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78039"/>
          </a:xfrm>
        </p:spPr>
        <p:txBody>
          <a:bodyPr/>
          <a:lstStyle/>
          <a:p>
            <a:r>
              <a:rPr lang="en-US" dirty="0" smtClean="0"/>
              <a:t>Banco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Banco de Dados </a:t>
            </a:r>
            <a:r>
              <a:rPr lang="en-US" sz="3200" dirty="0" err="1" smtClean="0"/>
              <a:t>usado</a:t>
            </a:r>
            <a:r>
              <a:rPr lang="en-US" sz="3200" dirty="0" smtClean="0"/>
              <a:t> é o SQLite:</a:t>
            </a:r>
          </a:p>
          <a:p>
            <a:pPr lvl="1"/>
            <a:r>
              <a:rPr lang="en-US" sz="2800" dirty="0">
                <a:hlinkClick r:id="rId2"/>
              </a:rPr>
              <a:t>http://www.sqlite.org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lvl="1"/>
            <a:endParaRPr lang="en-US" sz="2800" dirty="0"/>
          </a:p>
          <a:p>
            <a:r>
              <a:rPr lang="en-US" sz="3200" dirty="0" err="1" smtClean="0"/>
              <a:t>Meio</a:t>
            </a:r>
            <a:r>
              <a:rPr lang="en-US" sz="3200" dirty="0" smtClean="0"/>
              <a:t> “</a:t>
            </a:r>
            <a:r>
              <a:rPr lang="en-US" sz="3200" dirty="0" err="1" smtClean="0"/>
              <a:t>Rudimentar</a:t>
            </a:r>
            <a:r>
              <a:rPr lang="en-US" sz="3200" dirty="0" smtClean="0"/>
              <a:t>”</a:t>
            </a:r>
          </a:p>
          <a:p>
            <a:pPr lvl="1"/>
            <a:r>
              <a:rPr lang="en-US" sz="2800" dirty="0" err="1" smtClean="0"/>
              <a:t>Nomes</a:t>
            </a:r>
            <a:r>
              <a:rPr lang="en-US" sz="2800" dirty="0" smtClean="0"/>
              <a:t> de </a:t>
            </a:r>
            <a:r>
              <a:rPr lang="en-US" sz="2800" dirty="0" err="1" smtClean="0"/>
              <a:t>Tabelas</a:t>
            </a:r>
            <a:r>
              <a:rPr lang="en-US" sz="2800" dirty="0" smtClean="0"/>
              <a:t> e </a:t>
            </a:r>
            <a:r>
              <a:rPr lang="en-US" sz="2800" dirty="0" err="1" smtClean="0"/>
              <a:t>Colunas</a:t>
            </a:r>
            <a:r>
              <a:rPr lang="en-US" sz="2800" dirty="0" smtClean="0"/>
              <a:t> </a:t>
            </a:r>
            <a:r>
              <a:rPr lang="en-US" sz="2800" dirty="0" err="1" smtClean="0"/>
              <a:t>são</a:t>
            </a:r>
            <a:r>
              <a:rPr lang="en-US" sz="2800" dirty="0" smtClean="0"/>
              <a:t> Strings</a:t>
            </a:r>
          </a:p>
          <a:p>
            <a:pPr lvl="1"/>
            <a:r>
              <a:rPr lang="en-US" sz="2800" dirty="0" err="1" smtClean="0"/>
              <a:t>Usar</a:t>
            </a:r>
            <a:r>
              <a:rPr lang="en-US" sz="2800" dirty="0" smtClean="0"/>
              <a:t> commandos SQL </a:t>
            </a:r>
            <a:r>
              <a:rPr lang="en-US" sz="2800" dirty="0" err="1" smtClean="0"/>
              <a:t>nativos</a:t>
            </a:r>
            <a:endParaRPr lang="en-US" sz="28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055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62130"/>
          </a:xfrm>
        </p:spPr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Biblioteca </a:t>
            </a:r>
            <a:r>
              <a:rPr lang="pt-BR" sz="3200" dirty="0" err="1" smtClean="0"/>
              <a:t>Volley</a:t>
            </a:r>
            <a:r>
              <a:rPr lang="pt-BR" sz="3200" dirty="0" smtClean="0"/>
              <a:t>, do Google</a:t>
            </a:r>
          </a:p>
          <a:p>
            <a:r>
              <a:rPr lang="pt-BR" sz="3200" dirty="0" smtClean="0"/>
              <a:t>Facilitadores para tarefas comuns:</a:t>
            </a:r>
          </a:p>
          <a:p>
            <a:pPr lvl="1"/>
            <a:r>
              <a:rPr lang="en-US" sz="2800" dirty="0" err="1" smtClean="0"/>
              <a:t>ImageRequest</a:t>
            </a:r>
            <a:endParaRPr lang="en-US" sz="2800" dirty="0"/>
          </a:p>
          <a:p>
            <a:pPr lvl="1"/>
            <a:r>
              <a:rPr lang="en-US" sz="2800" dirty="0" err="1"/>
              <a:t>NetworkImageView</a:t>
            </a:r>
            <a:endParaRPr lang="en-US" sz="2800" dirty="0"/>
          </a:p>
          <a:p>
            <a:pPr lvl="1"/>
            <a:r>
              <a:rPr lang="en-US" sz="2800" dirty="0"/>
              <a:t>LRU cache</a:t>
            </a:r>
          </a:p>
          <a:p>
            <a:pPr lvl="1"/>
            <a:r>
              <a:rPr lang="en-US" sz="2800" dirty="0"/>
              <a:t>JSON Request</a:t>
            </a:r>
            <a:endParaRPr lang="en-US" sz="28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45127" y="5995471"/>
            <a:ext cx="954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Exemplos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developer.android.com/training/volley/request.html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265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23493"/>
          </a:xfrm>
        </p:spPr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 err="1"/>
              <a:t>Guid</a:t>
            </a:r>
            <a:r>
              <a:rPr lang="pt-BR" sz="1800" dirty="0"/>
              <a:t> com alguns padrões e boas práticas</a:t>
            </a:r>
            <a:r>
              <a:rPr lang="pt-BR" sz="1800" dirty="0" smtClean="0"/>
              <a:t>:</a:t>
            </a:r>
          </a:p>
          <a:p>
            <a:pPr lvl="1"/>
            <a:r>
              <a:rPr lang="pt-BR" sz="1600" dirty="0" smtClean="0">
                <a:hlinkClick r:id="rId2"/>
              </a:rPr>
              <a:t>https</a:t>
            </a:r>
            <a:r>
              <a:rPr lang="pt-BR" sz="1600" dirty="0">
                <a:hlinkClick r:id="rId2"/>
              </a:rPr>
              <a:t>://</a:t>
            </a:r>
            <a:r>
              <a:rPr lang="pt-BR" sz="1600" dirty="0" smtClean="0">
                <a:hlinkClick r:id="rId2"/>
              </a:rPr>
              <a:t>github.com/futurice/android-best-practices</a:t>
            </a:r>
            <a:endParaRPr lang="pt-BR" sz="1600" dirty="0" smtClean="0"/>
          </a:p>
          <a:p>
            <a:pPr lvl="1"/>
            <a:endParaRPr lang="pt-BR" sz="1600" dirty="0"/>
          </a:p>
          <a:p>
            <a:r>
              <a:rPr lang="pt-BR" sz="1800" dirty="0" err="1"/>
              <a:t>Android</a:t>
            </a:r>
            <a:r>
              <a:rPr lang="pt-BR" sz="1800" dirty="0"/>
              <a:t> </a:t>
            </a:r>
            <a:r>
              <a:rPr lang="pt-BR" sz="1800" dirty="0" err="1"/>
              <a:t>Annotations</a:t>
            </a:r>
            <a:r>
              <a:rPr lang="pt-BR" sz="1800" dirty="0"/>
              <a:t> é uma </a:t>
            </a:r>
            <a:r>
              <a:rPr lang="pt-BR" sz="1800" dirty="0" err="1"/>
              <a:t>library</a:t>
            </a:r>
            <a:r>
              <a:rPr lang="pt-BR" sz="1800" dirty="0"/>
              <a:t> que ajuda a </a:t>
            </a:r>
            <a:r>
              <a:rPr lang="pt-BR" sz="1800" dirty="0" smtClean="0"/>
              <a:t>diminuir </a:t>
            </a:r>
            <a:r>
              <a:rPr lang="pt-BR" sz="1800" dirty="0"/>
              <a:t>código repetitivo</a:t>
            </a:r>
            <a:r>
              <a:rPr lang="pt-BR" sz="1800" dirty="0" smtClean="0"/>
              <a:t>:</a:t>
            </a:r>
          </a:p>
          <a:p>
            <a:pPr lvl="1"/>
            <a:r>
              <a:rPr lang="pt-BR" sz="1600" dirty="0">
                <a:hlinkClick r:id="rId3"/>
              </a:rPr>
              <a:t>http://androidannotations.org</a:t>
            </a:r>
            <a:r>
              <a:rPr lang="pt-BR" sz="1600" dirty="0" smtClean="0">
                <a:hlinkClick r:id="rId3"/>
              </a:rPr>
              <a:t>/</a:t>
            </a:r>
            <a:endParaRPr lang="pt-BR" sz="1600" dirty="0" smtClean="0"/>
          </a:p>
          <a:p>
            <a:pPr lvl="1"/>
            <a:endParaRPr lang="pt-BR" sz="1600" dirty="0" smtClean="0"/>
          </a:p>
          <a:p>
            <a:r>
              <a:rPr lang="pt-BR" sz="1800" dirty="0"/>
              <a:t>Um ORM </a:t>
            </a:r>
            <a:r>
              <a:rPr lang="pt-BR" sz="1800" dirty="0" smtClean="0"/>
              <a:t>fácil </a:t>
            </a:r>
            <a:r>
              <a:rPr lang="pt-BR" sz="1800" dirty="0"/>
              <a:t>de usar</a:t>
            </a:r>
            <a:r>
              <a:rPr lang="pt-BR" sz="1800" dirty="0" smtClean="0"/>
              <a:t>: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github.com/satyan/sugar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pt-BR" sz="1800" dirty="0" err="1"/>
              <a:t>Ionic</a:t>
            </a:r>
            <a:r>
              <a:rPr lang="pt-BR" sz="1800" dirty="0"/>
              <a:t>:</a:t>
            </a:r>
          </a:p>
          <a:p>
            <a:pPr lvl="1"/>
            <a:r>
              <a:rPr lang="pt-BR" sz="1600" dirty="0">
                <a:hlinkClick r:id="rId5"/>
              </a:rPr>
              <a:t>http://ionicframework.com/</a:t>
            </a:r>
            <a:endParaRPr lang="pt-BR" sz="1600" dirty="0"/>
          </a:p>
          <a:p>
            <a:endParaRPr lang="en-US" sz="18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24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1364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13645"/>
            <a:ext cx="10018713" cy="4477555"/>
          </a:xfrm>
        </p:spPr>
        <p:txBody>
          <a:bodyPr>
            <a:noAutofit/>
          </a:bodyPr>
          <a:lstStyle/>
          <a:p>
            <a:r>
              <a:rPr lang="pt-BR" sz="2800" dirty="0" smtClean="0"/>
              <a:t>O que é o </a:t>
            </a:r>
            <a:r>
              <a:rPr lang="pt-BR" sz="2800" dirty="0" err="1" smtClean="0"/>
              <a:t>Android</a:t>
            </a:r>
            <a:r>
              <a:rPr lang="pt-BR" sz="2800" dirty="0" smtClean="0"/>
              <a:t>?</a:t>
            </a:r>
          </a:p>
          <a:p>
            <a:r>
              <a:rPr lang="pt-BR" sz="2800" dirty="0" smtClean="0"/>
              <a:t>Importância do design, usabilidade e qualidade de um aplicativo</a:t>
            </a:r>
          </a:p>
          <a:p>
            <a:r>
              <a:rPr lang="pt-BR" sz="2800" dirty="0" smtClean="0"/>
              <a:t>Desenvolvimento no </a:t>
            </a:r>
            <a:r>
              <a:rPr lang="pt-BR" sz="2800" dirty="0" err="1" smtClean="0"/>
              <a:t>Android</a:t>
            </a:r>
            <a:endParaRPr lang="pt-BR" sz="2800" dirty="0" smtClean="0"/>
          </a:p>
          <a:p>
            <a:pPr lvl="1"/>
            <a:r>
              <a:rPr lang="pt-BR" sz="2400" dirty="0" err="1" smtClean="0"/>
              <a:t>Android</a:t>
            </a:r>
            <a:r>
              <a:rPr lang="pt-BR" sz="2400" dirty="0" smtClean="0"/>
              <a:t> SDK Manager</a:t>
            </a:r>
          </a:p>
          <a:p>
            <a:pPr lvl="1"/>
            <a:r>
              <a:rPr lang="pt-BR" sz="2400" dirty="0" smtClean="0"/>
              <a:t>IDE: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Studio</a:t>
            </a:r>
          </a:p>
          <a:p>
            <a:pPr lvl="1"/>
            <a:r>
              <a:rPr lang="pt-BR" sz="2400" dirty="0" smtClean="0"/>
              <a:t>Linguagens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75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648495"/>
          </a:xfrm>
        </p:spPr>
        <p:txBody>
          <a:bodyPr>
            <a:normAutofit/>
          </a:bodyPr>
          <a:lstStyle/>
          <a:p>
            <a:r>
              <a:rPr lang="en-US" dirty="0" err="1" smtClean="0"/>
              <a:t>Criando</a:t>
            </a:r>
            <a:r>
              <a:rPr lang="en-US" dirty="0" smtClean="0"/>
              <a:t> novo Projeto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45465"/>
            <a:ext cx="10018713" cy="42457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API Level</a:t>
            </a:r>
          </a:p>
          <a:p>
            <a:r>
              <a:rPr lang="en-US" sz="3600" dirty="0" err="1" smtClean="0"/>
              <a:t>Tipo</a:t>
            </a:r>
            <a:r>
              <a:rPr lang="en-US" sz="3600" dirty="0" smtClean="0"/>
              <a:t> da </a:t>
            </a:r>
            <a:r>
              <a:rPr lang="en-US" sz="3600" dirty="0" err="1" smtClean="0"/>
              <a:t>Acitivity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5031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03797"/>
          </a:xfrm>
        </p:spPr>
        <p:txBody>
          <a:bodyPr/>
          <a:lstStyle/>
          <a:p>
            <a:r>
              <a:rPr lang="en-US" dirty="0" err="1" smtClean="0"/>
              <a:t>Organização</a:t>
            </a:r>
            <a:r>
              <a:rPr lang="en-US" dirty="0" smtClean="0"/>
              <a:t>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3797"/>
            <a:ext cx="10018713" cy="4387403"/>
          </a:xfrm>
        </p:spPr>
        <p:txBody>
          <a:bodyPr>
            <a:noAutofit/>
          </a:bodyPr>
          <a:lstStyle/>
          <a:p>
            <a:r>
              <a:rPr lang="en-US" sz="3200" dirty="0" smtClean="0"/>
              <a:t>.idea, .</a:t>
            </a:r>
            <a:r>
              <a:rPr lang="en-US" sz="3200" dirty="0" err="1" smtClean="0"/>
              <a:t>gradle</a:t>
            </a:r>
            <a:endParaRPr lang="en-US" sz="3200" dirty="0" smtClean="0"/>
          </a:p>
          <a:p>
            <a:r>
              <a:rPr lang="en-US" sz="3200" dirty="0" smtClean="0"/>
              <a:t>App</a:t>
            </a:r>
          </a:p>
          <a:p>
            <a:pPr lvl="1"/>
            <a:r>
              <a:rPr lang="en-US" sz="2800" dirty="0" err="1" smtClean="0"/>
              <a:t>build.gradle</a:t>
            </a:r>
            <a:endParaRPr lang="en-US" sz="2800" dirty="0" smtClean="0"/>
          </a:p>
          <a:p>
            <a:pPr lvl="1"/>
            <a:r>
              <a:rPr lang="en-US" sz="2800" dirty="0" err="1" smtClean="0"/>
              <a:t>Src</a:t>
            </a:r>
            <a:r>
              <a:rPr lang="en-US" sz="2800" dirty="0" smtClean="0"/>
              <a:t>/Main</a:t>
            </a:r>
          </a:p>
          <a:p>
            <a:pPr lvl="2"/>
            <a:r>
              <a:rPr lang="en-US" sz="2400" dirty="0" smtClean="0"/>
              <a:t>Java</a:t>
            </a:r>
          </a:p>
          <a:p>
            <a:pPr lvl="2"/>
            <a:r>
              <a:rPr lang="en-US" sz="2400" dirty="0" smtClean="0"/>
              <a:t>Res</a:t>
            </a:r>
          </a:p>
          <a:p>
            <a:pPr lvl="2"/>
            <a:r>
              <a:rPr lang="en-US" sz="2400" dirty="0" smtClean="0"/>
              <a:t>AndroidManifest.xml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53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23493"/>
          </a:xfrm>
        </p:spPr>
        <p:txBody>
          <a:bodyPr/>
          <a:lstStyle/>
          <a:p>
            <a:r>
              <a:rPr lang="en-US" dirty="0" err="1" smtClean="0"/>
              <a:t>Organização</a:t>
            </a:r>
            <a:r>
              <a:rPr lang="en-US" dirty="0" smtClean="0"/>
              <a:t> do 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6829"/>
            <a:ext cx="10018713" cy="4284372"/>
          </a:xfrm>
        </p:spPr>
        <p:txBody>
          <a:bodyPr>
            <a:noAutofit/>
          </a:bodyPr>
          <a:lstStyle/>
          <a:p>
            <a:r>
              <a:rPr lang="en-US" sz="3200" dirty="0" smtClean="0"/>
              <a:t>/</a:t>
            </a:r>
            <a:r>
              <a:rPr lang="en-US" sz="3200" dirty="0" err="1" smtClean="0"/>
              <a:t>drawable</a:t>
            </a:r>
            <a:endParaRPr lang="en-US" sz="3200" dirty="0" smtClean="0"/>
          </a:p>
          <a:p>
            <a:r>
              <a:rPr lang="en-US" sz="3200" dirty="0" smtClean="0"/>
              <a:t>/layout </a:t>
            </a:r>
          </a:p>
          <a:p>
            <a:pPr lvl="1"/>
            <a:r>
              <a:rPr lang="en-US" sz="2800" dirty="0" smtClean="0"/>
              <a:t>activity_main.xm</a:t>
            </a:r>
            <a:r>
              <a:rPr lang="en-US" sz="2800" dirty="0"/>
              <a:t>l</a:t>
            </a:r>
            <a:endParaRPr lang="en-US" sz="2800" dirty="0" smtClean="0"/>
          </a:p>
          <a:p>
            <a:r>
              <a:rPr lang="en-US" sz="3200" dirty="0" smtClean="0"/>
              <a:t>/values</a:t>
            </a:r>
          </a:p>
          <a:p>
            <a:pPr lvl="1"/>
            <a:r>
              <a:rPr lang="en-US" sz="2800" dirty="0" smtClean="0"/>
              <a:t>strings.xml</a:t>
            </a:r>
          </a:p>
          <a:p>
            <a:pPr lvl="1"/>
            <a:r>
              <a:rPr lang="en-US" sz="2800" dirty="0" smtClean="0"/>
              <a:t>styles.xml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599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339403"/>
          </a:xfrm>
        </p:spPr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Linear Layout</a:t>
            </a:r>
          </a:p>
          <a:p>
            <a:r>
              <a:rPr lang="en-US" sz="3200" dirty="0" smtClean="0"/>
              <a:t>Relative Layout</a:t>
            </a:r>
          </a:p>
          <a:p>
            <a:r>
              <a:rPr lang="en-US" sz="3200" dirty="0" smtClean="0"/>
              <a:t>List View</a:t>
            </a:r>
          </a:p>
          <a:p>
            <a:r>
              <a:rPr lang="en-US" sz="3200" dirty="0" smtClean="0"/>
              <a:t>Grid View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807631"/>
            <a:ext cx="1059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Exemplos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http://developer.android.com/guide/topics/ui/declaring-layout.html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7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403797"/>
          </a:xfrm>
        </p:spPr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75009"/>
            <a:ext cx="10018713" cy="4516192"/>
          </a:xfrm>
        </p:spPr>
        <p:txBody>
          <a:bodyPr>
            <a:noAutofit/>
          </a:bodyPr>
          <a:lstStyle/>
          <a:p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err="1" smtClean="0"/>
              <a:t>EditText</a:t>
            </a:r>
            <a:endParaRPr lang="en-US" dirty="0"/>
          </a:p>
          <a:p>
            <a:pPr lvl="1"/>
            <a:r>
              <a:rPr lang="en-US" dirty="0" smtClean="0"/>
              <a:t>Checkbox</a:t>
            </a:r>
          </a:p>
          <a:p>
            <a:pPr lvl="1"/>
            <a:r>
              <a:rPr lang="en-US" dirty="0" err="1" smtClean="0"/>
              <a:t>RadioButton</a:t>
            </a:r>
            <a:endParaRPr lang="en-US" dirty="0"/>
          </a:p>
          <a:p>
            <a:pPr lvl="1"/>
            <a:r>
              <a:rPr lang="en-US" dirty="0" err="1" smtClean="0"/>
              <a:t>ToggleButton</a:t>
            </a:r>
            <a:endParaRPr lang="en-US" dirty="0"/>
          </a:p>
          <a:p>
            <a:pPr lvl="1"/>
            <a:r>
              <a:rPr lang="en-US" dirty="0" smtClean="0"/>
              <a:t>Pickers</a:t>
            </a:r>
          </a:p>
          <a:p>
            <a:pPr lvl="1"/>
            <a:r>
              <a:rPr lang="en-US" dirty="0" smtClean="0"/>
              <a:t>Spinners</a:t>
            </a:r>
          </a:p>
          <a:p>
            <a:r>
              <a:rPr lang="en-US" dirty="0" err="1" smtClean="0"/>
              <a:t>ActionBar</a:t>
            </a:r>
            <a:endParaRPr lang="en-US" dirty="0"/>
          </a:p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07631"/>
            <a:ext cx="954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Exemplos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http://developer.android.com/guide/topics/ui/controls.html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292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00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dos </a:t>
            </a:r>
            <a:r>
              <a:rPr lang="en-US" dirty="0" err="1" smtClean="0"/>
              <a:t>compontentes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</a:t>
            </a:r>
          </a:p>
          <a:p>
            <a:r>
              <a:rPr lang="en-US" dirty="0" err="1" smtClean="0"/>
              <a:t>layout_width</a:t>
            </a:r>
            <a:endParaRPr lang="en-US" dirty="0"/>
          </a:p>
          <a:p>
            <a:r>
              <a:rPr lang="en-US" dirty="0" err="1" smtClean="0"/>
              <a:t>layout_height</a:t>
            </a:r>
            <a:endParaRPr lang="en-US" dirty="0"/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5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19707"/>
          </a:xfrm>
        </p:spPr>
        <p:txBody>
          <a:bodyPr/>
          <a:lstStyle/>
          <a:p>
            <a:r>
              <a:rPr lang="pt-BR" dirty="0" smtClean="0"/>
              <a:t>Desenvolvendo algumas telas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0011"/>
            <a:ext cx="10018713" cy="409118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Tela de Exemplos</a:t>
            </a:r>
          </a:p>
          <a:p>
            <a:r>
              <a:rPr lang="pt-BR" sz="2800" dirty="0" smtClean="0"/>
              <a:t>Tela de Listagem</a:t>
            </a:r>
          </a:p>
          <a:p>
            <a:r>
              <a:rPr lang="pt-BR" sz="2800" dirty="0" smtClean="0"/>
              <a:t>Tela de Detalhes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039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1088</TotalTime>
  <Words>304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Wingdings 2</vt:lpstr>
      <vt:lpstr>HDOfficeLightV0</vt:lpstr>
      <vt:lpstr>Parallax</vt:lpstr>
      <vt:lpstr>Iniciando Desenvolvimento Android</vt:lpstr>
      <vt:lpstr>Overview</vt:lpstr>
      <vt:lpstr>Criando novo Projeto </vt:lpstr>
      <vt:lpstr>Organização do Projeto</vt:lpstr>
      <vt:lpstr>Organização do Projeto</vt:lpstr>
      <vt:lpstr>Tipos de Layout</vt:lpstr>
      <vt:lpstr>Principais componentes</vt:lpstr>
      <vt:lpstr>Propriedades importantes dos compontentes</vt:lpstr>
      <vt:lpstr>Desenvolvendo algumas telas</vt:lpstr>
      <vt:lpstr>Intents</vt:lpstr>
      <vt:lpstr>Permissões</vt:lpstr>
      <vt:lpstr>Armazenamento de Dados</vt:lpstr>
      <vt:lpstr>Banco de Dados</vt:lpstr>
      <vt:lpstr>Request</vt:lpstr>
      <vt:lpstr>Extras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 Stigliani</dc:creator>
  <cp:lastModifiedBy>Renan Stigliani</cp:lastModifiedBy>
  <cp:revision>22</cp:revision>
  <dcterms:created xsi:type="dcterms:W3CDTF">2015-05-20T12:47:50Z</dcterms:created>
  <dcterms:modified xsi:type="dcterms:W3CDTF">2015-05-23T09:04:20Z</dcterms:modified>
</cp:coreProperties>
</file>