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F"/>
    <a:srgbClr val="1C3A8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1623" autoAdjust="0"/>
  </p:normalViewPr>
  <p:slideViewPr>
    <p:cSldViewPr snapToGrid="0">
      <p:cViewPr varScale="1">
        <p:scale>
          <a:sx n="31" d="100"/>
          <a:sy n="31" d="100"/>
        </p:scale>
        <p:origin x="22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DejaVu Sans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DejaVu Serif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DejaVu Serif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DejaVu Serif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DF6E80-1C39-495D-A58A-197143788EFF}" type="slidenum">
              <a:rPr lang="en-US" sz="1400">
                <a:latin typeface="DejaVu Serif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80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Esta apresentação foi baseada na de 2007 do Douglas Crockford (YAHOO)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podas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incrementos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reorganização de alguns itens da apresentação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9FFB76-58FE-47CB-822A-58CCA5164C9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74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5D6701C-D13F-4F92-9B3A-ED570E8980C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34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Assim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membros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receber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de valor e </a:t>
            </a:r>
            <a:r>
              <a:rPr lang="en-US" sz="2000" strike="noStrike" dirty="0" err="1">
                <a:latin typeface="DejaVu Sans"/>
              </a:rPr>
              <a:t>mudar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longo</a:t>
            </a:r>
            <a:r>
              <a:rPr lang="en-US" sz="2000" strike="noStrike" dirty="0">
                <a:latin typeface="DejaVu Sans"/>
              </a:rPr>
              <a:t> do tempo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Literals e </a:t>
            </a:r>
            <a:r>
              <a:rPr lang="en-US" sz="2000" strike="noStrike" dirty="0" smtClean="0">
                <a:latin typeface="DejaVu Sans"/>
              </a:rPr>
              <a:t>Nested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Prototypes </a:t>
            </a:r>
            <a:r>
              <a:rPr lang="en-US" sz="2000" strike="noStrike" dirty="0" err="1">
                <a:latin typeface="DejaVu Sans"/>
              </a:rPr>
              <a:t>serão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vistos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mais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detalhes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construtores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com strings </a:t>
            </a:r>
            <a:r>
              <a:rPr lang="en-US" sz="2000" strike="noStrike" dirty="0" err="1">
                <a:latin typeface="DejaVu Sans"/>
              </a:rPr>
              <a:t>ou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numbers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 smtClean="0">
                <a:latin typeface="DejaVu Sans"/>
              </a:rPr>
              <a:t>hasOwnProperty</a:t>
            </a:r>
            <a:r>
              <a:rPr lang="en-US" sz="2000" strike="noStrike" dirty="0" smtClean="0">
                <a:latin typeface="DejaVu Sans"/>
              </a:rPr>
              <a:t>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sempre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passados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É </a:t>
            </a:r>
            <a:r>
              <a:rPr lang="en-US" sz="2000" strike="noStrike" dirty="0" err="1">
                <a:latin typeface="DejaVu Sans"/>
              </a:rPr>
              <a:t>possível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comparar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porém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só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será</a:t>
            </a:r>
            <a:r>
              <a:rPr lang="en-US" sz="2000" strike="noStrike" dirty="0">
                <a:latin typeface="DejaVu Sans"/>
              </a:rPr>
              <a:t> true se for a </a:t>
            </a:r>
            <a:r>
              <a:rPr lang="en-US" sz="2000" strike="noStrike" dirty="0" err="1">
                <a:latin typeface="DejaVu Sans"/>
              </a:rPr>
              <a:t>mesma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endParaRPr dirty="0"/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6AC651-D5D4-4BD6-A4A1-AE55AD30E41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62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 smtClean="0">
                <a:latin typeface="DejaVu Sans"/>
              </a:rPr>
              <a:t>Não</a:t>
            </a:r>
            <a:r>
              <a:rPr lang="en-US" sz="2000" strike="noStrike" dirty="0" smtClean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precisa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especificar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tamanho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inicializar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new Array()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vazio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length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NÃO USE FOR IN </a:t>
            </a:r>
            <a:r>
              <a:rPr lang="en-US" sz="2000" strike="noStrike" dirty="0" err="1">
                <a:latin typeface="DejaVu Sans"/>
              </a:rPr>
              <a:t>pois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irá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retornar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índice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elemento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Concat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Pop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Push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Splice</a:t>
            </a:r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2E3290-5D93-4F14-BBAA-1EC8DAC9A05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00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C-Like, mas </a:t>
            </a:r>
            <a:r>
              <a:rPr lang="en-US" sz="2000" strike="noStrike" dirty="0" err="1">
                <a:latin typeface="DejaVu Sans"/>
              </a:rPr>
              <a:t>permite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funções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valores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Arithmetic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+ serve </a:t>
            </a:r>
            <a:r>
              <a:rPr lang="en-US" sz="2000" strike="noStrike" dirty="0" err="1">
                <a:latin typeface="DejaVu Sans"/>
              </a:rPr>
              <a:t>também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concatenar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Fiddle (CONSOLE)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No </a:t>
            </a:r>
            <a:r>
              <a:rPr lang="en-US" sz="2000" strike="noStrike" dirty="0" err="1">
                <a:latin typeface="DejaVu Sans"/>
              </a:rPr>
              <a:t>caso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haver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números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seguidos</a:t>
            </a:r>
            <a:r>
              <a:rPr lang="en-US" sz="2000" strike="noStrike" dirty="0">
                <a:latin typeface="DejaVu Sans"/>
              </a:rPr>
              <a:t> de string, </a:t>
            </a:r>
            <a:r>
              <a:rPr lang="en-US" sz="2000" strike="noStrike" dirty="0" err="1">
                <a:latin typeface="DejaVu Sans"/>
              </a:rPr>
              <a:t>converte</a:t>
            </a:r>
            <a:r>
              <a:rPr lang="en-US" sz="2000" strike="noStrike" dirty="0">
                <a:latin typeface="DejaVu Sans"/>
              </a:rPr>
              <a:t> para string e </a:t>
            </a:r>
            <a:r>
              <a:rPr lang="en-US" sz="2000" strike="noStrike" dirty="0" err="1">
                <a:latin typeface="DejaVu Sans"/>
              </a:rPr>
              <a:t>concatena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Unary +“42” = Number(42)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há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inteiros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portanto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dividir</a:t>
            </a:r>
            <a:r>
              <a:rPr lang="en-US" sz="2000" strike="noStrike" dirty="0">
                <a:latin typeface="DejaVu Sans"/>
              </a:rPr>
              <a:t> 2 </a:t>
            </a:r>
            <a:r>
              <a:rPr lang="en-US" sz="2000" strike="noStrike" dirty="0" err="1">
                <a:latin typeface="DejaVu Sans"/>
              </a:rPr>
              <a:t>números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inteiros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gerar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decimais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Comparsion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Logical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Bitwise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latin typeface="DejaVu Sans"/>
              </a:rPr>
              <a:t>Converte</a:t>
            </a:r>
            <a:r>
              <a:rPr lang="en-US" sz="1200" strike="noStrike" dirty="0">
                <a:latin typeface="DejaVu Sans"/>
              </a:rPr>
              <a:t> para signed 32-bit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 err="1">
                <a:latin typeface="DejaVu Sans"/>
              </a:rPr>
              <a:t>Perda</a:t>
            </a:r>
            <a:r>
              <a:rPr lang="en-US" sz="1400" strike="noStrike" dirty="0">
                <a:latin typeface="DejaVu Sans"/>
              </a:rPr>
              <a:t> de performance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Ternary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B6EACF-A37F-44C3-BC4D-AA12552F320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857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 smtClean="0">
                <a:solidFill>
                  <a:srgbClr val="000000"/>
                </a:solidFill>
                <a:latin typeface="+mn-lt"/>
                <a:ea typeface="+mn-ea"/>
              </a:rPr>
              <a:t>Diferença</a:t>
            </a:r>
            <a:r>
              <a:rPr lang="en-US" sz="12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entre == e ===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!= e !==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Para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compara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somente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instâncias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nunca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similaridades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Exemplificar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!!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Guard Operators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Serve para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validar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nulos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, ex.: true &amp;&amp; object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ou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x || {}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Exemplificar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Guards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DFCF7B-05A3-4155-B231-87DB693B647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71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Typeof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identifica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array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use delete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arrays, </a:t>
            </a:r>
            <a:r>
              <a:rPr lang="en-US" sz="2000" strike="noStrike" dirty="0" err="1">
                <a:latin typeface="DejaVu Sans"/>
              </a:rPr>
              <a:t>pois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irá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deletar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posição</a:t>
            </a:r>
            <a:r>
              <a:rPr lang="en-US" sz="2000" strike="noStrike" dirty="0">
                <a:latin typeface="DejaVu Sans"/>
              </a:rPr>
              <a:t>, use splice(index, </a:t>
            </a:r>
            <a:r>
              <a:rPr lang="en-US" sz="2000" strike="noStrike" dirty="0" err="1">
                <a:latin typeface="DejaVu Sans"/>
              </a:rPr>
              <a:t>qtd</a:t>
            </a:r>
            <a:r>
              <a:rPr lang="en-US" sz="2000" strike="noStrike" dirty="0">
                <a:latin typeface="DejaVu Sans"/>
              </a:rPr>
              <a:t>)</a:t>
            </a:r>
            <a:endParaRPr dirty="0"/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91E530-A5B8-4578-BFFD-20EB7FC4B3F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686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Switch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valor inclusive </a:t>
            </a:r>
            <a:r>
              <a:rPr lang="en-US" sz="2000" strike="noStrike" dirty="0" err="1">
                <a:latin typeface="DejaVu Sans"/>
              </a:rPr>
              <a:t>expressões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Try/throw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Funciona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usado</a:t>
            </a:r>
            <a:r>
              <a:rPr lang="en-US" sz="2000" strike="noStrike" dirty="0">
                <a:latin typeface="DejaVu Sans"/>
              </a:rPr>
              <a:t>, no </a:t>
            </a:r>
            <a:r>
              <a:rPr lang="en-US" sz="2000" strike="noStrike" dirty="0" err="1">
                <a:latin typeface="DejaVu Sans"/>
              </a:rPr>
              <a:t>entanto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desnecessário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With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 smtClean="0">
                <a:latin typeface="DejaVu Sans"/>
              </a:rPr>
              <a:t>Exemplificar</a:t>
            </a:r>
            <a:r>
              <a:rPr lang="en-US" sz="2000" strike="noStrike" dirty="0" smtClean="0">
                <a:latin typeface="DejaVu Sans"/>
              </a:rPr>
              <a:t>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NÃO USE,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piorar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identificação</a:t>
            </a:r>
            <a:r>
              <a:rPr lang="en-US" sz="2000" strike="noStrike" dirty="0">
                <a:latin typeface="DejaVu Sans"/>
              </a:rPr>
              <a:t> do que </a:t>
            </a:r>
            <a:r>
              <a:rPr lang="en-US" sz="2000" strike="noStrike" dirty="0" err="1">
                <a:latin typeface="DejaVu Sans"/>
              </a:rPr>
              <a:t>está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sendo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named </a:t>
            </a:r>
            <a:r>
              <a:rPr lang="en-US" sz="2000" strike="noStrike" dirty="0" smtClean="0">
                <a:latin typeface="DejaVu Sans"/>
              </a:rPr>
              <a:t>breaks (ARQUIVO EXEMPLO NAMEDBREAKS.JS)</a:t>
            </a:r>
            <a:endParaRPr dirty="0"/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60EC02A-C379-4650-A93C-889C332B20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28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Blocos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Somente</a:t>
            </a:r>
            <a:r>
              <a:rPr lang="en-US" sz="2000" strike="noStrike" dirty="0">
                <a:latin typeface="DejaVu Sans"/>
              </a:rPr>
              <a:t> functions </a:t>
            </a: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precisa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definir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tipo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Valores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iniciais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necessários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a,b,c,d</a:t>
            </a:r>
            <a:r>
              <a:rPr lang="en-US" sz="2000" strike="noStrike" dirty="0" smtClean="0">
                <a:latin typeface="DejaVu Sans"/>
              </a:rPr>
              <a:t>;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Estão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restritas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Restrição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 smtClean="0">
                <a:latin typeface="DejaVu Sans"/>
              </a:rPr>
              <a:t>escopo</a:t>
            </a:r>
            <a:r>
              <a:rPr lang="en-US" sz="2000" strike="noStrike" dirty="0" smtClean="0">
                <a:latin typeface="DejaVu Sans"/>
              </a:rPr>
              <a:t> (ARQUIVO EXEMPLO SCOPE.JS)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declaradas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enviadas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r>
              <a:rPr lang="en-US" sz="2000" strike="noStrike" dirty="0">
                <a:latin typeface="DejaVu Sans"/>
              </a:rPr>
              <a:t> Global</a:t>
            </a:r>
            <a:endParaRPr dirty="0"/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544177-D0F5-4DF4-8A46-4A8EEA8811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907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Derivam de 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Pode igualmente se tornar um container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Statement básico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Named Statement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Lambda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Functions como resultado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Functions construídas dinamicamente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Inner Functions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Lexical Scope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Funções podem ver escopo em que ela se encontra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Closure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Funções continuam acessando o escopo da mãe mesmo se a função mãe retornou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378A41-9635-4A92-95A1-C4BD5E5541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834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que é this e dizer que será visto mais detalhes (this de construtor, call e apply)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1503CF-20E6-4941-BF55-676911C7F52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93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Objetivo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Parar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com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Control+C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Control+V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desenfreado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tipos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nativos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Limitações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Conceitos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Boas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práticas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Snippets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Utilitários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No que 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ajudar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a dia.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Mais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compreensão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dos scripts do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projeto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Por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quê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é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importante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vermos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isso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tudo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primeiro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adianta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uma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regra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uso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desenvolvimento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saiba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o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está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fazendo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adianta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ensinar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otimizar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um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código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ainda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aprendeu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escrever</a:t>
            </a:r>
            <a:endParaRPr dirty="0"/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D3E078-1BE8-453B-87CE-8E5F93E7D8D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5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Constructors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Capacidade de boostear uma “classe” usando prototype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Call → (this, arg1, arg2, argN)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Apply → (this, [args])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Anonymous Calls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95B5D0-6080-4B6C-B59C-1C7EA801DE9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374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Global.window aponta pra global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Próximo slide NÃO USE EVAL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232DBE-507E-43D3-A87D-2DEB929EABF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11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3F158E-84D8-4EC4-80C8-716215A1E31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419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8C303B3-76E1-4ABB-9350-8C624ACF30B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506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Apresentação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A47F0-1C15-4491-9D47-A82E6F21FB1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487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D67ABB-BF56-492C-99B7-533B65C375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09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Load and go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latin typeface="DejaVu Sans"/>
              </a:rPr>
              <a:t>É </a:t>
            </a:r>
            <a:r>
              <a:rPr lang="en-US" sz="1200" strike="noStrike" dirty="0" err="1">
                <a:latin typeface="DejaVu Sans"/>
              </a:rPr>
              <a:t>interpretada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fraca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é </a:t>
            </a:r>
            <a:r>
              <a:rPr lang="en-US" sz="2000" strike="noStrike" dirty="0" err="1">
                <a:latin typeface="DejaVu Sans"/>
              </a:rPr>
              <a:t>necessariamente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ruim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Deixa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flexível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receber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valor a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momento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mesmo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já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tenha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sido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inicializada</a:t>
            </a:r>
            <a:r>
              <a:rPr lang="en-US" sz="2000" strike="noStrike" dirty="0">
                <a:latin typeface="DejaVu Sans"/>
              </a:rPr>
              <a:t> com outro </a:t>
            </a:r>
            <a:r>
              <a:rPr lang="en-US" sz="2000" strike="noStrike" dirty="0" err="1">
                <a:latin typeface="DejaVu Sans"/>
              </a:rPr>
              <a:t>tipo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Isso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dizer</a:t>
            </a:r>
            <a:r>
              <a:rPr lang="en-US" sz="2000" strike="noStrike" dirty="0">
                <a:latin typeface="DejaVu Sans"/>
              </a:rPr>
              <a:t> que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seja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tipada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ela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conhece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trabalha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só</a:t>
            </a:r>
            <a:r>
              <a:rPr lang="en-US" sz="2000" strike="noStrike" dirty="0">
                <a:latin typeface="DejaVu Sans"/>
              </a:rPr>
              <a:t> que é </a:t>
            </a:r>
            <a:r>
              <a:rPr lang="en-US" sz="2000" strike="noStrike" dirty="0" err="1">
                <a:latin typeface="DejaVu Sans"/>
              </a:rPr>
              <a:t>permitido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mude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Prototypes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derivam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diretamente</a:t>
            </a:r>
            <a:r>
              <a:rPr lang="en-US" sz="2000" strike="noStrike" dirty="0">
                <a:latin typeface="DejaVu Sans"/>
              </a:rPr>
              <a:t> de outros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de classes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Causa </a:t>
            </a:r>
            <a:r>
              <a:rPr lang="en-US" sz="2000" strike="noStrike" dirty="0" err="1">
                <a:latin typeface="DejaVu Sans"/>
              </a:rPr>
              <a:t>confusão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apesar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simples, a </a:t>
            </a:r>
            <a:r>
              <a:rPr lang="en-US" sz="2000" strike="noStrike" dirty="0" err="1">
                <a:latin typeface="DejaVu Sans"/>
              </a:rPr>
              <a:t>maioria</a:t>
            </a:r>
            <a:r>
              <a:rPr lang="en-US" sz="2000" strike="noStrike" dirty="0">
                <a:latin typeface="DejaVu Sans"/>
              </a:rPr>
              <a:t> das </a:t>
            </a:r>
            <a:r>
              <a:rPr lang="en-US" sz="2000" strike="noStrike" dirty="0" err="1">
                <a:latin typeface="DejaVu Sans"/>
              </a:rPr>
              <a:t>pessoas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tendem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pensar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seus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código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classes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Lambda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Utilização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funções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primeira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classe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Aproxima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das </a:t>
            </a:r>
            <a:r>
              <a:rPr lang="en-US" sz="2000" strike="noStrike" dirty="0" err="1">
                <a:latin typeface="DejaVu Sans"/>
              </a:rPr>
              <a:t>funcionais</a:t>
            </a:r>
            <a:endParaRPr dirty="0"/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3F55B5-7D63-4B02-853F-184ACF2F7C3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3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8FCF9E-0B83-421A-AC7C-0F957CB984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09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há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INTEGERS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Alerta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sobre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operações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decimais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nunca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aconteceu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comigo</a:t>
            </a:r>
            <a:r>
              <a:rPr lang="en-US" sz="2000" strike="noStrike" dirty="0">
                <a:latin typeface="DejaVu Sans"/>
              </a:rPr>
              <a:t> mas </a:t>
            </a:r>
            <a:r>
              <a:rPr lang="en-US" sz="2000" strike="noStrike" dirty="0" err="1">
                <a:latin typeface="DejaVu Sans"/>
              </a:rPr>
              <a:t>houve</a:t>
            </a:r>
            <a:r>
              <a:rPr lang="en-US" sz="2000" strike="noStrike" dirty="0">
                <a:latin typeface="DejaVu Sans"/>
              </a:rPr>
              <a:t> um </a:t>
            </a:r>
            <a:r>
              <a:rPr lang="en-US" sz="2000" strike="noStrike" dirty="0" err="1">
                <a:latin typeface="DejaVu Sans"/>
              </a:rPr>
              <a:t>passado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acontecia</a:t>
            </a:r>
            <a:r>
              <a:rPr lang="en-US" sz="2000" strike="noStrike" dirty="0">
                <a:latin typeface="DejaVu Sans"/>
              </a:rPr>
              <a:t> DEMAIS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Neste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caso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multiplicar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potências</a:t>
            </a:r>
            <a:r>
              <a:rPr lang="en-US" sz="2000" strike="noStrike" dirty="0">
                <a:latin typeface="DejaVu Sans"/>
              </a:rPr>
              <a:t> de 10, </a:t>
            </a:r>
            <a:r>
              <a:rPr lang="en-US" sz="2000" strike="noStrike" dirty="0" err="1">
                <a:latin typeface="DejaVu Sans"/>
              </a:rPr>
              <a:t>realizar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operações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voltar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decimais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NaN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Tentar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algo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numérico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número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do valor </a:t>
            </a:r>
            <a:r>
              <a:rPr lang="en-US" sz="2000" strike="noStrike" dirty="0" err="1" smtClean="0">
                <a:latin typeface="DejaVu Sans"/>
              </a:rPr>
              <a:t>typeof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2BCAD2-F04D-4B6A-922B-09FE5022EA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03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Infinity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do valor </a:t>
            </a:r>
            <a:r>
              <a:rPr lang="en-US" sz="2000" strike="noStrike" dirty="0" err="1" smtClean="0">
                <a:latin typeface="DejaVu Sans"/>
              </a:rPr>
              <a:t>typeof</a:t>
            </a:r>
            <a:r>
              <a:rPr lang="en-US" sz="2000" strike="noStrike" dirty="0" smtClean="0">
                <a:latin typeface="DejaVu Sans"/>
              </a:rPr>
              <a:t> ‘number’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r>
              <a:rPr lang="en-US" sz="2000" strike="noStrike" dirty="0">
                <a:latin typeface="DejaVu Sans"/>
              </a:rPr>
              <a:t> Math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Abs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Floor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Power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241E05-7227-4BF7-B0C2-724FD0DEFD9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16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Imutáveis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é </a:t>
            </a:r>
            <a:r>
              <a:rPr lang="en-US" sz="2000" strike="noStrike" dirty="0" err="1">
                <a:latin typeface="DejaVu Sans"/>
              </a:rPr>
              <a:t>possível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mudar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posição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específica</a:t>
            </a:r>
            <a:r>
              <a:rPr lang="en-US" sz="2000" strike="noStrike" dirty="0">
                <a:latin typeface="DejaVu Sans"/>
              </a:rPr>
              <a:t> da </a:t>
            </a:r>
            <a:r>
              <a:rPr lang="en-US" sz="2000" strike="noStrike" dirty="0" err="1">
                <a:latin typeface="DejaVu Sans"/>
              </a:rPr>
              <a:t>sequência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Concatenação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gera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novas</a:t>
            </a:r>
            <a:r>
              <a:rPr lang="en-US" sz="2000" strike="noStrike" dirty="0">
                <a:latin typeface="DejaVu Sans"/>
              </a:rPr>
              <a:t> strings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String(value) converter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length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replace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substring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toLowerCase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toUpperCase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534CA2-9278-48A8-A7B2-C4E3087FE5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11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7C8B5C1-6D7E-4189-92B9-54F66DCCBD9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56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Boolean(value) converter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falsy e o truthy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4339F0-48F7-4403-973D-C083A322EF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hSs61zgkG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764696"/>
            <a:ext cx="12192000" cy="1093304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56" y="895821"/>
            <a:ext cx="8114285" cy="4266667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2848439" y="5844209"/>
            <a:ext cx="6495120" cy="9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new Object()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container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vazio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(= 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{})</a:t>
            </a:r>
          </a:p>
        </p:txBody>
      </p:sp>
      <p:sp>
        <p:nvSpPr>
          <p:cNvPr id="142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containers de chave-valor (similar a um hashtable)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38560" y="3461955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acessados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duas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maneiras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objeto.membro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[‘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’]</a:t>
            </a:r>
            <a:endParaRPr dirty="0"/>
          </a:p>
        </p:txBody>
      </p:sp>
      <p:sp>
        <p:nvSpPr>
          <p:cNvPr id="145" name="CustomShape 5"/>
          <p:cNvSpPr/>
          <p:nvPr/>
        </p:nvSpPr>
        <p:spPr>
          <a:xfrm>
            <a:off x="538560" y="5026814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ser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valores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métodos</a:t>
            </a:r>
            <a:endParaRPr dirty="0"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529920" y="5616793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derivar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outros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objetos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ea typeface="DejaVu Sans"/>
              </a:rPr>
              <a:t>: 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ea typeface="DejaVu Sans"/>
              </a:rPr>
              <a:t>Object.create</a:t>
            </a:r>
            <a:endParaRPr lang="en-US" sz="32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53149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Membros podem ser adicionados on the fly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Literals e Nested Objects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Prototype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1139400" y="411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hasOwnProperty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1139400" y="4635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PROTOTIPE OBJECT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Vários tipos entre os elementos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39640" y="1477080"/>
            <a:ext cx="16052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Arrays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Derivam de object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0-based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Construtores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1139400" y="4697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new Array(e1, e2, e3, ..., eN)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1139400" y="5220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[e1, e2, e3, ..., eN]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==  !=  &lt; &gt;  &lt;=  &gt;=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+  -  *  /  %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&amp;&amp;  ||  !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  |  ^  &gt;&gt;  &gt;&gt;&gt;  &lt;&lt;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? :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Guard operators "&amp;&amp;" e "||"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"==" e "==="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Booleanizador "!!“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9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29920" y="235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delete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29920" y="17697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typeof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529920" y="2941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529920" y="3526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 IS EVIL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529920" y="46987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Regex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529920" y="4111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Date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529920" y="528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SÉRIO!!! NÃO USE EVAL!!!!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…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For in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43240" y="1477080"/>
            <a:ext cx="276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Statements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If, switch, while, do, for, break, continue, return, try/throw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Breaks nomeados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39640" y="1477080"/>
            <a:ext cx="1788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Escopo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{bloco}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var</a:t>
            </a:r>
            <a:endParaRPr/>
          </a:p>
        </p:txBody>
      </p:sp>
      <p:sp>
        <p:nvSpPr>
          <p:cNvPr id="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0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2" name="Grupo 11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3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Derivam de Object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ser transitadas igual aos outros valores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Statement básico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Named Statement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Objetos de primeira classe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Lexical Scope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518040" y="586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Closure</a:t>
            </a:r>
            <a:endParaRPr/>
          </a:p>
        </p:txBody>
      </p:sp>
      <p:sp>
        <p:nvSpPr>
          <p:cNvPr id="12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4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6" name="Grupo 15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7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Objetos passados como referência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Parametros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1022400" y="3420000"/>
            <a:ext cx="107748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necessário passar a mesma quantidade de argumentos requeridos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1022400" y="437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há validação do tipo do argumento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this</a:t>
            </a:r>
            <a:endParaRPr/>
          </a:p>
        </p:txBody>
      </p:sp>
      <p:sp>
        <p:nvSpPr>
          <p:cNvPr id="216" name="CustomShape 6"/>
          <p:cNvSpPr/>
          <p:nvPr/>
        </p:nvSpPr>
        <p:spPr>
          <a:xfrm>
            <a:off x="1022400" y="4851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Array de parâmetros (arguments)</a:t>
            </a:r>
            <a:endParaRPr/>
          </a:p>
        </p:txBody>
      </p:sp>
      <p:sp>
        <p:nvSpPr>
          <p:cNvPr id="10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5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" name="CustomShape 2"/>
          <p:cNvSpPr/>
          <p:nvPr/>
        </p:nvSpPr>
        <p:spPr>
          <a:xfrm>
            <a:off x="210960" y="31032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 dirty="0" smtClean="0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b="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b="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i="1" strike="noStrike" dirty="0" err="1" smtClean="0">
                <a:solidFill>
                  <a:srgbClr val="FFFFFF"/>
                </a:solidFill>
                <a:latin typeface="Calibri Light"/>
                <a:ea typeface="DejaVu Sans"/>
              </a:rPr>
              <a:t>Objetivo</a:t>
            </a:r>
            <a:endParaRPr i="1" dirty="0"/>
          </a:p>
        </p:txBody>
      </p:sp>
      <p:sp>
        <p:nvSpPr>
          <p:cNvPr id="81" name="CustomShape 3"/>
          <p:cNvSpPr/>
          <p:nvPr/>
        </p:nvSpPr>
        <p:spPr>
          <a:xfrm>
            <a:off x="537480" y="1500480"/>
            <a:ext cx="106426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Apresentar o JavaScript como uma linguagem.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483120" y="23792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Parar de ver JavaScript como uma ferramenta de auxílio.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483120" y="342576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Ter a capacidade de entender o funcionamento de scripts de terceiros.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483120" y="2902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Criar seus próprios scripts do zero.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Operador new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Constructor functions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1022400" y="3420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Retorna this por default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1022400" y="44665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Method form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“Maker/Builder” functions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>
            <a:off x="529920" y="3943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Chamando funções</a:t>
            </a:r>
            <a:endParaRPr/>
          </a:p>
        </p:txBody>
      </p:sp>
      <p:sp>
        <p:nvSpPr>
          <p:cNvPr id="225" name="CustomShape 7"/>
          <p:cNvSpPr/>
          <p:nvPr/>
        </p:nvSpPr>
        <p:spPr>
          <a:xfrm>
            <a:off x="1020240" y="49694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Call e Apply</a:t>
            </a:r>
            <a:endParaRPr/>
          </a:p>
        </p:txBody>
      </p:sp>
      <p:sp>
        <p:nvSpPr>
          <p:cNvPr id="11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6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Namespaces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Global Objects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241360" y="2941920"/>
            <a:ext cx="8026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strike="noStrike">
                <a:solidFill>
                  <a:srgbClr val="000000"/>
                </a:solidFill>
                <a:latin typeface="Calibri"/>
                <a:ea typeface="DejaVu Sans"/>
              </a:rPr>
              <a:t>NÃO USE EVAL!!!!!!!!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Eval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9" name="Grupo 8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0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Eval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16240" y="213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jQuery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1416240" y="2717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KnockoutJS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529920" y="154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Bootcamp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Desenvolvendo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Aplicações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WEB: Client-Side</a:t>
            </a:r>
            <a:endParaRPr dirty="0"/>
          </a:p>
        </p:txBody>
      </p:sp>
      <p:sp>
        <p:nvSpPr>
          <p:cNvPr id="238" name="CustomShape 4"/>
          <p:cNvSpPr/>
          <p:nvPr/>
        </p:nvSpPr>
        <p:spPr>
          <a:xfrm>
            <a:off x="1416240" y="330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1416240" y="388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DataTables</a:t>
            </a: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529920" y="5125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Coding DOJO </a:t>
            </a:r>
            <a:r>
              <a:rPr lang="en-US" sz="3200" b="1" strike="noStrike">
                <a:solidFill>
                  <a:srgbClr val="000000"/>
                </a:solidFill>
                <a:latin typeface="Calibri"/>
                <a:ea typeface="DejaVu Sans"/>
              </a:rPr>
              <a:t>Desenvolvendo Aplicações WEB: Client-Side</a:t>
            </a:r>
            <a:endParaRPr/>
          </a:p>
        </p:txBody>
      </p:sp>
      <p:sp>
        <p:nvSpPr>
          <p:cNvPr id="241" name="CustomShape 7"/>
          <p:cNvSpPr/>
          <p:nvPr/>
        </p:nvSpPr>
        <p:spPr>
          <a:xfrm>
            <a:off x="1416240" y="44038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CoffeeScript</a:t>
            </a:r>
            <a:endParaRPr/>
          </a:p>
        </p:txBody>
      </p:sp>
      <p:sp>
        <p:nvSpPr>
          <p:cNvPr id="11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6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Próximas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atividades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08960" y="3902760"/>
            <a:ext cx="61621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FFFFFF"/>
                </a:solidFill>
                <a:latin typeface="Calibri"/>
                <a:ea typeface="DejaVu Sans"/>
              </a:rPr>
              <a:t>https://github.com/ITLab-Academy</a:t>
            </a:r>
            <a:endParaRPr/>
          </a:p>
        </p:txBody>
      </p:sp>
      <p:pic>
        <p:nvPicPr>
          <p:cNvPr id="245" name="Imagem 244"/>
          <p:cNvPicPr/>
          <p:nvPr/>
        </p:nvPicPr>
        <p:blipFill>
          <a:blip r:embed="rId3"/>
          <a:stretch/>
        </p:blipFill>
        <p:spPr>
          <a:xfrm>
            <a:off x="4681080" y="2502000"/>
            <a:ext cx="3020040" cy="14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69555" y="5306040"/>
            <a:ext cx="10785407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u="sng" dirty="0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4800" u="sng" dirty="0" smtClean="0">
                <a:solidFill>
                  <a:srgbClr val="0563C1"/>
                </a:solidFill>
                <a:latin typeface="Calibri"/>
                <a:hlinkClick r:id="rId3"/>
              </a:rPr>
              <a:t>goo.gl/forms/hSs61zgkGT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Feedback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68" y="1131772"/>
            <a:ext cx="4354583" cy="435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4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>
                <a:solidFill>
                  <a:schemeClr val="bg1"/>
                </a:solidFill>
                <a:latin typeface="Calibri Light"/>
                <a:ea typeface="DejaVu Sans"/>
              </a:rPr>
              <a:t>Sobre</a:t>
            </a:r>
            <a:r>
              <a:rPr lang="en-US" sz="4000" i="1" strike="noStrike" dirty="0">
                <a:solidFill>
                  <a:schemeClr val="bg1"/>
                </a:solidFill>
                <a:latin typeface="Calibri Light"/>
                <a:ea typeface="DejaVu Sans"/>
              </a:rPr>
              <a:t> a </a:t>
            </a:r>
            <a:r>
              <a:rPr lang="en-US" sz="4000" i="1" strike="noStrike" dirty="0" err="1">
                <a:solidFill>
                  <a:schemeClr val="bg1"/>
                </a:solidFill>
                <a:latin typeface="Calibri Light"/>
                <a:ea typeface="DejaVu Sans"/>
              </a:rPr>
              <a:t>linguagem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29920" y="3592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Objetos são containers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529920" y="3013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Tipagem fraca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529920" y="4171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Herança por protótipos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529920" y="4750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561240" y="1547280"/>
            <a:ext cx="52124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Características básicas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529920" y="24260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Load and go delivery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50080" y="1477080"/>
            <a:ext cx="3492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6 tipos básicos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null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05040" y="352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&gt; nem &lt; que outro NaN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05040" y="40510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igual a NaN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905040" y="4572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erro propaga através das expressões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Somente Double (64-bit float)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905040" y="509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tipo do valor ainda é Number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905040" y="5616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“texto” = NaN</a:t>
            </a:r>
            <a:endParaRPr/>
          </a:p>
        </p:txBody>
      </p:sp>
      <p:sp>
        <p:nvSpPr>
          <p:cNvPr id="110" name="CustomShape 9"/>
          <p:cNvSpPr/>
          <p:nvPr/>
        </p:nvSpPr>
        <p:spPr>
          <a:xfrm>
            <a:off x="905040" y="613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Number(“texto”)</a:t>
            </a:r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4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05040" y="29595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Dividir por 0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29920" y="2374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Infinity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905040" y="348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Infinity = Infinity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905040" y="4004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Infinity + Infinity = Infinity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905040" y="4526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– Infinity =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 lang="en-US" sz="28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529920" y="5536012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Math</a:t>
            </a:r>
            <a:endParaRPr dirty="0"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905040" y="50425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/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=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 lang="en-US" sz="28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Chars são strings de tamanho 1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38560" y="1477080"/>
            <a:ext cx="1725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Sequência de 0 ou mais caracteres de 16-bits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imutáveis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529920" y="41176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 semelhantes são iguais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permitidos os usos de '' e ""  para literals</a:t>
            </a:r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5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29920" y="2943000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 é o valor default para membros inexistentes de um objeto, parâmetros de função não informados e variáveis não inicializadas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49360" y="1477080"/>
            <a:ext cx="38746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null e undefined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Null é o valor para nada</a:t>
            </a:r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8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“falsos”: false, null, undefined, “”, 0, NaN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40000" y="1477080"/>
            <a:ext cx="2265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true ou false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529920" y="352800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“verdadeiros”: todo o resto (incluindo “0”, “false” e instâncias de objeto)</a:t>
            </a:r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9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1448</Words>
  <Application>Microsoft Office PowerPoint</Application>
  <PresentationFormat>Widescreen</PresentationFormat>
  <Paragraphs>372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DejaVu Serif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Luiggi Valério Anguiano Dias</dc:creator>
  <cp:lastModifiedBy>Luiggi Valério Anguiano Dias</cp:lastModifiedBy>
  <cp:revision>21</cp:revision>
  <dcterms:modified xsi:type="dcterms:W3CDTF">2015-08-27T23:49:49Z</dcterms:modified>
</cp:coreProperties>
</file>