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DejaVu Sans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DejaVu Serif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DejaVu Serif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DejaVu Serif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2DF6E80-1C39-495D-A58A-197143788EFF}" type="slidenum">
              <a:rPr lang="en-US" sz="1400">
                <a:latin typeface="DejaVu Serif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Esta apresentação foi baseada na de 2007 do Douglas Crockford (YAHOO)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Houve podas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Houve incrementos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Houve reorganização de alguns itens da apresentação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99FFB76-58FE-47CB-822A-58CCA5164C9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5D6701C-D13F-4F92-9B3A-ED570E8980C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Assim como variáveis, membros podem receber qualquer tipo de valor e mudar de tipo ao longo do tempo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Fiddle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Literals e Nested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Prototypes serão vistos com mais detalhes ao ver construtores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Fiddle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Exemplificar com strings ou numbers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Exemplificar hasOwnProperty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Objetos são sempre passados por referência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É possível comparar dois objetos, porém só será true se for a mesma referência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D6AC651-D5D4-4BD6-A4A1-AE55AD30E41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Assim como variáveis, membros podem receber qualquer tipo de valor e mudar de tipo ao longo do tempo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Não precisa especificar o tamanho para inicializar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new Array() pode ser vazio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Possuem length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NÃO USE FOR IN pois irá retornar o índice e não o elemento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Mencionar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Concat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Pop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Push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Splice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2E3290-5D93-4F14-BBAA-1EC8DAC9A051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C-Like, mas permite tratar funções como valores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Arithmetic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+ serve também para concatenar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Fiddle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No caso de haver números seguidos de string, converte para string e concatena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Unary +“42” = Number(42)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Não há inteiros portanto dividir 2 números inteiros podem gerar decimais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Comparsion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Logical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Bitwise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latin typeface="DejaVu Sans"/>
              </a:rPr>
              <a:t>Converte para signed 32-bit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latin typeface="DejaVu Sans"/>
              </a:rPr>
              <a:t>Perda de performance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Ternary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B6EACF-A37F-44C3-BC4D-AA12552F320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C-Like, mas permite tratar funções como valores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Diferença entre == e ===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!= e !==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Para objetos compara somente instâncias e nunca similaridades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Fiddle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Exemplificar !! e !!!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Guard Operators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Serve para validar nulos, ex.: true &amp;&amp; object ou x || {}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Fiddle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Exemplificar Guards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DFCF7B-05A3-4155-B231-87DB693B647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Fiddle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Typeof não identifica array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Não use delete em arrays, pois irá deletar a posição, use splice(index, qtd)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91E530-A5B8-4578-BFFD-20EB7FC4B3FA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Switch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Pode ser com qualquer valor inclusive expressões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Try/throw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Funciona, pode ser usado, no entanto, desnecessário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With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Fiddle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Exemplificar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NÃO USE, pode piorar a identificação do que está sendo tratado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Fiddle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Exemplificar named breaks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60EC02A-C379-4650-A93C-889C332B205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Blocos não possuem escopo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Somente functions possuem escopo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Var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Não precisa definir o tipo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Valores iniciais não são necessários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Fiddle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var a,b,c,d;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Estão restritas ao escopo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Fiddle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Restrição de escopo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Variáveis não declaradas são enviadas ao escopo Global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5544177-D0F5-4DF4-8A46-4A8EEA8811E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Derivam de object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Pode igualmente se tornar um container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Fiddle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Statement básico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Named Statement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Lambda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Functions como resultado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Functions construídas dinamicamente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Inner Functions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Fiddle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Lexical Scope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Funções podem ver escopo em que ela se encontra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Closure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Funções continuam acessando o escopo da mãe mesmo se a função mãe retornou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C378A41-9635-4A92-95A1-C4BD5E5541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Explicar o que é this e dizer que será visto mais detalhes (this de construtor, call e apply)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21503CF-20E6-4941-BF55-676911C7F52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Objetivo do módulo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Parar com Control+C Control+V desenfreado.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O que será visto no módulo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Os tipos nativos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Limitações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Conceitos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Boas práticas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O que não será visto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Snippets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Utilitários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No que o módulo irá ajudar no dia a dia.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Mais compreensão dos scripts do projeto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Por quê é importante vermos isso tudo primeiro?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Não adianta dar uma regra de uso e desenvolvimento sem que você saiba o que está fazendo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Não adianta ensinar a otimizar um código que você ainda não aprendeu a escrever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D3E078-1BE8-453B-87CE-8E5F93E7D8D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Constructors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Capacidade de boostear uma “classe” usando prototype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Call → (this, arg1, arg2, argN)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Apply → (this, [args])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+mn-lt"/>
                <a:ea typeface="+mn-ea"/>
              </a:rPr>
              <a:t>Anonymous Calls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895B5D0-6080-4B6C-B59C-1C7EA801DE9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Global.window aponta pra global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Próximo slide NÃO USE EVAL</a:t>
            </a:r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C232DBE-507E-43D3-A87D-2DEB929EABF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3F158E-84D8-4EC4-80C8-716215A1E31E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8C303B3-76E1-4ABB-9350-8C624ACF30B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Apresentação</a:t>
            </a: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1A47F0-1C15-4491-9D47-A82E6F21FB1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CD67ABB-BF56-492C-99B7-533B65C3755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Load and go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latin typeface="DejaVu Sans"/>
              </a:rPr>
              <a:t>É interpretada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Tipagem fraca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Não é necessariamente ruim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Deixa a linguagem mais flexível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Variáveis podem receber qualquer valor a qualquer momento, mesmo que já tenha sido inicializada com outro tipo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Isso não quer dizer que a linguagem não seja tipada, ela conhece e trabalha com os tipos, só que é permitido que uma referência mude de tipo.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Prototypes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Objetos derivam diretamente de outros objetos, não de classes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Causa confusão apesar de ser simples, a maioria das pessoas tendem a pensar seus código em classes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Lambda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Utilização de funções como objetos de primeira classe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Aproxima a linguagem as funcionais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3F55B5-7D63-4B02-853F-184ACF2F7C3F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48FCF9E-0B83-421A-AC7C-0F957CB984E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Não há INTEGERS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Alerta sobre operações com decimais que nunca aconteceu comigo mas houve um passado em que acontecia DEMAIS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Neste caso multiplicar por potências de 10, realizar operações e voltar para decimais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NaN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Tentar tratar algo não numérico como número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Tipo do valor typeof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Fiddle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Number(value) produzir NaN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parseInt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02BCAD2-F04D-4B6A-922B-09FE5022EA0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Infinity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Tipo do valor typeof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Mencionar Math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Abs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Floor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Power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0241E05-7227-4BF7-B0C2-724FD0DEFD9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Imutáveis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Não é possível mudar uma posição específica da sequência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Concatenação gera novas strings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Mencionar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String(value) converter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length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replace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substring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toLowerCase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toUpperCase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534CA2-9278-48A8-A7B2-C4E3087FE5E4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7C8B5C1-6D7E-4189-92B9-54F66DCCBD9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Mencionar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Boolean(value) converter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latin typeface="DejaVu Sans"/>
              </a:rPr>
              <a:t>Explicar o falsy e o truthy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C4339F0-48F7-4403-973D-C083A322EF0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DejaVu Sans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DejaVu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DejaVu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DejaVu San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DejaVu Sans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DejaVu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DejaVu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DejaVu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DejaVu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DejaVu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DejaVu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DejaVu San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4" descr=""/>
          <p:cNvPicPr/>
          <p:nvPr/>
        </p:nvPicPr>
        <p:blipFill>
          <a:blip r:embed="rId1"/>
          <a:stretch/>
        </p:blipFill>
        <p:spPr>
          <a:xfrm>
            <a:off x="1374840" y="1260000"/>
            <a:ext cx="9441360" cy="277776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3105720" y="4038840"/>
            <a:ext cx="6495120" cy="9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n-US" sz="6000" strike="noStrike">
                <a:solidFill>
                  <a:srgbClr val="2a3342"/>
                </a:solidFill>
                <a:latin typeface="Calibri Light"/>
                <a:ea typeface="DejaVu Sans"/>
              </a:rPr>
              <a:t>JavaScript A-Z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new Object() cria um container vazio (= {})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538560" y="1477080"/>
            <a:ext cx="19008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São containers de chave-valor (similar a um hashtable)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529920" y="3528000"/>
            <a:ext cx="1077480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Propriedades podem ser acessadas de duas maneiras: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o.prop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o[‘prop’]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529920" y="50976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Podem conter dados e métodos</a:t>
            </a:r>
            <a:endParaRPr/>
          </a:p>
        </p:txBody>
      </p:sp>
      <p:sp>
        <p:nvSpPr>
          <p:cNvPr id="146" name="CustomShape 6"/>
          <p:cNvSpPr/>
          <p:nvPr/>
        </p:nvSpPr>
        <p:spPr>
          <a:xfrm>
            <a:off x="529920" y="56822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Podem derivar de outros objetos</a:t>
            </a:r>
            <a:endParaRPr/>
          </a:p>
        </p:txBody>
      </p:sp>
      <p:sp>
        <p:nvSpPr>
          <p:cNvPr id="147" name="CustomShape 7"/>
          <p:cNvSpPr/>
          <p:nvPr/>
        </p:nvSpPr>
        <p:spPr>
          <a:xfrm>
            <a:off x="360" y="190080"/>
            <a:ext cx="941724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8"/>
          <p:cNvSpPr/>
          <p:nvPr/>
        </p:nvSpPr>
        <p:spPr>
          <a:xfrm>
            <a:off x="211320" y="33048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Tipos de valores</a:t>
            </a:r>
            <a:endParaRPr/>
          </a:p>
        </p:txBody>
      </p:sp>
    </p:spTree>
  </p:cSld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Membros podem ser adicionados on the fly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38560" y="1477080"/>
            <a:ext cx="19008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Literals e Nested Objects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Prototype</a:t>
            </a:r>
            <a:endParaRPr/>
          </a:p>
        </p:txBody>
      </p:sp>
      <p:sp>
        <p:nvSpPr>
          <p:cNvPr id="153" name="CustomShape 5"/>
          <p:cNvSpPr/>
          <p:nvPr/>
        </p:nvSpPr>
        <p:spPr>
          <a:xfrm>
            <a:off x="1139400" y="411264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hasOwnProperty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1139400" y="46357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PROTOTIPE OBJECT</a:t>
            </a:r>
            <a:endParaRPr/>
          </a:p>
        </p:txBody>
      </p:sp>
      <p:sp>
        <p:nvSpPr>
          <p:cNvPr id="155" name="CustomShape 7"/>
          <p:cNvSpPr/>
          <p:nvPr/>
        </p:nvSpPr>
        <p:spPr>
          <a:xfrm>
            <a:off x="360" y="190080"/>
            <a:ext cx="941724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8"/>
          <p:cNvSpPr/>
          <p:nvPr/>
        </p:nvSpPr>
        <p:spPr>
          <a:xfrm>
            <a:off x="211320" y="33048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Tipos de valores</a:t>
            </a:r>
            <a:endParaRPr/>
          </a:p>
        </p:txBody>
      </p:sp>
    </p:spTree>
  </p:cSld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Vários tipos entre os elementos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39640" y="1477080"/>
            <a:ext cx="16052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Arrays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Derivam de object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0-based</a:t>
            </a:r>
            <a:endParaRPr/>
          </a:p>
        </p:txBody>
      </p:sp>
      <p:sp>
        <p:nvSpPr>
          <p:cNvPr id="161" name="CustomShape 5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Construtores</a:t>
            </a:r>
            <a:endParaRPr/>
          </a:p>
        </p:txBody>
      </p:sp>
      <p:sp>
        <p:nvSpPr>
          <p:cNvPr id="162" name="CustomShape 6"/>
          <p:cNvSpPr/>
          <p:nvPr/>
        </p:nvSpPr>
        <p:spPr>
          <a:xfrm>
            <a:off x="1139400" y="46972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new Array(e1, e2, e3, ..., eN)</a:t>
            </a:r>
            <a:endParaRPr/>
          </a:p>
        </p:txBody>
      </p:sp>
      <p:sp>
        <p:nvSpPr>
          <p:cNvPr id="163" name="CustomShape 7"/>
          <p:cNvSpPr/>
          <p:nvPr/>
        </p:nvSpPr>
        <p:spPr>
          <a:xfrm>
            <a:off x="1139400" y="52207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[e1, e2, e3, ..., eN]</a:t>
            </a:r>
            <a:endParaRPr/>
          </a:p>
        </p:txBody>
      </p:sp>
      <p:sp>
        <p:nvSpPr>
          <p:cNvPr id="164" name="CustomShape 8"/>
          <p:cNvSpPr/>
          <p:nvPr/>
        </p:nvSpPr>
        <p:spPr>
          <a:xfrm>
            <a:off x="360" y="190080"/>
            <a:ext cx="941724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9"/>
          <p:cNvSpPr/>
          <p:nvPr/>
        </p:nvSpPr>
        <p:spPr>
          <a:xfrm>
            <a:off x="211320" y="33048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Tipos de valores</a:t>
            </a:r>
            <a:endParaRPr/>
          </a:p>
        </p:txBody>
      </p:sp>
    </p:spTree>
  </p:cSld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==  !=  &lt; &gt;  &lt;=  &gt;=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542880" y="1477080"/>
            <a:ext cx="28504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Operadores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+  -  *  /  %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&amp;&amp;  ||  !</a:t>
            </a:r>
            <a:endParaRPr/>
          </a:p>
        </p:txBody>
      </p:sp>
      <p:sp>
        <p:nvSpPr>
          <p:cNvPr id="170" name="CustomShape 5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&amp;  |  ^  &gt;&gt;  &gt;&gt;&gt;  &lt;&lt;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? :</a:t>
            </a:r>
            <a:endParaRPr/>
          </a:p>
        </p:txBody>
      </p:sp>
      <p:sp>
        <p:nvSpPr>
          <p:cNvPr id="172" name="CustomShape 7"/>
          <p:cNvSpPr/>
          <p:nvPr/>
        </p:nvSpPr>
        <p:spPr>
          <a:xfrm>
            <a:off x="2520" y="18972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8"/>
          <p:cNvSpPr/>
          <p:nvPr/>
        </p:nvSpPr>
        <p:spPr>
          <a:xfrm>
            <a:off x="213480" y="31068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</p:spTree>
  </p:cSld>
  <p:timing>
    <p:tnLst>
      <p:par>
        <p:cTn id="243" dur="indefinite" restart="never" nodeType="tmRoot">
          <p:childTnLst>
            <p:seq>
              <p:cTn id="244" dur="indefinite" nodeType="mainSeq">
                <p:childTnLst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Guard operators "&amp;&amp;" e "||"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542880" y="1477080"/>
            <a:ext cx="28504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Operadores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"==" e "==="</a:t>
            </a:r>
            <a:endParaRPr/>
          </a:p>
        </p:txBody>
      </p:sp>
      <p:sp>
        <p:nvSpPr>
          <p:cNvPr id="177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Booleanizador "!!“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</p:spTree>
  </p:cSld>
  <p:timing>
    <p:tnLst>
      <p:par>
        <p:cTn id="269" dur="indefinite" restart="never" nodeType="tmRoot">
          <p:childTnLst>
            <p:seq>
              <p:cTn id="270" dur="indefinite" nodeType="mainSeq">
                <p:childTnLst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29920" y="23569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delete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529920" y="17697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typeof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529920" y="2941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eval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529920" y="3526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EVAL IS EVIL</a:t>
            </a:r>
            <a:endParaRPr/>
          </a:p>
        </p:txBody>
      </p:sp>
      <p:sp>
        <p:nvSpPr>
          <p:cNvPr id="184" name="CustomShape 5"/>
          <p:cNvSpPr/>
          <p:nvPr/>
        </p:nvSpPr>
        <p:spPr>
          <a:xfrm>
            <a:off x="529920" y="46987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Regex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529920" y="41112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Date</a:t>
            </a:r>
            <a:endParaRPr/>
          </a:p>
        </p:txBody>
      </p:sp>
      <p:sp>
        <p:nvSpPr>
          <p:cNvPr id="186" name="CustomShape 7"/>
          <p:cNvSpPr/>
          <p:nvPr/>
        </p:nvSpPr>
        <p:spPr>
          <a:xfrm>
            <a:off x="529920" y="528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SÉRIO!!! NÃO USE EVAL!!!!</a:t>
            </a:r>
            <a:endParaRPr/>
          </a:p>
        </p:txBody>
      </p:sp>
      <p:sp>
        <p:nvSpPr>
          <p:cNvPr id="187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...</a:t>
            </a:r>
            <a:endParaRPr/>
          </a:p>
        </p:txBody>
      </p:sp>
    </p:spTree>
  </p:cSld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For in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543240" y="1477080"/>
            <a:ext cx="27604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Statements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If, switch, while, do, for, break, continue, return, try/throw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Breaks nomeados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</p:spTree>
  </p:cSld>
  <p:timing>
    <p:tnLst>
      <p:par>
        <p:cTn id="313" dur="indefinite" restart="never" nodeType="tmRoot">
          <p:childTnLst>
            <p:seq>
              <p:cTn id="314" dur="indefinite" nodeType="mainSeq">
                <p:childTnLst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Function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539640" y="1477080"/>
            <a:ext cx="17881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Escopo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{bloco}</a:t>
            </a:r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var</a:t>
            </a:r>
            <a:endParaRPr/>
          </a:p>
        </p:txBody>
      </p:sp>
      <p:sp>
        <p:nvSpPr>
          <p:cNvPr id="199" name="CustomShape 5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6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Sintaxe</a:t>
            </a:r>
            <a:endParaRPr/>
          </a:p>
        </p:txBody>
      </p:sp>
    </p:spTree>
  </p:cSld>
  <p:timing>
    <p:tnLst>
      <p:par>
        <p:cTn id="327" dur="indefinite" restart="never" nodeType="tmRoot">
          <p:childTnLst>
            <p:seq>
              <p:cTn id="328" dur="indefinite" nodeType="mainSeq">
                <p:childTnLst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Derivam de Object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Podem ser transitadas igual aos outros valores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Statement básico</a:t>
            </a: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Named Statement</a:t>
            </a:r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Objetos de primeira classe</a:t>
            </a:r>
            <a:endParaRPr/>
          </a:p>
        </p:txBody>
      </p:sp>
      <p:sp>
        <p:nvSpPr>
          <p:cNvPr id="206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Lambda</a:t>
            </a:r>
            <a:endParaRPr/>
          </a:p>
        </p:txBody>
      </p:sp>
      <p:sp>
        <p:nvSpPr>
          <p:cNvPr id="207" name="CustomShape 7"/>
          <p:cNvSpPr/>
          <p:nvPr/>
        </p:nvSpPr>
        <p:spPr>
          <a:xfrm>
            <a:off x="529920" y="5282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Lexical Scope</a:t>
            </a:r>
            <a:endParaRPr/>
          </a:p>
        </p:txBody>
      </p:sp>
      <p:sp>
        <p:nvSpPr>
          <p:cNvPr id="208" name="CustomShape 8"/>
          <p:cNvSpPr/>
          <p:nvPr/>
        </p:nvSpPr>
        <p:spPr>
          <a:xfrm>
            <a:off x="518040" y="58669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Closure</a:t>
            </a:r>
            <a:endParaRPr/>
          </a:p>
        </p:txBody>
      </p:sp>
      <p:sp>
        <p:nvSpPr>
          <p:cNvPr id="209" name="CustomShape 9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0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Functions</a:t>
            </a:r>
            <a:endParaRPr/>
          </a:p>
        </p:txBody>
      </p:sp>
    </p:spTree>
  </p:cSld>
  <p:timing>
    <p:tnLst>
      <p:par>
        <p:cTn id="341" dur="indefinite" restart="never" nodeType="tmRoot">
          <p:childTnLst>
            <p:seq>
              <p:cTn id="342" dur="indefinite" nodeType="mainSeq">
                <p:childTnLst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022400" y="2943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Objetos passados como referência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Parametros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1022400" y="3420000"/>
            <a:ext cx="107748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é necessário passar a mesma quantidade de argumentos requeridos</a:t>
            </a:r>
            <a:endParaRPr/>
          </a:p>
        </p:txBody>
      </p:sp>
      <p:sp>
        <p:nvSpPr>
          <p:cNvPr id="214" name="CustomShape 4"/>
          <p:cNvSpPr/>
          <p:nvPr/>
        </p:nvSpPr>
        <p:spPr>
          <a:xfrm>
            <a:off x="1022400" y="4374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há validação do tipo do argumento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this</a:t>
            </a:r>
            <a:endParaRPr/>
          </a:p>
        </p:txBody>
      </p:sp>
      <p:sp>
        <p:nvSpPr>
          <p:cNvPr id="216" name="CustomShape 6"/>
          <p:cNvSpPr/>
          <p:nvPr/>
        </p:nvSpPr>
        <p:spPr>
          <a:xfrm>
            <a:off x="1022400" y="4851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Array de parâmetros (arguments)</a:t>
            </a:r>
            <a:endParaRPr/>
          </a:p>
        </p:txBody>
      </p:sp>
      <p:sp>
        <p:nvSpPr>
          <p:cNvPr id="217" name="CustomShape 7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Functions</a:t>
            </a:r>
            <a:endParaRPr/>
          </a:p>
        </p:txBody>
      </p:sp>
    </p:spTree>
  </p:cSld>
  <p:timing>
    <p:tnLst>
      <p:par>
        <p:cTn id="375" dur="indefinite" restart="never" nodeType="tmRoot">
          <p:childTnLst>
            <p:seq>
              <p:cTn id="376" dur="indefinite" nodeType="mainSeq">
                <p:childTnLst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18936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210960" y="31032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Objetivo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537480" y="1500480"/>
            <a:ext cx="106426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Apresentar o JavaScript como uma linguagem.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483120" y="23792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Parar de ver JavaScript como uma ferramenta de auxílio.</a:t>
            </a: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483120" y="3425760"/>
            <a:ext cx="1077480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Ter a capacidade de entender o funcionamento de scripts de terceiros.</a:t>
            </a:r>
            <a:endParaRPr/>
          </a:p>
        </p:txBody>
      </p:sp>
      <p:sp>
        <p:nvSpPr>
          <p:cNvPr id="84" name="CustomShape 6"/>
          <p:cNvSpPr/>
          <p:nvPr/>
        </p:nvSpPr>
        <p:spPr>
          <a:xfrm>
            <a:off x="483120" y="29023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Criar seus próprios scripts do zero.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022400" y="2943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Operador new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Constructor functions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1022400" y="3420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Retorna this por default</a:t>
            </a:r>
            <a:endParaRPr/>
          </a:p>
        </p:txBody>
      </p:sp>
      <p:sp>
        <p:nvSpPr>
          <p:cNvPr id="222" name="CustomShape 4"/>
          <p:cNvSpPr/>
          <p:nvPr/>
        </p:nvSpPr>
        <p:spPr>
          <a:xfrm>
            <a:off x="1022400" y="44665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Method form</a:t>
            </a:r>
            <a:endParaRPr/>
          </a:p>
        </p:txBody>
      </p:sp>
      <p:sp>
        <p:nvSpPr>
          <p:cNvPr id="223" name="CustomShape 5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Maker/Builder” functions</a:t>
            </a:r>
            <a:endParaRPr/>
          </a:p>
        </p:txBody>
      </p:sp>
      <p:sp>
        <p:nvSpPr>
          <p:cNvPr id="224" name="CustomShape 6"/>
          <p:cNvSpPr/>
          <p:nvPr/>
        </p:nvSpPr>
        <p:spPr>
          <a:xfrm>
            <a:off x="529920" y="39434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Chamando funções</a:t>
            </a:r>
            <a:endParaRPr/>
          </a:p>
        </p:txBody>
      </p:sp>
      <p:sp>
        <p:nvSpPr>
          <p:cNvPr id="225" name="CustomShape 7"/>
          <p:cNvSpPr/>
          <p:nvPr/>
        </p:nvSpPr>
        <p:spPr>
          <a:xfrm>
            <a:off x="1020240" y="496944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Call e Apply</a:t>
            </a:r>
            <a:endParaRPr/>
          </a:p>
        </p:txBody>
      </p:sp>
      <p:sp>
        <p:nvSpPr>
          <p:cNvPr id="226" name="CustomShape 8"/>
          <p:cNvSpPr/>
          <p:nvPr/>
        </p:nvSpPr>
        <p:spPr>
          <a:xfrm>
            <a:off x="6840" y="19044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9"/>
          <p:cNvSpPr/>
          <p:nvPr/>
        </p:nvSpPr>
        <p:spPr>
          <a:xfrm>
            <a:off x="217800" y="31140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Functions</a:t>
            </a:r>
            <a:endParaRPr/>
          </a:p>
        </p:txBody>
      </p:sp>
    </p:spTree>
  </p:cSld>
  <p:timing>
    <p:tnLst>
      <p:par>
        <p:cTn id="401" dur="indefinite" restart="never" nodeType="tmRoot">
          <p:childTnLst>
            <p:seq>
              <p:cTn id="402" nodeType="mainSeq">
                <p:childTnLst>
                  <p:par>
                    <p:cTn id="403" fill="freeze">
                      <p:stCondLst>
                        <p:cond delay="indefinite"/>
                      </p:stCondLst>
                      <p:childTnLst>
                        <p:par>
                          <p:cTn id="404" fill="freeze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freeze">
                      <p:stCondLst>
                        <p:cond delay="indefinite"/>
                      </p:stCondLst>
                      <p:childTnLst>
                        <p:par>
                          <p:cTn id="408" fill="freeze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freeze">
                      <p:stCondLst>
                        <p:cond delay="indefinite"/>
                      </p:stCondLst>
                      <p:childTnLst>
                        <p:par>
                          <p:cTn id="412" fill="freeze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freeze">
                      <p:stCondLst>
                        <p:cond delay="indefinite"/>
                      </p:stCondLst>
                      <p:childTnLst>
                        <p:par>
                          <p:cTn id="416" fill="freeze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freeze">
                      <p:stCondLst>
                        <p:cond delay="indefinite"/>
                      </p:stCondLst>
                      <p:childTnLst>
                        <p:par>
                          <p:cTn id="420" fill="freeze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freeze">
                      <p:stCondLst>
                        <p:cond delay="indefinite"/>
                      </p:stCondLst>
                      <p:childTnLst>
                        <p:par>
                          <p:cTn id="424" fill="freeze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freeze">
                      <p:stCondLst>
                        <p:cond delay="indefinite"/>
                      </p:stCondLst>
                      <p:childTnLst>
                        <p:par>
                          <p:cTn id="428" fill="freeze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Namespaces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529920" y="1770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Global Objects</a:t>
            </a:r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4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Namespaces</a:t>
            </a:r>
            <a:endParaRPr/>
          </a:p>
        </p:txBody>
      </p:sp>
    </p:spTree>
  </p:cSld>
  <p:timing>
    <p:tnLst>
      <p:par>
        <p:cTn id="431" dur="indefinite" restart="never" nodeType="tmRoot">
          <p:childTnLst>
            <p:seq>
              <p:cTn id="432" dur="indefinite" nodeType="mainSeq">
                <p:childTnLst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241360" y="2941920"/>
            <a:ext cx="80269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7200" strike="noStrike">
                <a:solidFill>
                  <a:srgbClr val="000000"/>
                </a:solidFill>
                <a:latin typeface="Calibri"/>
                <a:ea typeface="DejaVu Sans"/>
              </a:rPr>
              <a:t>NÃO USE EVAL!!!!!!!!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3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Eval</a:t>
            </a:r>
            <a:endParaRPr/>
          </a:p>
        </p:txBody>
      </p:sp>
    </p:spTree>
  </p:cSld>
  <p:timing>
    <p:tnLst>
      <p:par>
        <p:cTn id="441" dur="indefinite" restart="never" nodeType="tmRoot">
          <p:childTnLst>
            <p:seq>
              <p:cTn id="4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416240" y="213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jQuery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1416240" y="2717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KnockoutJS</a:t>
            </a: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529920" y="154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Bootcamp </a:t>
            </a:r>
            <a:r>
              <a:rPr b="1"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Desenvolvendo Aplicações WEB: Client-Side</a:t>
            </a:r>
            <a:endParaRPr/>
          </a:p>
        </p:txBody>
      </p:sp>
      <p:sp>
        <p:nvSpPr>
          <p:cNvPr id="238" name="CustomShape 4"/>
          <p:cNvSpPr/>
          <p:nvPr/>
        </p:nvSpPr>
        <p:spPr>
          <a:xfrm>
            <a:off x="1416240" y="3302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Bootstrap</a:t>
            </a:r>
            <a:endParaRPr/>
          </a:p>
        </p:txBody>
      </p:sp>
      <p:sp>
        <p:nvSpPr>
          <p:cNvPr id="239" name="CustomShape 5"/>
          <p:cNvSpPr/>
          <p:nvPr/>
        </p:nvSpPr>
        <p:spPr>
          <a:xfrm>
            <a:off x="1416240" y="38869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DataTables</a:t>
            </a:r>
            <a:endParaRPr/>
          </a:p>
        </p:txBody>
      </p:sp>
      <p:sp>
        <p:nvSpPr>
          <p:cNvPr id="240" name="CustomShape 6"/>
          <p:cNvSpPr/>
          <p:nvPr/>
        </p:nvSpPr>
        <p:spPr>
          <a:xfrm>
            <a:off x="529920" y="51253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Coding DOJO </a:t>
            </a:r>
            <a:r>
              <a:rPr b="1"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Desenvolvendo Aplicações WEB: Client-Side</a:t>
            </a:r>
            <a:endParaRPr/>
          </a:p>
        </p:txBody>
      </p:sp>
      <p:sp>
        <p:nvSpPr>
          <p:cNvPr id="241" name="CustomShape 7"/>
          <p:cNvSpPr/>
          <p:nvPr/>
        </p:nvSpPr>
        <p:spPr>
          <a:xfrm>
            <a:off x="1416240" y="44038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CoffeeScript</a:t>
            </a:r>
            <a:endParaRPr/>
          </a:p>
        </p:txBody>
      </p:sp>
      <p:sp>
        <p:nvSpPr>
          <p:cNvPr id="242" name="CustomShape 8"/>
          <p:cNvSpPr/>
          <p:nvPr/>
        </p:nvSpPr>
        <p:spPr>
          <a:xfrm>
            <a:off x="4680" y="190080"/>
            <a:ext cx="1023588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9"/>
          <p:cNvSpPr/>
          <p:nvPr/>
        </p:nvSpPr>
        <p:spPr>
          <a:xfrm>
            <a:off x="215640" y="311040"/>
            <a:ext cx="1020780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Próximas Atividades</a:t>
            </a:r>
            <a:endParaRPr/>
          </a:p>
        </p:txBody>
      </p:sp>
    </p:spTree>
  </p:cSld>
  <p:timing>
    <p:tnLst>
      <p:par>
        <p:cTn id="443" dur="indefinite" restart="never" nodeType="tmRoot">
          <p:childTnLst>
            <p:seq>
              <p:cTn id="4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3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108960" y="3902760"/>
            <a:ext cx="61621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ffffff"/>
                </a:solidFill>
                <a:latin typeface="Calibri"/>
                <a:ea typeface="DejaVu Sans"/>
              </a:rPr>
              <a:t>https://github.com/ITLab-Academy</a:t>
            </a:r>
            <a:endParaRPr/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4681080" y="2502000"/>
            <a:ext cx="3020040" cy="14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45" dur="indefinite" restart="never" nodeType="tmRoot">
          <p:childTnLst>
            <p:seq>
              <p:cTn id="4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230640" y="5016240"/>
            <a:ext cx="62809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800" strike="noStrike" u="sng">
                <a:solidFill>
                  <a:srgbClr val="0563c1"/>
                </a:solidFill>
                <a:latin typeface="Calibri"/>
                <a:ea typeface="DejaVu Sans"/>
              </a:rPr>
              <a:t>http://svy.mk/1CcFu5b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000000"/>
                </a:solidFill>
                <a:latin typeface="Calibri"/>
                <a:ea typeface="DejaVu Sans"/>
              </a:rPr>
              <a:t>(Senha:ITLabJS)</a:t>
            </a:r>
            <a:endParaRPr/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4466520" y="1206000"/>
            <a:ext cx="3808800" cy="3808800"/>
          </a:xfrm>
          <a:prstGeom prst="rect">
            <a:avLst/>
          </a:prstGeom>
          <a:ln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4680" y="190080"/>
            <a:ext cx="893196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"/>
          <p:cNvSpPr/>
          <p:nvPr/>
        </p:nvSpPr>
        <p:spPr>
          <a:xfrm>
            <a:off x="215640" y="31104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Feedback</a:t>
            </a:r>
            <a:endParaRPr/>
          </a:p>
        </p:txBody>
      </p:sp>
    </p:spTree>
  </p:cSld>
  <p:timing>
    <p:tnLst>
      <p:par>
        <p:cTn id="447" dur="indefinite" restart="never" nodeType="tmRoot">
          <p:childTnLst>
            <p:seq>
              <p:cTn id="4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189360"/>
            <a:ext cx="987480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210960" y="329760"/>
            <a:ext cx="113097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Sobre a linguagem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529920" y="35924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Objetos são containers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529920" y="3013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Tipagem fraca</a:t>
            </a:r>
            <a:endParaRPr/>
          </a:p>
        </p:txBody>
      </p:sp>
      <p:sp>
        <p:nvSpPr>
          <p:cNvPr id="89" name="CustomShape 5"/>
          <p:cNvSpPr/>
          <p:nvPr/>
        </p:nvSpPr>
        <p:spPr>
          <a:xfrm>
            <a:off x="529920" y="41713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Herança por protótipos</a:t>
            </a:r>
            <a:endParaRPr/>
          </a:p>
        </p:txBody>
      </p:sp>
      <p:sp>
        <p:nvSpPr>
          <p:cNvPr id="90" name="CustomShape 6"/>
          <p:cNvSpPr/>
          <p:nvPr/>
        </p:nvSpPr>
        <p:spPr>
          <a:xfrm>
            <a:off x="529920" y="47502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Lambda</a:t>
            </a:r>
            <a:endParaRPr/>
          </a:p>
        </p:txBody>
      </p:sp>
      <p:sp>
        <p:nvSpPr>
          <p:cNvPr id="91" name="CustomShape 7"/>
          <p:cNvSpPr/>
          <p:nvPr/>
        </p:nvSpPr>
        <p:spPr>
          <a:xfrm>
            <a:off x="561240" y="1547280"/>
            <a:ext cx="52124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Características básicas</a:t>
            </a:r>
            <a:endParaRPr/>
          </a:p>
        </p:txBody>
      </p:sp>
      <p:sp>
        <p:nvSpPr>
          <p:cNvPr id="92" name="CustomShape 8"/>
          <p:cNvSpPr/>
          <p:nvPr/>
        </p:nvSpPr>
        <p:spPr>
          <a:xfrm>
            <a:off x="529920" y="24260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Load and go delivery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Strings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50080" y="1477080"/>
            <a:ext cx="34920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6 tipos básicos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Numbers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Booleans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529920" y="41126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endParaRPr/>
          </a:p>
        </p:txBody>
      </p:sp>
      <p:sp>
        <p:nvSpPr>
          <p:cNvPr id="98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null</a:t>
            </a:r>
            <a:endParaRPr/>
          </a:p>
        </p:txBody>
      </p:sp>
      <p:sp>
        <p:nvSpPr>
          <p:cNvPr id="99" name="CustomShape 7"/>
          <p:cNvSpPr/>
          <p:nvPr/>
        </p:nvSpPr>
        <p:spPr>
          <a:xfrm>
            <a:off x="529920" y="5282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undefined</a:t>
            </a:r>
            <a:endParaRPr/>
          </a:p>
        </p:txBody>
      </p:sp>
      <p:sp>
        <p:nvSpPr>
          <p:cNvPr id="100" name="CustomShape 8"/>
          <p:cNvSpPr/>
          <p:nvPr/>
        </p:nvSpPr>
        <p:spPr>
          <a:xfrm>
            <a:off x="360" y="190080"/>
            <a:ext cx="941724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9"/>
          <p:cNvSpPr/>
          <p:nvPr/>
        </p:nvSpPr>
        <p:spPr>
          <a:xfrm>
            <a:off x="211320" y="33048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Tipos de valores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05040" y="3528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é &gt; nem &lt; que outro NaN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NaN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905040" y="40510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Não é igual a NaN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905040" y="457272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 erro propaga através das expressões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540360" y="1477080"/>
            <a:ext cx="22590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Numbers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Somente Double (64-bit float)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905040" y="5094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O tipo do valor ainda é Number</a:t>
            </a:r>
            <a:endParaRPr/>
          </a:p>
        </p:txBody>
      </p:sp>
      <p:sp>
        <p:nvSpPr>
          <p:cNvPr id="109" name="CustomShape 8"/>
          <p:cNvSpPr/>
          <p:nvPr/>
        </p:nvSpPr>
        <p:spPr>
          <a:xfrm>
            <a:off x="905040" y="56163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5 * “texto” = NaN</a:t>
            </a:r>
            <a:endParaRPr/>
          </a:p>
        </p:txBody>
      </p:sp>
      <p:sp>
        <p:nvSpPr>
          <p:cNvPr id="110" name="CustomShape 9"/>
          <p:cNvSpPr/>
          <p:nvPr/>
        </p:nvSpPr>
        <p:spPr>
          <a:xfrm>
            <a:off x="905040" y="613800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Number(“texto”)</a:t>
            </a:r>
            <a:endParaRPr/>
          </a:p>
        </p:txBody>
      </p:sp>
      <p:sp>
        <p:nvSpPr>
          <p:cNvPr id="111" name="CustomShape 10"/>
          <p:cNvSpPr/>
          <p:nvPr/>
        </p:nvSpPr>
        <p:spPr>
          <a:xfrm>
            <a:off x="360" y="189720"/>
            <a:ext cx="941724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1"/>
          <p:cNvSpPr/>
          <p:nvPr/>
        </p:nvSpPr>
        <p:spPr>
          <a:xfrm>
            <a:off x="211320" y="33012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Tipos de valores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905040" y="295956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Dividir por 0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29920" y="237456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Infinity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905040" y="348264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5 * Infinity = Infinity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905040" y="40042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Infinity + Infinity = Infinity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540360" y="1477080"/>
            <a:ext cx="22590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Numbers</a:t>
            </a:r>
            <a:endParaRPr/>
          </a:p>
        </p:txBody>
      </p:sp>
      <p:sp>
        <p:nvSpPr>
          <p:cNvPr id="118" name="CustomShape 6"/>
          <p:cNvSpPr/>
          <p:nvPr/>
        </p:nvSpPr>
        <p:spPr>
          <a:xfrm>
            <a:off x="905040" y="4526280"/>
            <a:ext cx="10774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  <a:ea typeface="DejaVu Sans"/>
              </a:rPr>
              <a:t>Infinity – Infinity = NaN</a:t>
            </a:r>
            <a:endParaRPr/>
          </a:p>
        </p:txBody>
      </p:sp>
      <p:sp>
        <p:nvSpPr>
          <p:cNvPr id="119" name="CustomShape 7"/>
          <p:cNvSpPr/>
          <p:nvPr/>
        </p:nvSpPr>
        <p:spPr>
          <a:xfrm>
            <a:off x="529920" y="508032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Math</a:t>
            </a:r>
            <a:endParaRPr/>
          </a:p>
        </p:txBody>
      </p:sp>
      <p:sp>
        <p:nvSpPr>
          <p:cNvPr id="120" name="CustomShape 8"/>
          <p:cNvSpPr/>
          <p:nvPr/>
        </p:nvSpPr>
        <p:spPr>
          <a:xfrm>
            <a:off x="360" y="190080"/>
            <a:ext cx="941724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9"/>
          <p:cNvSpPr/>
          <p:nvPr/>
        </p:nvSpPr>
        <p:spPr>
          <a:xfrm>
            <a:off x="211320" y="33048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Tipos de valores</a:t>
            </a:r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Chars são strings de tamanho 1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38560" y="1477080"/>
            <a:ext cx="17258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Strings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Sequência de 0 ou mais caracteres de 16-bits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529920" y="3528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São imutáveis</a:t>
            </a:r>
            <a:endParaRPr/>
          </a:p>
        </p:txBody>
      </p:sp>
      <p:sp>
        <p:nvSpPr>
          <p:cNvPr id="126" name="CustomShape 5"/>
          <p:cNvSpPr/>
          <p:nvPr/>
        </p:nvSpPr>
        <p:spPr>
          <a:xfrm>
            <a:off x="529920" y="41176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Strings semelhantes são iguais</a:t>
            </a:r>
            <a:endParaRPr/>
          </a:p>
        </p:txBody>
      </p:sp>
      <p:sp>
        <p:nvSpPr>
          <p:cNvPr id="127" name="CustomShape 6"/>
          <p:cNvSpPr/>
          <p:nvPr/>
        </p:nvSpPr>
        <p:spPr>
          <a:xfrm>
            <a:off x="529920" y="469728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São permitidos os usos de '' e ""  para literals</a:t>
            </a:r>
            <a:endParaRPr/>
          </a:p>
        </p:txBody>
      </p:sp>
      <p:sp>
        <p:nvSpPr>
          <p:cNvPr id="128" name="CustomShape 7"/>
          <p:cNvSpPr/>
          <p:nvPr/>
        </p:nvSpPr>
        <p:spPr>
          <a:xfrm>
            <a:off x="360" y="190080"/>
            <a:ext cx="941724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8"/>
          <p:cNvSpPr/>
          <p:nvPr/>
        </p:nvSpPr>
        <p:spPr>
          <a:xfrm>
            <a:off x="211320" y="33048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Tipos de valores</a:t>
            </a:r>
            <a:endParaRPr/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29920" y="2943000"/>
            <a:ext cx="1077480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Undefined é o valor default para membros inexistentes de um objeto, parâmetros de função não informados e variáveis não inicializadas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49360" y="1477080"/>
            <a:ext cx="38746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null e undefined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Null é o valor para nada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360" y="190080"/>
            <a:ext cx="941724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211320" y="33048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Tipos de valores</a:t>
            </a:r>
            <a:endParaRPr/>
          </a:p>
        </p:txBody>
      </p:sp>
    </p:spTree>
  </p:cSld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29920" y="294300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Valores “falsos”: false, null, undefined, “”, 0, NaN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540000" y="1477080"/>
            <a:ext cx="22651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  <a:ea typeface="DejaVu Sans"/>
              </a:rPr>
              <a:t>Booleans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529920" y="2355840"/>
            <a:ext cx="10774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true ou false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529920" y="3528000"/>
            <a:ext cx="1077480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  <a:ea typeface="DejaVu Sans"/>
              </a:rPr>
              <a:t>Valores “verdadeiros”: todo o resto (incluindo “0”, “false” e instâncias de objeto)</a:t>
            </a:r>
            <a:endParaRPr/>
          </a:p>
        </p:txBody>
      </p:sp>
      <p:sp>
        <p:nvSpPr>
          <p:cNvPr id="139" name="CustomShape 5"/>
          <p:cNvSpPr/>
          <p:nvPr/>
        </p:nvSpPr>
        <p:spPr>
          <a:xfrm>
            <a:off x="360" y="190080"/>
            <a:ext cx="9417240" cy="772560"/>
          </a:xfrm>
          <a:prstGeom prst="rect">
            <a:avLst/>
          </a:prstGeom>
          <a:solidFill>
            <a:srgbClr val="2a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6"/>
          <p:cNvSpPr/>
          <p:nvPr/>
        </p:nvSpPr>
        <p:spPr>
          <a:xfrm>
            <a:off x="211320" y="330480"/>
            <a:ext cx="8931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4000" strike="noStrike">
                <a:solidFill>
                  <a:srgbClr val="e6a015"/>
                </a:solidFill>
                <a:latin typeface="Calibri Light"/>
                <a:ea typeface="DejaVu Sans"/>
              </a:rPr>
              <a:t>JavaScript </a:t>
            </a:r>
            <a:r>
              <a:rPr b="1"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A-Z </a:t>
            </a:r>
            <a:r>
              <a:rPr lang="en-US" sz="4000" strike="noStrike">
                <a:solidFill>
                  <a:srgbClr val="ffffff"/>
                </a:solidFill>
                <a:latin typeface="Calibri Light"/>
                <a:ea typeface="DejaVu Sans"/>
              </a:rPr>
              <a:t>| Tipos de valores</a:t>
            </a:r>
            <a:endParaRPr/>
          </a:p>
        </p:txBody>
      </p:sp>
    </p:spTree>
  </p:cSld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