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5679" autoAdjust="0"/>
  </p:normalViewPr>
  <p:slideViewPr>
    <p:cSldViewPr snapToGrid="0">
      <p:cViewPr varScale="1">
        <p:scale>
          <a:sx n="34" d="100"/>
          <a:sy n="34" d="100"/>
        </p:scale>
        <p:origin x="155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B876B0F-1FF9-45C0-B841-B62B47004431}" type="slidenum">
              <a:rPr lang="en-US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36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O que é o Knockout?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18D3B1A-A9AE-4041-A189-B60FD76BBCF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80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/3: visible, click, checked, value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/4: textInput, enable, options (simples)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/5: options (complexo)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A46E5A1-0C1D-4E5C-BC5F-D096EF93C5E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301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$rawData retorna observable enquanto $data retorna o valor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$contexto retorna o objeto binding context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$parentContext retorna o objeto binding contexto do objeto pai (útil quando quer por exemplo pegar o $index do for de cima)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B6BCBCC-3A67-4354-8DFB-91C721E0377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8850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/6: foreach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/7: if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/8: with, $index, $data, $root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0C3D239-B4B8-4534-B59E-BEAA9BF724CD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743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Observable Arrays precisam de () antes de acessar os itens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Métodos de Array presentes: slice, pop, push, shift, unshift, reverse, sort, splice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Outros métodos: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indexOf(val): retorna o índice do primeiro item igual ao valor passado por parâmetro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remove(val): remove todos os valores cujo valor é igual ao passado por parâmetro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remove(func): remove todos os valores cujo resultado da function passada por parâmetro é true (func recebe item como argumento)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removeAll(): remove todos os itens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removeAll([val1, val2, val3]): remove todos os itens cujo valor é igual a qualquer um dos valores do array passado por parâmetro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latin typeface="Arial"/>
              </a:rPr>
              <a:t>**** todos os removes retorna os removidos como um novo Array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destroy: adiciona uma propriedade “_destroyed: true” ao invés de remover.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Serve para quando você precisa saber quais itens foram removidos. Ex.: Ruby ActiveRecord.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Por default os bindings “foreach” e “options” excluem esses valores. Para incluí-los use </a:t>
            </a: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includeDestroyed e optionsIncludeDestroyed respectivamente.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355E91A-74C2-4F54-92AF-F76E56323E3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82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/9: subscribe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/10: observableArray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B526B8-B1F4-4A21-B528-2C7D032D6AB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7800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São campos calculados.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Dependency tracker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Assim que definido o Knockout calcula seu valor inicial.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Ao calcular, o Knockout inscreve o evaluator para cada observable que este está usando (inclusive outros computed). Toda inscrição não mais necessária é removida.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O Knockout notifica todos os inscritos nesse computed avisando que o valor mudou.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Sendo assim, o número de inscrições pode variar a cada vez que ele recalcula o valor computado.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9D891DE-5FA4-4F6D-B4D9-EFF4835E34B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083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/11: computed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/12: computed dependency tracker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/13: peek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403256A-9136-4009-86F8-5902F349289A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602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PURE COMPUTED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São </a:t>
            </a:r>
            <a:r>
              <a:rPr lang="en-US" sz="2000" strike="noStrike" dirty="0" err="1">
                <a:latin typeface="Arial"/>
              </a:rPr>
              <a:t>campos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calculados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iguais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aos</a:t>
            </a:r>
            <a:r>
              <a:rPr lang="en-US" sz="2000" strike="noStrike" dirty="0">
                <a:latin typeface="Arial"/>
              </a:rPr>
              <a:t> computed observables </a:t>
            </a:r>
            <a:r>
              <a:rPr lang="en-US" sz="2000" strike="noStrike" dirty="0" err="1">
                <a:latin typeface="Arial"/>
              </a:rPr>
              <a:t>normais</a:t>
            </a:r>
            <a:r>
              <a:rPr lang="en-US" sz="2000" strike="noStrike" dirty="0"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Dependency tracker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Enquanto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não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há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ninguém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inscrito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neste</a:t>
            </a:r>
            <a:r>
              <a:rPr lang="en-US" sz="2000" strike="noStrike" dirty="0">
                <a:latin typeface="Arial"/>
              </a:rPr>
              <a:t> computed </a:t>
            </a:r>
            <a:r>
              <a:rPr lang="en-US" sz="2000" strike="noStrike" dirty="0" err="1">
                <a:latin typeface="Arial"/>
              </a:rPr>
              <a:t>ele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fica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num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estado</a:t>
            </a:r>
            <a:r>
              <a:rPr lang="en-US" sz="2000" strike="noStrike" dirty="0">
                <a:latin typeface="Arial"/>
              </a:rPr>
              <a:t> “DORMINDO” e </a:t>
            </a:r>
            <a:r>
              <a:rPr lang="en-US" sz="2000" strike="noStrike" dirty="0" err="1">
                <a:latin typeface="Arial"/>
              </a:rPr>
              <a:t>não</a:t>
            </a:r>
            <a:r>
              <a:rPr lang="en-US" sz="2000" strike="noStrike" dirty="0">
                <a:latin typeface="Arial"/>
              </a:rPr>
              <a:t> é </a:t>
            </a:r>
            <a:r>
              <a:rPr lang="en-US" sz="2000" strike="noStrike" dirty="0" err="1">
                <a:latin typeface="Arial"/>
              </a:rPr>
              <a:t>recalculado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cada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vez</a:t>
            </a:r>
            <a:r>
              <a:rPr lang="en-US" sz="2000" strike="noStrike" dirty="0">
                <a:latin typeface="Arial"/>
              </a:rPr>
              <a:t> que </a:t>
            </a:r>
            <a:r>
              <a:rPr lang="en-US" sz="2000" strike="noStrike" dirty="0" err="1">
                <a:latin typeface="Arial"/>
              </a:rPr>
              <a:t>alguma</a:t>
            </a:r>
            <a:r>
              <a:rPr lang="en-US" sz="2000" strike="noStrike" dirty="0">
                <a:latin typeface="Arial"/>
              </a:rPr>
              <a:t> observable que </a:t>
            </a:r>
            <a:r>
              <a:rPr lang="en-US" sz="2000" strike="noStrike" dirty="0" err="1">
                <a:latin typeface="Arial"/>
              </a:rPr>
              <a:t>ele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utiliza</a:t>
            </a:r>
            <a:r>
              <a:rPr lang="en-US" sz="2000" strike="noStrike" dirty="0">
                <a:latin typeface="Arial"/>
              </a:rPr>
              <a:t> é </a:t>
            </a:r>
            <a:r>
              <a:rPr lang="en-US" sz="2000" strike="noStrike" dirty="0" err="1">
                <a:latin typeface="Arial"/>
              </a:rPr>
              <a:t>atualizada</a:t>
            </a:r>
            <a:r>
              <a:rPr lang="en-US" sz="2000" strike="noStrike" dirty="0">
                <a:latin typeface="Arial"/>
              </a:rPr>
              <a:t>.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Uma </a:t>
            </a:r>
            <a:r>
              <a:rPr lang="en-US" sz="2000" strike="noStrike" dirty="0" err="1">
                <a:latin typeface="Arial"/>
              </a:rPr>
              <a:t>vez</a:t>
            </a:r>
            <a:r>
              <a:rPr lang="en-US" sz="2000" strike="noStrike" dirty="0">
                <a:latin typeface="Arial"/>
              </a:rPr>
              <a:t> que </a:t>
            </a:r>
            <a:r>
              <a:rPr lang="en-US" sz="2000" strike="noStrike" dirty="0" err="1">
                <a:latin typeface="Arial"/>
              </a:rPr>
              <a:t>ele</a:t>
            </a:r>
            <a:r>
              <a:rPr lang="en-US" sz="2000" strike="noStrike" dirty="0">
                <a:latin typeface="Arial"/>
              </a:rPr>
              <a:t> tem </a:t>
            </a:r>
            <a:r>
              <a:rPr lang="en-US" sz="2000" strike="noStrike" dirty="0" err="1">
                <a:latin typeface="Arial"/>
              </a:rPr>
              <a:t>alguma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inscrição</a:t>
            </a:r>
            <a:r>
              <a:rPr lang="en-US" sz="2000" strike="noStrike" dirty="0">
                <a:latin typeface="Arial"/>
              </a:rPr>
              <a:t>, </a:t>
            </a:r>
            <a:r>
              <a:rPr lang="en-US" sz="2000" strike="noStrike" dirty="0" err="1">
                <a:latin typeface="Arial"/>
              </a:rPr>
              <a:t>ele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passa</a:t>
            </a:r>
            <a:r>
              <a:rPr lang="en-US" sz="2000" strike="noStrike" dirty="0">
                <a:latin typeface="Arial"/>
              </a:rPr>
              <a:t> a se </a:t>
            </a:r>
            <a:r>
              <a:rPr lang="en-US" sz="2000" strike="noStrike" dirty="0" err="1">
                <a:latin typeface="Arial"/>
              </a:rPr>
              <a:t>comportar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como</a:t>
            </a:r>
            <a:r>
              <a:rPr lang="en-US" sz="2000" strike="noStrike" dirty="0">
                <a:latin typeface="Arial"/>
              </a:rPr>
              <a:t> um computed observable </a:t>
            </a:r>
            <a:r>
              <a:rPr lang="en-US" sz="2000" strike="noStrike" dirty="0" err="1">
                <a:latin typeface="Arial"/>
              </a:rPr>
              <a:t>padrão</a:t>
            </a:r>
            <a:r>
              <a:rPr lang="en-US" sz="2000" strike="noStrike" dirty="0">
                <a:latin typeface="Arial"/>
              </a:rPr>
              <a:t>.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Por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manter</a:t>
            </a:r>
            <a:r>
              <a:rPr lang="en-US" sz="2000" strike="noStrike" dirty="0">
                <a:latin typeface="Arial"/>
              </a:rPr>
              <a:t> o tracking, </a:t>
            </a:r>
            <a:r>
              <a:rPr lang="en-US" sz="2000" strike="noStrike" dirty="0" err="1">
                <a:latin typeface="Arial"/>
              </a:rPr>
              <a:t>ao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ler</a:t>
            </a:r>
            <a:r>
              <a:rPr lang="en-US" sz="2000" strike="noStrike" dirty="0">
                <a:latin typeface="Arial"/>
              </a:rPr>
              <a:t> um Pure Computed </a:t>
            </a:r>
            <a:r>
              <a:rPr lang="en-US" sz="2000" strike="noStrike" dirty="0" err="1">
                <a:latin typeface="Arial"/>
              </a:rPr>
              <a:t>em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estado</a:t>
            </a:r>
            <a:r>
              <a:rPr lang="en-US" sz="2000" strike="noStrike" dirty="0">
                <a:latin typeface="Arial"/>
              </a:rPr>
              <a:t> DORMINDO, </a:t>
            </a:r>
            <a:r>
              <a:rPr lang="en-US" sz="2000" strike="noStrike" dirty="0" err="1">
                <a:latin typeface="Arial"/>
              </a:rPr>
              <a:t>ele</a:t>
            </a:r>
            <a:r>
              <a:rPr lang="en-US" sz="2000" strike="noStrike" dirty="0">
                <a:latin typeface="Arial"/>
              </a:rPr>
              <a:t> é </a:t>
            </a:r>
            <a:r>
              <a:rPr lang="en-US" sz="2000" strike="noStrike" dirty="0" err="1">
                <a:latin typeface="Arial"/>
              </a:rPr>
              <a:t>recalculado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automaticamente</a:t>
            </a:r>
            <a:r>
              <a:rPr lang="en-US" sz="2000" strike="noStrike" dirty="0">
                <a:latin typeface="Arial"/>
              </a:rPr>
              <a:t> SE </a:t>
            </a:r>
            <a:r>
              <a:rPr lang="en-US" sz="2000" strike="noStrike" dirty="0" err="1">
                <a:latin typeface="Arial"/>
              </a:rPr>
              <a:t>alguma</a:t>
            </a:r>
            <a:r>
              <a:rPr lang="en-US" sz="2000" strike="noStrike" dirty="0">
                <a:latin typeface="Arial"/>
              </a:rPr>
              <a:t> de </a:t>
            </a:r>
            <a:r>
              <a:rPr lang="en-US" sz="2000" strike="noStrike" dirty="0" err="1">
                <a:latin typeface="Arial"/>
              </a:rPr>
              <a:t>suas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dependências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tiver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seu</a:t>
            </a:r>
            <a:r>
              <a:rPr lang="en-US" sz="2000" strike="noStrike" dirty="0">
                <a:latin typeface="Arial"/>
              </a:rPr>
              <a:t> valor </a:t>
            </a:r>
            <a:r>
              <a:rPr lang="en-US" sz="2000" strike="noStrike" dirty="0" err="1">
                <a:latin typeface="Arial"/>
              </a:rPr>
              <a:t>atualizado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desde</a:t>
            </a:r>
            <a:r>
              <a:rPr lang="en-US" sz="2000" strike="noStrike" dirty="0">
                <a:latin typeface="Arial"/>
              </a:rPr>
              <a:t> que </a:t>
            </a:r>
            <a:r>
              <a:rPr lang="en-US" sz="2000" strike="noStrike" dirty="0" err="1">
                <a:latin typeface="Arial"/>
              </a:rPr>
              <a:t>ele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foi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calculado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anteriormente</a:t>
            </a:r>
            <a:r>
              <a:rPr lang="en-US" sz="2000" strike="noStrike" dirty="0"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Quando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utilizar</a:t>
            </a:r>
            <a:r>
              <a:rPr lang="en-US" sz="2000" strike="noStrike" dirty="0">
                <a:latin typeface="Arial"/>
              </a:rPr>
              <a:t>?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Quando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você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tiver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uma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inscrição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condicional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em</a:t>
            </a:r>
            <a:r>
              <a:rPr lang="en-US" sz="2000" strike="noStrike" dirty="0">
                <a:latin typeface="Arial"/>
              </a:rPr>
              <a:t> um dado </a:t>
            </a:r>
            <a:r>
              <a:rPr lang="en-US" sz="2000" strike="noStrike" dirty="0" err="1">
                <a:latin typeface="Arial"/>
              </a:rPr>
              <a:t>momento</a:t>
            </a:r>
            <a:r>
              <a:rPr lang="en-US" sz="2000" strike="noStrike" dirty="0">
                <a:latin typeface="Arial"/>
              </a:rPr>
              <a:t> da </a:t>
            </a:r>
            <a:r>
              <a:rPr lang="en-US" sz="2000" strike="noStrike" dirty="0" err="1">
                <a:latin typeface="Arial"/>
              </a:rPr>
              <a:t>evolução</a:t>
            </a:r>
            <a:r>
              <a:rPr lang="en-US" sz="2000" strike="noStrike" dirty="0">
                <a:latin typeface="Arial"/>
              </a:rPr>
              <a:t> da </a:t>
            </a:r>
            <a:r>
              <a:rPr lang="en-US" sz="2000" strike="noStrike" dirty="0" err="1">
                <a:latin typeface="Arial"/>
              </a:rPr>
              <a:t>sua</a:t>
            </a:r>
            <a:r>
              <a:rPr lang="en-US" sz="2000" strike="noStrike" dirty="0">
                <a:latin typeface="Arial"/>
              </a:rPr>
              <a:t> view. </a:t>
            </a:r>
            <a:r>
              <a:rPr lang="en-US" sz="2000" strike="noStrike" dirty="0" err="1">
                <a:latin typeface="Arial"/>
              </a:rPr>
              <a:t>Assim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ele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será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acionado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somente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quando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necessário</a:t>
            </a:r>
            <a:r>
              <a:rPr lang="en-US" sz="2000" strike="noStrike" dirty="0">
                <a:latin typeface="Arial"/>
              </a:rPr>
              <a:t>, </a:t>
            </a:r>
            <a:r>
              <a:rPr lang="en-US" sz="2000" strike="noStrike" dirty="0" err="1">
                <a:latin typeface="Arial"/>
              </a:rPr>
              <a:t>automaticamente</a:t>
            </a:r>
            <a:r>
              <a:rPr lang="en-US" sz="2000" strike="noStrike" dirty="0"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Quando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não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utilizar</a:t>
            </a:r>
            <a:r>
              <a:rPr lang="en-US" sz="2000" strike="noStrike" dirty="0">
                <a:latin typeface="Arial"/>
              </a:rPr>
              <a:t>?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Quando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você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necessita</a:t>
            </a:r>
            <a:r>
              <a:rPr lang="en-US" sz="2000" strike="noStrike" dirty="0">
                <a:latin typeface="Arial"/>
              </a:rPr>
              <a:t> que a computed </a:t>
            </a:r>
            <a:r>
              <a:rPr lang="en-US" sz="2000" strike="noStrike" dirty="0" err="1">
                <a:latin typeface="Arial"/>
              </a:rPr>
              <a:t>seja</a:t>
            </a:r>
            <a:r>
              <a:rPr lang="en-US" sz="2000" strike="noStrike" dirty="0">
                <a:latin typeface="Arial"/>
              </a:rPr>
              <a:t> SEMPRE </a:t>
            </a:r>
            <a:r>
              <a:rPr lang="en-US" sz="2000" strike="noStrike" dirty="0" err="1">
                <a:latin typeface="Arial"/>
              </a:rPr>
              <a:t>recomputada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ao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mudar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os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valores</a:t>
            </a:r>
            <a:r>
              <a:rPr lang="en-US" sz="2000" strike="noStrike" dirty="0">
                <a:latin typeface="Arial"/>
              </a:rPr>
              <a:t> de </a:t>
            </a:r>
            <a:r>
              <a:rPr lang="en-US" sz="2000" strike="noStrike" dirty="0" err="1">
                <a:latin typeface="Arial"/>
              </a:rPr>
              <a:t>suas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dependências</a:t>
            </a:r>
            <a:r>
              <a:rPr lang="en-US" sz="2000" strike="noStrike" dirty="0"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Para </a:t>
            </a:r>
            <a:r>
              <a:rPr lang="en-US" sz="2000" strike="noStrike" dirty="0" err="1">
                <a:latin typeface="Arial"/>
              </a:rPr>
              <a:t>ser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notificado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quando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uma</a:t>
            </a:r>
            <a:r>
              <a:rPr lang="en-US" sz="2000" strike="noStrike" dirty="0">
                <a:latin typeface="Arial"/>
              </a:rPr>
              <a:t> Pure Computed </a:t>
            </a:r>
            <a:r>
              <a:rPr lang="en-US" sz="2000" strike="noStrike" dirty="0" err="1">
                <a:latin typeface="Arial"/>
              </a:rPr>
              <a:t>mudou</a:t>
            </a:r>
            <a:r>
              <a:rPr lang="en-US" sz="2000" strike="noStrike" dirty="0">
                <a:latin typeface="Arial"/>
              </a:rPr>
              <a:t> de </a:t>
            </a:r>
            <a:r>
              <a:rPr lang="en-US" sz="2000" strike="noStrike" dirty="0" err="1">
                <a:latin typeface="Arial"/>
              </a:rPr>
              <a:t>estado</a:t>
            </a:r>
            <a:r>
              <a:rPr lang="en-US" sz="2000" strike="noStrike" dirty="0">
                <a:latin typeface="Arial"/>
              </a:rPr>
              <a:t>, </a:t>
            </a:r>
            <a:r>
              <a:rPr lang="en-US" sz="2000" strike="noStrike" dirty="0" err="1">
                <a:latin typeface="Arial"/>
              </a:rPr>
              <a:t>basta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chamar</a:t>
            </a:r>
            <a:r>
              <a:rPr lang="en-US" sz="2000" strike="noStrike" dirty="0">
                <a:latin typeface="Arial"/>
              </a:rPr>
              <a:t> o subscribe </a:t>
            </a:r>
            <a:r>
              <a:rPr lang="en-US" sz="2000" strike="noStrike" dirty="0" err="1">
                <a:latin typeface="Arial"/>
              </a:rPr>
              <a:t>passando</a:t>
            </a:r>
            <a:r>
              <a:rPr lang="en-US" sz="2000" strike="noStrike" dirty="0">
                <a:latin typeface="Arial"/>
              </a:rPr>
              <a:t> um </a:t>
            </a:r>
            <a:r>
              <a:rPr lang="en-US" sz="2000" strike="noStrike" dirty="0" err="1">
                <a:latin typeface="Arial"/>
              </a:rPr>
              <a:t>parâmetro</a:t>
            </a:r>
            <a:r>
              <a:rPr lang="en-US" sz="2000" strike="noStrike" dirty="0">
                <a:latin typeface="Arial"/>
              </a:rPr>
              <a:t> a </a:t>
            </a:r>
            <a:r>
              <a:rPr lang="en-US" sz="2000" strike="noStrike" dirty="0" err="1">
                <a:latin typeface="Arial"/>
              </a:rPr>
              <a:t>mais</a:t>
            </a:r>
            <a:r>
              <a:rPr lang="en-US" sz="2000" strike="noStrike" dirty="0">
                <a:latin typeface="Arial"/>
              </a:rPr>
              <a:t> com o valor “awake” </a:t>
            </a:r>
            <a:r>
              <a:rPr lang="en-US" sz="2000" strike="noStrike" dirty="0" err="1">
                <a:latin typeface="Arial"/>
              </a:rPr>
              <a:t>ou</a:t>
            </a:r>
            <a:r>
              <a:rPr lang="en-US" sz="2000" strike="noStrike" dirty="0">
                <a:latin typeface="Arial"/>
              </a:rPr>
              <a:t> “asleep”. O </a:t>
            </a:r>
            <a:r>
              <a:rPr lang="en-US" sz="2000" strike="noStrike" dirty="0" err="1">
                <a:latin typeface="Arial"/>
              </a:rPr>
              <a:t>evento</a:t>
            </a:r>
            <a:r>
              <a:rPr lang="en-US" sz="2000" strike="noStrike" dirty="0">
                <a:latin typeface="Arial"/>
              </a:rPr>
              <a:t> awake </a:t>
            </a:r>
            <a:r>
              <a:rPr lang="en-US" sz="2000" strike="noStrike" dirty="0" err="1">
                <a:latin typeface="Arial"/>
              </a:rPr>
              <a:t>enviará</a:t>
            </a:r>
            <a:r>
              <a:rPr lang="en-US" sz="2000" strike="noStrike" dirty="0">
                <a:latin typeface="Arial"/>
              </a:rPr>
              <a:t> o valor </a:t>
            </a:r>
            <a:r>
              <a:rPr lang="en-US" sz="2000" strike="noStrike" dirty="0" err="1">
                <a:latin typeface="Arial"/>
              </a:rPr>
              <a:t>corrente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como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parâmetro</a:t>
            </a:r>
            <a:r>
              <a:rPr lang="en-US" sz="2000" strike="noStrike" dirty="0">
                <a:latin typeface="Arial"/>
              </a:rPr>
              <a:t> para </a:t>
            </a:r>
            <a:r>
              <a:rPr lang="en-US" sz="2000" strike="noStrike" dirty="0" err="1">
                <a:latin typeface="Arial"/>
              </a:rPr>
              <a:t>seu</a:t>
            </a:r>
            <a:r>
              <a:rPr lang="en-US" sz="2000" strike="noStrike" dirty="0">
                <a:latin typeface="Arial"/>
              </a:rPr>
              <a:t> callback, </a:t>
            </a:r>
            <a:r>
              <a:rPr lang="en-US" sz="2000" strike="noStrike" dirty="0" err="1">
                <a:latin typeface="Arial"/>
              </a:rPr>
              <a:t>já</a:t>
            </a:r>
            <a:r>
              <a:rPr lang="en-US" sz="2000" strike="noStrike" dirty="0">
                <a:latin typeface="Arial"/>
              </a:rPr>
              <a:t> o </a:t>
            </a:r>
            <a:r>
              <a:rPr lang="en-US" sz="2000" strike="noStrike" dirty="0" err="1">
                <a:latin typeface="Arial"/>
              </a:rPr>
              <a:t>evento</a:t>
            </a:r>
            <a:r>
              <a:rPr lang="en-US" sz="2000" strike="noStrike" dirty="0">
                <a:latin typeface="Arial"/>
              </a:rPr>
              <a:t> asleep </a:t>
            </a:r>
            <a:r>
              <a:rPr lang="en-US" sz="2000" strike="noStrike" dirty="0" err="1">
                <a:latin typeface="Arial"/>
              </a:rPr>
              <a:t>enviará</a:t>
            </a:r>
            <a:r>
              <a:rPr lang="en-US" sz="2000" strike="noStrike" dirty="0">
                <a:latin typeface="Arial"/>
              </a:rPr>
              <a:t> undefined.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WRITABLE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Permite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adicionar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comportamento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tanto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leitura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quanto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escrita</a:t>
            </a:r>
            <a:r>
              <a:rPr lang="en-US" sz="2000" strike="noStrike" dirty="0">
                <a:latin typeface="Arial"/>
              </a:rPr>
              <a:t>.</a:t>
            </a:r>
            <a:endParaRPr dirty="0"/>
          </a:p>
        </p:txBody>
      </p:sp>
      <p:sp>
        <p:nvSpPr>
          <p:cNvPr id="268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6D85751-FBF8-4816-8BA8-A4B48E9C1DB7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4475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/14: pure computed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/15: writable computed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61B6DD6-8A25-45FD-927D-38A55BD4D675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84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Criar um binding para cada componente externo. Bootstrap, DataTables,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allBindingsAccessor → possui get() e has(), se invocada retorna um objeto com os bindings como propriedades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viewModel → DEPRECATED use bindingContext.$data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bindingContext → entrega o binding context do elemento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0325477-6F0B-464A-9C07-F2ED704F1E3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556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Objetivo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do modulo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Apresentar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biblioteca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O que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será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visto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no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módulo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Introdução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ao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padrão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MVVM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Observables e Bindings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nativos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Custom Bindings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Templates e Components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Como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lidar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com JSON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Extenders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SE DER TEMPO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KO Validation Plugin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Mapping Plugin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Extendendo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as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funções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nativas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(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fn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Extendendo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o binding syntax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O que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será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visto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será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apresentado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um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modelo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de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implementação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para 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dia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-a-dia. O KO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pode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ser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utilizado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de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diversas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maneiras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em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diversos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pontos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distintos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. Como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utilizá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-lo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depende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de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cada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projeto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e de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cada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desenvolvedor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Recursos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avançados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da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biblioteca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.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Pois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são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pouco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necessários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grande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maioria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dos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casos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exigem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mais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conhecimentos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No que 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módulo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irá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ajudar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no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dia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-a-dia.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Uma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vez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que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você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saiba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do que se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trata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pode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cogitar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usar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em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seus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projetos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dirty="0"/>
          </a:p>
        </p:txBody>
      </p:sp>
      <p:sp>
        <p:nvSpPr>
          <p:cNvPr id="238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F6E31CF-11CC-4562-8F5D-EEBACE402BC7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6791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/16: exemplo binding readonly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FDB2CFC-53F1-4931-B570-EF77601410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3664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F53B336-819B-4BF6-ADFE-585FF11F317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296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/17: exemplo simples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/18: exemplo composto usando alias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6126C22-0F45-4693-B56E-E500528087A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5728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>
                <a:latin typeface="Arial"/>
              </a:rPr>
              <a:t>Custom Elements, Component Binding, Comment Syntax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>
                <a:latin typeface="Arial"/>
              </a:rPr>
              <a:t>Custom Elements </a:t>
            </a:r>
            <a:r>
              <a:rPr lang="en-US" sz="2000" strike="noStrike" dirty="0" err="1">
                <a:latin typeface="Arial"/>
              </a:rPr>
              <a:t>precisam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ser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registrados</a:t>
            </a:r>
            <a:r>
              <a:rPr lang="en-US" sz="2000" strike="noStrike" dirty="0">
                <a:latin typeface="Arial"/>
              </a:rPr>
              <a:t> antes de </a:t>
            </a:r>
            <a:r>
              <a:rPr lang="en-US" sz="2000" strike="noStrike" dirty="0" err="1">
                <a:latin typeface="Arial"/>
              </a:rPr>
              <a:t>aparecer</a:t>
            </a:r>
            <a:r>
              <a:rPr lang="en-US" sz="2000" strike="noStrike" dirty="0">
                <a:latin typeface="Arial"/>
              </a:rPr>
              <a:t> no html para </a:t>
            </a:r>
            <a:r>
              <a:rPr lang="en-US" sz="2000" strike="noStrike" dirty="0" err="1">
                <a:latin typeface="Arial"/>
              </a:rPr>
              <a:t>funcionar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nos</a:t>
            </a:r>
            <a:r>
              <a:rPr lang="en-US" sz="2000" strike="noStrike" dirty="0">
                <a:latin typeface="Arial"/>
              </a:rPr>
              <a:t> IEs 6 - 8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>
                <a:latin typeface="Arial"/>
              </a:rPr>
              <a:t>Knockout </a:t>
            </a:r>
            <a:r>
              <a:rPr lang="en-US" sz="2000" strike="noStrike" dirty="0" err="1">
                <a:latin typeface="Arial"/>
              </a:rPr>
              <a:t>chama</a:t>
            </a:r>
            <a:r>
              <a:rPr lang="en-US" sz="2000" strike="noStrike" dirty="0">
                <a:latin typeface="Arial"/>
              </a:rPr>
              <a:t> require(['path'], callback). </a:t>
            </a:r>
            <a:r>
              <a:rPr lang="en-US" sz="2000" strike="noStrike" dirty="0" err="1">
                <a:latin typeface="Arial"/>
              </a:rPr>
              <a:t>Qualquer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componente</a:t>
            </a:r>
            <a:r>
              <a:rPr lang="en-US" sz="2000" strike="noStrike" dirty="0">
                <a:latin typeface="Arial"/>
              </a:rPr>
              <a:t> AMD-Style serve. </a:t>
            </a:r>
            <a:r>
              <a:rPr lang="en-US" sz="2000" strike="noStrike" dirty="0" err="1">
                <a:latin typeface="Arial"/>
              </a:rPr>
              <a:t>Ou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basta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criar</a:t>
            </a:r>
            <a:r>
              <a:rPr lang="en-US" sz="2000" strike="noStrike" dirty="0">
                <a:latin typeface="Arial"/>
              </a:rPr>
              <a:t> um </a:t>
            </a:r>
            <a:r>
              <a:rPr lang="en-US" sz="2000" strike="noStrike" dirty="0" err="1">
                <a:latin typeface="Arial"/>
              </a:rPr>
              <a:t>customizado</a:t>
            </a:r>
            <a:r>
              <a:rPr lang="en-US" sz="2000" strike="noStrike" dirty="0">
                <a:latin typeface="Arial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>
                <a:latin typeface="Arial"/>
              </a:rPr>
              <a:t>Knockout </a:t>
            </a:r>
            <a:r>
              <a:rPr lang="en-US" sz="2000" strike="noStrike" dirty="0" err="1">
                <a:latin typeface="Arial"/>
              </a:rPr>
              <a:t>não</a:t>
            </a:r>
            <a:r>
              <a:rPr lang="en-US" sz="2000" strike="noStrike" dirty="0">
                <a:latin typeface="Arial"/>
              </a:rPr>
              <a:t> interfere no </a:t>
            </a:r>
            <a:r>
              <a:rPr lang="en-US" sz="2000" strike="noStrike" dirty="0" err="1">
                <a:latin typeface="Arial"/>
              </a:rPr>
              <a:t>funcionamento</a:t>
            </a:r>
            <a:r>
              <a:rPr lang="en-US" sz="2000" strike="noStrike" dirty="0">
                <a:latin typeface="Arial"/>
              </a:rPr>
              <a:t> do </a:t>
            </a:r>
            <a:r>
              <a:rPr lang="en-US" sz="2000" strike="noStrike" dirty="0" err="1">
                <a:latin typeface="Arial"/>
              </a:rPr>
              <a:t>componente</a:t>
            </a:r>
            <a:r>
              <a:rPr lang="en-US" sz="2000" strike="noStrike" dirty="0">
                <a:latin typeface="Arial"/>
              </a:rPr>
              <a:t> AMD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 err="1">
                <a:latin typeface="Arial"/>
              </a:rPr>
              <a:t>Os</a:t>
            </a:r>
            <a:r>
              <a:rPr lang="en-US" sz="2000" strike="noStrike" dirty="0">
                <a:latin typeface="Arial"/>
              </a:rPr>
              <a:t> component loaders </a:t>
            </a:r>
            <a:r>
              <a:rPr lang="en-US" sz="2000" strike="noStrike" dirty="0" err="1">
                <a:latin typeface="Arial"/>
              </a:rPr>
              <a:t>permitem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infringir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comportamento</a:t>
            </a:r>
            <a:r>
              <a:rPr lang="en-US" sz="2000" strike="noStrike" dirty="0">
                <a:latin typeface="Arial"/>
              </a:rPr>
              <a:t> de conventions, </a:t>
            </a:r>
            <a:r>
              <a:rPr lang="en-US" sz="2000" strike="noStrike" dirty="0" err="1">
                <a:latin typeface="Arial"/>
              </a:rPr>
              <a:t>configurações</a:t>
            </a:r>
            <a:r>
              <a:rPr lang="en-US" sz="2000" strike="noStrike" dirty="0">
                <a:latin typeface="Arial"/>
              </a:rPr>
              <a:t> e </a:t>
            </a:r>
            <a:r>
              <a:rPr lang="en-US" sz="2000" strike="noStrike" dirty="0" err="1">
                <a:latin typeface="Arial"/>
              </a:rPr>
              <a:t>como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carregar</a:t>
            </a:r>
            <a:r>
              <a:rPr lang="en-US" sz="2000" strike="noStrike" dirty="0">
                <a:latin typeface="Arial"/>
              </a:rPr>
              <a:t> components. </a:t>
            </a:r>
            <a:endParaRPr dirty="0"/>
          </a:p>
        </p:txBody>
      </p:sp>
      <p:sp>
        <p:nvSpPr>
          <p:cNvPr id="280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DD18466-96E8-48E7-BCD8-0B2E7A6A68F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1114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/19: custom element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/20: component binding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/21: sem viewmodel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BA247F6-4D92-4C57-8A57-9E267E4262F7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3810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4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799557C-9D7F-4BE6-8927-FB53963875A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0145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/22: passando html para o componente</a:t>
            </a:r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E7E306B-FC92-4A5A-BB15-FBBA25D9A26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842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>
                <a:latin typeface="Arial"/>
              </a:rPr>
              <a:t>EXTRAS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 err="1">
                <a:latin typeface="Arial"/>
              </a:rPr>
              <a:t>Extendendo</a:t>
            </a:r>
            <a:r>
              <a:rPr lang="en-US" sz="2000" strike="noStrike" dirty="0">
                <a:latin typeface="Arial"/>
              </a:rPr>
              <a:t> as </a:t>
            </a:r>
            <a:r>
              <a:rPr lang="en-US" sz="2000" strike="noStrike" dirty="0" err="1">
                <a:latin typeface="Arial"/>
              </a:rPr>
              <a:t>funções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nativas</a:t>
            </a:r>
            <a:r>
              <a:rPr lang="en-US" sz="2000" strike="noStrike" dirty="0">
                <a:latin typeface="Arial"/>
              </a:rPr>
              <a:t> com </a:t>
            </a:r>
            <a:r>
              <a:rPr lang="en-US" sz="2000" strike="noStrike" dirty="0" err="1">
                <a:latin typeface="Arial"/>
              </a:rPr>
              <a:t>fn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 err="1">
                <a:latin typeface="Arial"/>
              </a:rPr>
              <a:t>Extendendo</a:t>
            </a:r>
            <a:r>
              <a:rPr lang="en-US" sz="2000" strike="noStrike" dirty="0">
                <a:latin typeface="Arial"/>
              </a:rPr>
              <a:t> a binding </a:t>
            </a:r>
            <a:r>
              <a:rPr lang="en-US" sz="2000" strike="noStrike" dirty="0" err="1">
                <a:latin typeface="Arial"/>
              </a:rPr>
              <a:t>syntaxe</a:t>
            </a:r>
            <a:endParaRPr dirty="0"/>
          </a:p>
        </p:txBody>
      </p:sp>
      <p:sp>
        <p:nvSpPr>
          <p:cNvPr id="288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8ABBC2D-F9B2-43C9-AECA-34DC1B353FE4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39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/23: Extender </a:t>
            </a:r>
            <a:r>
              <a:rPr lang="en-US" sz="2000" strike="noStrike" dirty="0" err="1">
                <a:latin typeface="Arial"/>
              </a:rPr>
              <a:t>changeLog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/24: Extender knockout-validation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/25: Extender </a:t>
            </a:r>
            <a:r>
              <a:rPr lang="en-US" sz="2000" strike="noStrike" dirty="0" smtClean="0">
                <a:latin typeface="Arial"/>
              </a:rPr>
              <a:t>rate-limit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latin typeface="Arial"/>
              </a:rPr>
              <a:t>/26: Mapping</a:t>
            </a:r>
            <a:r>
              <a:rPr lang="en-US" sz="2000" strike="noStrike" baseline="0" dirty="0" smtClean="0">
                <a:latin typeface="Arial"/>
              </a:rPr>
              <a:t> p</a:t>
            </a:r>
            <a:r>
              <a:rPr lang="en-US" sz="2000" strike="noStrike" dirty="0" smtClean="0">
                <a:latin typeface="Arial"/>
              </a:rPr>
              <a:t>lugin</a:t>
            </a:r>
            <a:endParaRPr dirty="0"/>
          </a:p>
        </p:txBody>
      </p:sp>
      <p:sp>
        <p:nvSpPr>
          <p:cNvPr id="290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DD84FEE-14DB-4836-BB94-6246F65DC22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383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Apresentação</a:t>
            </a:r>
            <a:endParaRPr/>
          </a:p>
        </p:txBody>
      </p:sp>
      <p:sp>
        <p:nvSpPr>
          <p:cNvPr id="292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37D06F6-D615-4ECF-8CCE-94D9A503C49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243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Falar de Interfaces e Dado vs Informação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Programação Imperativa vs Declarativa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MVVM foi criado por John Goshmann.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 Visava estabelecer uma clara separação de responsabilidades e tonar um aplicativo WPF/Silverlight mais fácil de dar manutenção.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 Separa claramente as responsabilidades de cada pedaço da GUI.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Notificações, Comandos e Data-Binding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E946AF1-423B-43B4-ADE2-DB65985394F5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07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3FC361-4EAE-4DC5-B934-7E7B89A05E1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848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1A9186F-16DC-4054-95CA-D3C66DF9DC8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870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Não tem dependências, é JavaScript puro.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Compatível com os principais browsers: IE 6+, Firefox 2+, Chrome, Safari, entre outros.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92E44C7-DA19-492D-9883-D913C8814C7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789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FIDDLE BASICO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A545C2B-F7E8-45EB-A381-CFA556CFB44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7023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785138-723E-4285-BAE3-352B2D623C3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369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/1: com observable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/2: com observable encadeado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A3E67AF-A98D-4013-A318-09B865CAB0B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024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Css = classe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Style = estilo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Uniquename = [true/false] gera um nome único pro elemento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23582F6-AE44-4D9A-8CB8-56B860EEF71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36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jsfiddle.net/gok383zg/5/" TargetMode="External"/><Relationship Id="rId5" Type="http://schemas.openxmlformats.org/officeDocument/2006/relationships/hyperlink" Target="http://jsfiddle.net/gok383zg/3/" TargetMode="External"/><Relationship Id="rId4" Type="http://schemas.openxmlformats.org/officeDocument/2006/relationships/hyperlink" Target="http://jsfiddle.net/gok383zg/4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jsfiddle.net/gok383zg/8/" TargetMode="External"/><Relationship Id="rId5" Type="http://schemas.openxmlformats.org/officeDocument/2006/relationships/hyperlink" Target="http://jsfiddle.net/gok383zg/6/" TargetMode="External"/><Relationship Id="rId4" Type="http://schemas.openxmlformats.org/officeDocument/2006/relationships/hyperlink" Target="http://jsfiddle.net/gok383zg/7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jsfiddle.net/gok383zg/9/" TargetMode="External"/><Relationship Id="rId4" Type="http://schemas.openxmlformats.org/officeDocument/2006/relationships/hyperlink" Target="http://jsfiddle.net/gok383zg/1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jsfiddle.net/gok383zg/13/" TargetMode="External"/><Relationship Id="rId5" Type="http://schemas.openxmlformats.org/officeDocument/2006/relationships/hyperlink" Target="http://jsfiddle.net/gok383zg/11/" TargetMode="External"/><Relationship Id="rId4" Type="http://schemas.openxmlformats.org/officeDocument/2006/relationships/hyperlink" Target="http://jsfiddle.net/gok383zg/12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jsfiddle.net/gok383zg/14/" TargetMode="External"/><Relationship Id="rId4" Type="http://schemas.openxmlformats.org/officeDocument/2006/relationships/hyperlink" Target="http://jsfiddle.net/gok383zg/15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jsfiddle.net/gok383zg/16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jsfiddle.net/gok383zg/18/" TargetMode="External"/><Relationship Id="rId4" Type="http://schemas.openxmlformats.org/officeDocument/2006/relationships/hyperlink" Target="http://jsfiddle.net/gok383zg/17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jsfiddle.net/gok383zg/21/" TargetMode="External"/><Relationship Id="rId5" Type="http://schemas.openxmlformats.org/officeDocument/2006/relationships/hyperlink" Target="http://jsfiddle.net/gok383zg/20/" TargetMode="External"/><Relationship Id="rId4" Type="http://schemas.openxmlformats.org/officeDocument/2006/relationships/hyperlink" Target="http://jsfiddle.net/gok383zg/19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jsfiddle.net/gok383zg/22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jsfiddle.net/gok383zg/26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jsfiddle.net/gok383zg/25/" TargetMode="External"/><Relationship Id="rId5" Type="http://schemas.openxmlformats.org/officeDocument/2006/relationships/hyperlink" Target="http://jsfiddle.net/gok383zg/24/" TargetMode="External"/><Relationship Id="rId4" Type="http://schemas.openxmlformats.org/officeDocument/2006/relationships/hyperlink" Target="http://jsfiddle.net/gok383zg/23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jsfiddle.net/gok383z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jsfiddle.net/gok383zg/1/" TargetMode="External"/><Relationship Id="rId4" Type="http://schemas.openxmlformats.org/officeDocument/2006/relationships/hyperlink" Target="http://jsfiddle.net/gok383zg/2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5764680"/>
            <a:ext cx="12190680" cy="109188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Imagem 1"/>
          <p:cNvPicPr/>
          <p:nvPr/>
        </p:nvPicPr>
        <p:blipFill>
          <a:blip r:embed="rId3"/>
          <a:stretch/>
        </p:blipFill>
        <p:spPr>
          <a:xfrm>
            <a:off x="2038680" y="895680"/>
            <a:ext cx="8112960" cy="426528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2848320" y="5844240"/>
            <a:ext cx="6493680" cy="94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2980800" y="491184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http://jsfiddle.net/gok383zg/4/</a:t>
            </a:r>
            <a:endParaRPr dirty="0"/>
          </a:p>
        </p:txBody>
      </p:sp>
      <p:sp>
        <p:nvSpPr>
          <p:cNvPr id="128" name="CustomShape 2"/>
          <p:cNvSpPr/>
          <p:nvPr/>
        </p:nvSpPr>
        <p:spPr>
          <a:xfrm>
            <a:off x="2980800" y="398268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http://jsfiddle.net/gok383zg/3/</a:t>
            </a:r>
            <a:endParaRPr dirty="0"/>
          </a:p>
        </p:txBody>
      </p:sp>
      <p:sp>
        <p:nvSpPr>
          <p:cNvPr id="129" name="CustomShape 3"/>
          <p:cNvSpPr/>
          <p:nvPr/>
        </p:nvSpPr>
        <p:spPr>
          <a:xfrm>
            <a:off x="2980800" y="584136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6"/>
              </a:rPr>
              <a:t>http://jsfiddle.net/gok383zg/5/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Bindings</a:t>
            </a:r>
            <a:endParaRPr/>
          </a:p>
        </p:txBody>
      </p:sp>
      <p:graphicFrame>
        <p:nvGraphicFramePr>
          <p:cNvPr id="133" name="Table 4"/>
          <p:cNvGraphicFramePr/>
          <p:nvPr>
            <p:extLst>
              <p:ext uri="{D42A27DB-BD31-4B8C-83A1-F6EECF244321}">
                <p14:modId xmlns:p14="http://schemas.microsoft.com/office/powerpoint/2010/main" val="138012026"/>
              </p:ext>
            </p:extLst>
          </p:nvPr>
        </p:nvGraphicFramePr>
        <p:xfrm>
          <a:off x="613080" y="1329120"/>
          <a:ext cx="11102400" cy="4583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51200"/>
                <a:gridCol w="5551200"/>
              </a:tblGrid>
              <a:tr h="41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 err="1"/>
                        <a:t>Controle</a:t>
                      </a:r>
                      <a:r>
                        <a:rPr lang="en-US" strike="noStrike" dirty="0"/>
                        <a:t> de </a:t>
                      </a:r>
                      <a:r>
                        <a:rPr lang="en-US" strike="noStrike" dirty="0" err="1"/>
                        <a:t>fluxo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 err="1"/>
                        <a:t>Contexto</a:t>
                      </a:r>
                      <a:endParaRPr dirty="0"/>
                    </a:p>
                  </a:txBody>
                  <a:tcPr/>
                </a:tc>
              </a:tr>
              <a:tr h="40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Foreach binding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$parent</a:t>
                      </a:r>
                      <a:endParaRPr/>
                    </a:p>
                  </a:txBody>
                  <a:tcPr/>
                </a:tc>
              </a:tr>
              <a:tr h="40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 dirty="0"/>
                        <a:t>If binding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$parents</a:t>
                      </a:r>
                      <a:endParaRPr/>
                    </a:p>
                  </a:txBody>
                  <a:tcPr/>
                </a:tc>
              </a:tr>
              <a:tr h="40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Ifnot binding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$root</a:t>
                      </a:r>
                      <a:endParaRPr/>
                    </a:p>
                  </a:txBody>
                  <a:tcPr/>
                </a:tc>
              </a:tr>
              <a:tr h="40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With binding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$data</a:t>
                      </a:r>
                      <a:endParaRPr/>
                    </a:p>
                  </a:txBody>
                  <a:tcPr/>
                </a:tc>
              </a:tr>
              <a:tr h="50796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$rawData</a:t>
                      </a:r>
                      <a:endParaRPr/>
                    </a:p>
                  </a:txBody>
                  <a:tcPr/>
                </a:tc>
              </a:tr>
              <a:tr h="5079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$index</a:t>
                      </a:r>
                      <a:endParaRPr/>
                    </a:p>
                  </a:txBody>
                  <a:tcPr/>
                </a:tc>
              </a:tr>
              <a:tr h="5079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$context</a:t>
                      </a:r>
                      <a:endParaRPr/>
                    </a:p>
                  </a:txBody>
                  <a:tcPr/>
                </a:tc>
              </a:tr>
              <a:tr h="5079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$parentContext</a:t>
                      </a:r>
                      <a:endParaRPr/>
                    </a:p>
                  </a:txBody>
                  <a:tcPr/>
                </a:tc>
              </a:tr>
              <a:tr h="5079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 dirty="0"/>
                        <a:t>$element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2942640" y="491184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http://jsfiddle.net/gok383zg/7/</a:t>
            </a:r>
            <a:endParaRPr dirty="0"/>
          </a:p>
        </p:txBody>
      </p:sp>
      <p:sp>
        <p:nvSpPr>
          <p:cNvPr id="136" name="CustomShape 2"/>
          <p:cNvSpPr/>
          <p:nvPr/>
        </p:nvSpPr>
        <p:spPr>
          <a:xfrm>
            <a:off x="2942640" y="398268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http://jsfiddle.net/gok383zg/6/</a:t>
            </a:r>
            <a:endParaRPr dirty="0"/>
          </a:p>
        </p:txBody>
      </p:sp>
      <p:sp>
        <p:nvSpPr>
          <p:cNvPr id="137" name="CustomShape 3"/>
          <p:cNvSpPr/>
          <p:nvPr/>
        </p:nvSpPr>
        <p:spPr>
          <a:xfrm>
            <a:off x="2942640" y="584136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6"/>
              </a:rPr>
              <a:t>http://jsfiddle.net/gok383zg/8/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De volta aos observables</a:t>
            </a:r>
            <a:endParaRPr/>
          </a:p>
        </p:txBody>
      </p:sp>
      <p:sp>
        <p:nvSpPr>
          <p:cNvPr id="141" name="CustomShape 4"/>
          <p:cNvSpPr/>
          <p:nvPr/>
        </p:nvSpPr>
        <p:spPr>
          <a:xfrm>
            <a:off x="548280" y="219348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ko.observableArray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([valor default])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array observable</a:t>
            </a:r>
            <a:endParaRPr dirty="0"/>
          </a:p>
        </p:txBody>
      </p:sp>
      <p:sp>
        <p:nvSpPr>
          <p:cNvPr id="142" name="CustomShape 5"/>
          <p:cNvSpPr/>
          <p:nvPr/>
        </p:nvSpPr>
        <p:spPr>
          <a:xfrm>
            <a:off x="548280" y="12621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observable.subscribe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func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)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inscreve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event handler a um observable</a:t>
            </a:r>
            <a:endParaRPr dirty="0"/>
          </a:p>
        </p:txBody>
      </p:sp>
      <p:sp>
        <p:nvSpPr>
          <p:cNvPr id="143" name="CustomShape 6"/>
          <p:cNvSpPr/>
          <p:nvPr/>
        </p:nvSpPr>
        <p:spPr>
          <a:xfrm>
            <a:off x="2228760" y="3125160"/>
            <a:ext cx="9092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Para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acessar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o item de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índice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3: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obsArray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()[3]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obsArr.indexOf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val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obsArr.remove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val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obsArr.remove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(function(item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))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obsArr.removeAll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obsArr.removeAll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obsArr.destroy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  <p:bldP spid="1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2944440" y="526572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http://jsfiddle.net/gok383zg/10/</a:t>
            </a:r>
            <a:endParaRPr dirty="0"/>
          </a:p>
        </p:txBody>
      </p:sp>
      <p:sp>
        <p:nvSpPr>
          <p:cNvPr id="146" name="CustomShape 2"/>
          <p:cNvSpPr/>
          <p:nvPr/>
        </p:nvSpPr>
        <p:spPr>
          <a:xfrm>
            <a:off x="2942640" y="433656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http://jsfiddle.net/gok383zg/9/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Computed observables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1695240" y="1966320"/>
            <a:ext cx="96264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Dependency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Tracker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observable.peek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()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retorna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o valor do observable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se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inscrever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51" name="CustomShape 5"/>
          <p:cNvSpPr/>
          <p:nvPr/>
        </p:nvSpPr>
        <p:spPr>
          <a:xfrm>
            <a:off x="548280" y="12621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ko.computed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(function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[this])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computed observable</a:t>
            </a:r>
            <a:endParaRPr dirty="0"/>
          </a:p>
        </p:txBody>
      </p:sp>
      <p:sp>
        <p:nvSpPr>
          <p:cNvPr id="152" name="CustomShape 6"/>
          <p:cNvSpPr/>
          <p:nvPr/>
        </p:nvSpPr>
        <p:spPr>
          <a:xfrm>
            <a:off x="548280" y="38217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ko.pureComputed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(function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[this])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pure computed observable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2944440" y="491184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http://jsfiddle.net/gok383zg/12/</a:t>
            </a:r>
            <a:endParaRPr dirty="0"/>
          </a:p>
        </p:txBody>
      </p:sp>
      <p:sp>
        <p:nvSpPr>
          <p:cNvPr id="155" name="CustomShape 2"/>
          <p:cNvSpPr/>
          <p:nvPr/>
        </p:nvSpPr>
        <p:spPr>
          <a:xfrm>
            <a:off x="2925360" y="398268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http://jsfiddle.net/gok383zg/11/</a:t>
            </a:r>
            <a:endParaRPr dirty="0"/>
          </a:p>
        </p:txBody>
      </p:sp>
      <p:sp>
        <p:nvSpPr>
          <p:cNvPr id="156" name="CustomShape 3"/>
          <p:cNvSpPr/>
          <p:nvPr/>
        </p:nvSpPr>
        <p:spPr>
          <a:xfrm>
            <a:off x="2925360" y="584136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6"/>
              </a:rPr>
              <a:t>http://jsfiddle.net/gok383zg/13/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210960" y="310320"/>
            <a:ext cx="896976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Computed observables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548280" y="14025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ko.pureComputed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(function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[this])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pure computed observable</a:t>
            </a:r>
            <a:endParaRPr dirty="0"/>
          </a:p>
        </p:txBody>
      </p:sp>
      <p:sp>
        <p:nvSpPr>
          <p:cNvPr id="161" name="CustomShape 5"/>
          <p:cNvSpPr/>
          <p:nvPr/>
        </p:nvSpPr>
        <p:spPr>
          <a:xfrm>
            <a:off x="1562040" y="2420280"/>
            <a:ext cx="97596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Dependency 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tracker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Quando</a:t>
            </a: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utilizar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Notificações</a:t>
            </a: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mudança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estado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 (DORMINDO/ACORDADA).</a:t>
            </a:r>
            <a:endParaRPr dirty="0"/>
          </a:p>
        </p:txBody>
      </p:sp>
      <p:sp>
        <p:nvSpPr>
          <p:cNvPr id="162" name="CustomShape 6"/>
          <p:cNvSpPr/>
          <p:nvPr/>
        </p:nvSpPr>
        <p:spPr>
          <a:xfrm>
            <a:off x="548280" y="385992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ko.computed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({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read:function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write: function}, [this])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writable computed observable</a:t>
            </a:r>
            <a:endParaRPr dirty="0"/>
          </a:p>
        </p:txBody>
      </p:sp>
      <p:sp>
        <p:nvSpPr>
          <p:cNvPr id="163" name="CustomShape 7"/>
          <p:cNvSpPr/>
          <p:nvPr/>
        </p:nvSpPr>
        <p:spPr>
          <a:xfrm>
            <a:off x="548280" y="487764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Opções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 owner,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deferEvaluation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disposeWhen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disposeWhenNodeIsRemoved</a:t>
            </a:r>
            <a:endParaRPr dirty="0"/>
          </a:p>
        </p:txBody>
      </p:sp>
      <p:sp>
        <p:nvSpPr>
          <p:cNvPr id="164" name="CustomShape 8"/>
          <p:cNvSpPr/>
          <p:nvPr/>
        </p:nvSpPr>
        <p:spPr>
          <a:xfrm>
            <a:off x="548280" y="59151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Métodos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 dispose,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isActive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  <p:bldP spid="162" grpId="0"/>
      <p:bldP spid="163" grpId="0"/>
      <p:bldP spid="1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2944440" y="491184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http://jsfiddle.net/gok383zg/15/</a:t>
            </a:r>
            <a:endParaRPr dirty="0"/>
          </a:p>
        </p:txBody>
      </p:sp>
      <p:sp>
        <p:nvSpPr>
          <p:cNvPr id="167" name="CustomShape 2"/>
          <p:cNvSpPr/>
          <p:nvPr/>
        </p:nvSpPr>
        <p:spPr>
          <a:xfrm>
            <a:off x="2925360" y="398268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http://jsfiddle.net/gok383zg/14/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210960" y="310320"/>
            <a:ext cx="896976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Custom bindings</a:t>
            </a:r>
            <a:endParaRPr/>
          </a:p>
        </p:txBody>
      </p:sp>
      <p:sp>
        <p:nvSpPr>
          <p:cNvPr id="171" name="CustomShape 4"/>
          <p:cNvSpPr/>
          <p:nvPr/>
        </p:nvSpPr>
        <p:spPr>
          <a:xfrm>
            <a:off x="548280" y="14025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ko.bindingHandlers.yourBindingName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= {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init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func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update: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func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};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custom binding;</a:t>
            </a:r>
            <a:endParaRPr dirty="0"/>
          </a:p>
        </p:txBody>
      </p:sp>
      <p:sp>
        <p:nvSpPr>
          <p:cNvPr id="172" name="CustomShape 5"/>
          <p:cNvSpPr/>
          <p:nvPr/>
        </p:nvSpPr>
        <p:spPr>
          <a:xfrm>
            <a:off x="1562040" y="2420280"/>
            <a:ext cx="97596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Quando</a:t>
            </a: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utilizar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Ambas</a:t>
            </a: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as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funções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recebem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: element,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valueAccessor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allBindings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viewModel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bindingContext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Objetivo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537480" y="1500480"/>
            <a:ext cx="10719000" cy="12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Apresentar</a:t>
            </a: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 as </a:t>
            </a:r>
            <a:r>
              <a:rPr lang="en-US" sz="4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funcionalidades</a:t>
            </a: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4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básicas</a:t>
            </a: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 do Knockout.</a:t>
            </a:r>
            <a:endParaRPr dirty="0"/>
          </a:p>
        </p:txBody>
      </p:sp>
      <p:sp>
        <p:nvSpPr>
          <p:cNvPr id="84" name="CustomShape 5"/>
          <p:cNvSpPr/>
          <p:nvPr/>
        </p:nvSpPr>
        <p:spPr>
          <a:xfrm>
            <a:off x="483120" y="288360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Observables</a:t>
            </a:r>
            <a:endParaRPr dirty="0"/>
          </a:p>
        </p:txBody>
      </p:sp>
      <p:sp>
        <p:nvSpPr>
          <p:cNvPr id="85" name="CustomShape 6"/>
          <p:cNvSpPr/>
          <p:nvPr/>
        </p:nvSpPr>
        <p:spPr>
          <a:xfrm>
            <a:off x="510480" y="425520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Templates</a:t>
            </a:r>
            <a:endParaRPr dirty="0"/>
          </a:p>
        </p:txBody>
      </p:sp>
      <p:sp>
        <p:nvSpPr>
          <p:cNvPr id="86" name="CustomShape 7"/>
          <p:cNvSpPr/>
          <p:nvPr/>
        </p:nvSpPr>
        <p:spPr>
          <a:xfrm>
            <a:off x="510480" y="356184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Bindings</a:t>
            </a:r>
            <a:endParaRPr dirty="0"/>
          </a:p>
        </p:txBody>
      </p:sp>
      <p:sp>
        <p:nvSpPr>
          <p:cNvPr id="87" name="CustomShape 8"/>
          <p:cNvSpPr/>
          <p:nvPr/>
        </p:nvSpPr>
        <p:spPr>
          <a:xfrm>
            <a:off x="510480" y="49485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Components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74" name="CustomShape 1"/>
          <p:cNvSpPr/>
          <p:nvPr/>
        </p:nvSpPr>
        <p:spPr>
          <a:xfrm>
            <a:off x="2925360" y="398268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http://jsfiddle.net/gok383zg/16/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210960" y="310320"/>
            <a:ext cx="896976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Templates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548280" y="14025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template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 { name: '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mytemplate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', data: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mydata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}</a:t>
            </a:r>
            <a:endParaRPr dirty="0"/>
          </a:p>
        </p:txBody>
      </p:sp>
      <p:sp>
        <p:nvSpPr>
          <p:cNvPr id="179" name="CustomShape 5"/>
          <p:cNvSpPr/>
          <p:nvPr/>
        </p:nvSpPr>
        <p:spPr>
          <a:xfrm>
            <a:off x="548280" y="198360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template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 { name: '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mytemplate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',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foreach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myArray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as: 'alias' }</a:t>
            </a:r>
            <a:endParaRPr dirty="0"/>
          </a:p>
        </p:txBody>
      </p:sp>
      <p:sp>
        <p:nvSpPr>
          <p:cNvPr id="180" name="CustomShape 6"/>
          <p:cNvSpPr/>
          <p:nvPr/>
        </p:nvSpPr>
        <p:spPr>
          <a:xfrm>
            <a:off x="548280" y="253224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“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afterRender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”, “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afterAdd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”, and “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beforeRemove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endParaRPr dirty="0"/>
          </a:p>
        </p:txBody>
      </p:sp>
      <p:sp>
        <p:nvSpPr>
          <p:cNvPr id="181" name="CustomShape 7"/>
          <p:cNvSpPr/>
          <p:nvPr/>
        </p:nvSpPr>
        <p:spPr>
          <a:xfrm>
            <a:off x="548280" y="31089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Custom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Bindings antes, Templates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depois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/>
      <p:bldP spid="180" grpId="0"/>
      <p:bldP spid="1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2925360" y="398268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http://jsfiddle.net/gok383zg/17/</a:t>
            </a:r>
            <a:endParaRPr dirty="0"/>
          </a:p>
        </p:txBody>
      </p:sp>
      <p:sp>
        <p:nvSpPr>
          <p:cNvPr id="184" name="CustomShape 2"/>
          <p:cNvSpPr/>
          <p:nvPr/>
        </p:nvSpPr>
        <p:spPr>
          <a:xfrm>
            <a:off x="2926080" y="484632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http://jsfiddle.net/gok383zg/18/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3"/>
          <p:cNvSpPr/>
          <p:nvPr/>
        </p:nvSpPr>
        <p:spPr>
          <a:xfrm>
            <a:off x="210960" y="310320"/>
            <a:ext cx="896976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Components</a:t>
            </a:r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548280" y="14025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ko.components.register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('name', {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viewModel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template });</a:t>
            </a:r>
            <a:endParaRPr dirty="0"/>
          </a:p>
        </p:txBody>
      </p:sp>
      <p:sp>
        <p:nvSpPr>
          <p:cNvPr id="190" name="CustomShape 6"/>
          <p:cNvSpPr/>
          <p:nvPr/>
        </p:nvSpPr>
        <p:spPr>
          <a:xfrm>
            <a:off x="2011680" y="2011680"/>
            <a:ext cx="93258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template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é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obrigatório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1" name="CustomShape 7"/>
          <p:cNvSpPr/>
          <p:nvPr/>
        </p:nvSpPr>
        <p:spPr>
          <a:xfrm>
            <a:off x="2087640" y="3474720"/>
            <a:ext cx="93258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viewModel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é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opcional</a:t>
            </a:r>
            <a:endParaRPr dirty="0"/>
          </a:p>
        </p:txBody>
      </p:sp>
      <p:sp>
        <p:nvSpPr>
          <p:cNvPr id="192" name="CustomShape 8"/>
          <p:cNvSpPr/>
          <p:nvPr/>
        </p:nvSpPr>
        <p:spPr>
          <a:xfrm>
            <a:off x="2491409" y="2532240"/>
            <a:ext cx="8846071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template: '&lt;html&gt;'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template: { element: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elemInstance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}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3" name="CustomShape 9"/>
          <p:cNvSpPr/>
          <p:nvPr/>
        </p:nvSpPr>
        <p:spPr>
          <a:xfrm>
            <a:off x="1683360" y="3004560"/>
            <a:ext cx="6116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8"/>
          <p:cNvSpPr/>
          <p:nvPr/>
        </p:nvSpPr>
        <p:spPr>
          <a:xfrm>
            <a:off x="2491409" y="4001035"/>
            <a:ext cx="8908891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viewModel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 function (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espera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uma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Constructor)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viewModel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 { instance: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objeto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}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viewModel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 {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createViewModel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func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} (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espera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uma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Builder)</a:t>
            </a:r>
            <a:endParaRPr dirty="0"/>
          </a:p>
        </p:txBody>
      </p:sp>
      <p:sp>
        <p:nvSpPr>
          <p:cNvPr id="13" name="CustomShape 4"/>
          <p:cNvSpPr/>
          <p:nvPr/>
        </p:nvSpPr>
        <p:spPr>
          <a:xfrm>
            <a:off x="564120" y="6027568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Bindings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AMD e Component Loaders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90" grpId="0"/>
      <p:bldP spid="191" grpId="0"/>
      <p:bldP spid="192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2925360" y="398268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http://jsfiddle.net/gok383zg/19/</a:t>
            </a:r>
            <a:endParaRPr dirty="0"/>
          </a:p>
        </p:txBody>
      </p:sp>
      <p:sp>
        <p:nvSpPr>
          <p:cNvPr id="197" name="CustomShape 2"/>
          <p:cNvSpPr/>
          <p:nvPr/>
        </p:nvSpPr>
        <p:spPr>
          <a:xfrm>
            <a:off x="2925360" y="469872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http://jsfiddle.net/gok383zg/20/</a:t>
            </a:r>
            <a:endParaRPr dirty="0"/>
          </a:p>
        </p:txBody>
      </p:sp>
      <p:sp>
        <p:nvSpPr>
          <p:cNvPr id="198" name="CustomShape 3"/>
          <p:cNvSpPr/>
          <p:nvPr/>
        </p:nvSpPr>
        <p:spPr>
          <a:xfrm>
            <a:off x="2926080" y="548640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6"/>
              </a:rPr>
              <a:t>http://jsfiddle.net/gok383zg/21/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210960" y="310320"/>
            <a:ext cx="896976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Components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548280" y="14025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Ciclo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vida</a:t>
            </a:r>
            <a:endParaRPr dirty="0"/>
          </a:p>
        </p:txBody>
      </p:sp>
      <p:sp>
        <p:nvSpPr>
          <p:cNvPr id="203" name="CustomShape 5"/>
          <p:cNvSpPr/>
          <p:nvPr/>
        </p:nvSpPr>
        <p:spPr>
          <a:xfrm>
            <a:off x="1683360" y="3004560"/>
            <a:ext cx="6116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6"/>
          <p:cNvSpPr/>
          <p:nvPr/>
        </p:nvSpPr>
        <p:spPr>
          <a:xfrm>
            <a:off x="1097280" y="1920240"/>
            <a:ext cx="10224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Component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loaders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são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invocados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Template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resolvido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é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inserido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no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documento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ViewModel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é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instanciado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(se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definido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ViewModel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é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bindado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na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view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Componente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é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ativado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Componente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é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desativado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e a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ViewModel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sofre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dispose</a:t>
            </a:r>
            <a:endParaRPr dirty="0"/>
          </a:p>
        </p:txBody>
      </p:sp>
      <p:sp>
        <p:nvSpPr>
          <p:cNvPr id="205" name="CustomShape 7"/>
          <p:cNvSpPr/>
          <p:nvPr/>
        </p:nvSpPr>
        <p:spPr>
          <a:xfrm>
            <a:off x="564120" y="490968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Passar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HTML para o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componente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4" grpId="0"/>
      <p:bldP spid="2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2925360" y="398268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http://jsfiddle.net/gok383zg/22/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3"/>
          <p:cNvSpPr/>
          <p:nvPr/>
        </p:nvSpPr>
        <p:spPr>
          <a:xfrm>
            <a:off x="210960" y="310320"/>
            <a:ext cx="896976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Outros</a:t>
            </a:r>
            <a:endParaRPr/>
          </a:p>
        </p:txBody>
      </p:sp>
      <p:sp>
        <p:nvSpPr>
          <p:cNvPr id="211" name="CustomShape 4"/>
          <p:cNvSpPr/>
          <p:nvPr/>
        </p:nvSpPr>
        <p:spPr>
          <a:xfrm>
            <a:off x="1688760" y="3720285"/>
            <a:ext cx="98586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ko.toJS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(model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</p:txBody>
      </p:sp>
      <p:sp>
        <p:nvSpPr>
          <p:cNvPr id="213" name="CustomShape 6"/>
          <p:cNvSpPr/>
          <p:nvPr/>
        </p:nvSpPr>
        <p:spPr>
          <a:xfrm>
            <a:off x="1688760" y="4301325"/>
            <a:ext cx="98586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ko.toJSON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(model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[replacer [, space]])</a:t>
            </a:r>
            <a:endParaRPr dirty="0"/>
          </a:p>
        </p:txBody>
      </p:sp>
      <p:sp>
        <p:nvSpPr>
          <p:cNvPr id="214" name="CustomShape 7"/>
          <p:cNvSpPr/>
          <p:nvPr/>
        </p:nvSpPr>
        <p:spPr>
          <a:xfrm>
            <a:off x="774000" y="3171645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Trabalhando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com JSON</a:t>
            </a:r>
            <a:endParaRPr dirty="0"/>
          </a:p>
        </p:txBody>
      </p:sp>
      <p:sp>
        <p:nvSpPr>
          <p:cNvPr id="215" name="CustomShape 8"/>
          <p:cNvSpPr/>
          <p:nvPr/>
        </p:nvSpPr>
        <p:spPr>
          <a:xfrm>
            <a:off x="774000" y="144153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Extenders</a:t>
            </a:r>
            <a:endParaRPr dirty="0"/>
          </a:p>
        </p:txBody>
      </p:sp>
      <p:sp>
        <p:nvSpPr>
          <p:cNvPr id="216" name="CustomShape 9"/>
          <p:cNvSpPr/>
          <p:nvPr/>
        </p:nvSpPr>
        <p:spPr>
          <a:xfrm>
            <a:off x="1597680" y="2018250"/>
            <a:ext cx="98586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Knockout-Validation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Plugin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rate-limit</a:t>
            </a:r>
            <a:endParaRPr dirty="0"/>
          </a:p>
        </p:txBody>
      </p:sp>
      <p:sp>
        <p:nvSpPr>
          <p:cNvPr id="217" name="CustomShape 10"/>
          <p:cNvSpPr/>
          <p:nvPr/>
        </p:nvSpPr>
        <p:spPr>
          <a:xfrm>
            <a:off x="1688760" y="4825485"/>
            <a:ext cx="98586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Mapping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Plugin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  <p:bldP spid="213" grpId="0"/>
      <p:bldP spid="214" grpId="0"/>
      <p:bldP spid="215" grpId="0"/>
      <p:bldP spid="216" grpId="0"/>
      <p:bldP spid="2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219" name="CustomShape 1"/>
          <p:cNvSpPr/>
          <p:nvPr/>
        </p:nvSpPr>
        <p:spPr>
          <a:xfrm>
            <a:off x="2925360" y="366282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http://jsfiddle.net/gok383zg/23/</a:t>
            </a:r>
            <a:endParaRPr dirty="0"/>
          </a:p>
        </p:txBody>
      </p:sp>
      <p:sp>
        <p:nvSpPr>
          <p:cNvPr id="220" name="CustomShape 2"/>
          <p:cNvSpPr/>
          <p:nvPr/>
        </p:nvSpPr>
        <p:spPr>
          <a:xfrm>
            <a:off x="2925360" y="434358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http://jsfiddle.net/gok383zg/24/</a:t>
            </a:r>
            <a:endParaRPr dirty="0"/>
          </a:p>
        </p:txBody>
      </p:sp>
      <p:sp>
        <p:nvSpPr>
          <p:cNvPr id="221" name="CustomShape 3"/>
          <p:cNvSpPr/>
          <p:nvPr/>
        </p:nvSpPr>
        <p:spPr>
          <a:xfrm>
            <a:off x="2925360" y="506898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6"/>
              </a:rPr>
              <a:t>http://jsfiddle.net/gok383zg/25/</a:t>
            </a:r>
            <a:endParaRPr dirty="0"/>
          </a:p>
        </p:txBody>
      </p:sp>
      <p:sp>
        <p:nvSpPr>
          <p:cNvPr id="6" name="CustomShape 3"/>
          <p:cNvSpPr/>
          <p:nvPr/>
        </p:nvSpPr>
        <p:spPr>
          <a:xfrm>
            <a:off x="2925360" y="575154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7"/>
              </a:rPr>
              <a:t>http://</a:t>
            </a:r>
            <a:r>
              <a:rPr lang="en-US" sz="4000" u="sng" strike="noStrike" dirty="0" smtClean="0">
                <a:solidFill>
                  <a:srgbClr val="0000FF"/>
                </a:solidFill>
                <a:latin typeface="Arial"/>
                <a:ea typeface="DejaVu Sans"/>
                <a:hlinkClick r:id="rId7"/>
              </a:rPr>
              <a:t>jsfiddle.net/gok383zg/26/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1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074400" y="2132280"/>
            <a:ext cx="61606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>
                <a:solidFill>
                  <a:srgbClr val="FFFFFF"/>
                </a:solidFill>
                <a:latin typeface="Calibri"/>
                <a:ea typeface="DejaVu Sans"/>
              </a:rPr>
              <a:t>https://github.com/ITLab-Academy</a:t>
            </a:r>
            <a:endParaRPr/>
          </a:p>
        </p:txBody>
      </p:sp>
      <p:pic>
        <p:nvPicPr>
          <p:cNvPr id="223" name="Imagem 244"/>
          <p:cNvPicPr/>
          <p:nvPr/>
        </p:nvPicPr>
        <p:blipFill>
          <a:blip r:embed="rId3"/>
          <a:stretch/>
        </p:blipFill>
        <p:spPr>
          <a:xfrm>
            <a:off x="4646520" y="731520"/>
            <a:ext cx="3018600" cy="139860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1232427" y="4860162"/>
            <a:ext cx="9892145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dirty="0">
                <a:solidFill>
                  <a:srgbClr val="FFFFFF"/>
                </a:solidFill>
                <a:latin typeface="Calibri"/>
                <a:ea typeface="DejaVu Sans"/>
              </a:rPr>
              <a:t>http://knockoutjs.com/documentation/introduction.html</a:t>
            </a:r>
            <a:endParaRPr dirty="0"/>
          </a:p>
        </p:txBody>
      </p:sp>
      <p:pic>
        <p:nvPicPr>
          <p:cNvPr id="225" name="Imagem 224"/>
          <p:cNvPicPr/>
          <p:nvPr/>
        </p:nvPicPr>
        <p:blipFill>
          <a:blip r:embed="rId4"/>
          <a:stretch/>
        </p:blipFill>
        <p:spPr>
          <a:xfrm>
            <a:off x="4297679" y="3579412"/>
            <a:ext cx="3761640" cy="109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4677120" y="1642680"/>
            <a:ext cx="4703040" cy="56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Model-View-ViewModel</a:t>
            </a: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561240" y="1547280"/>
            <a:ext cx="52110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O </a:t>
            </a:r>
            <a:r>
              <a:rPr lang="en-US" sz="4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padrão</a:t>
            </a: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 MVVM</a:t>
            </a:r>
            <a:endParaRPr dirty="0"/>
          </a:p>
        </p:txBody>
      </p:sp>
      <p:sp>
        <p:nvSpPr>
          <p:cNvPr id="92" name="CustomShape 5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Introdução</a:t>
            </a:r>
            <a:endParaRPr/>
          </a:p>
        </p:txBody>
      </p:sp>
      <p:pic>
        <p:nvPicPr>
          <p:cNvPr id="93" name="Picture 2"/>
          <p:cNvPicPr/>
          <p:nvPr/>
        </p:nvPicPr>
        <p:blipFill>
          <a:blip r:embed="rId3"/>
          <a:stretch/>
        </p:blipFill>
        <p:spPr>
          <a:xfrm>
            <a:off x="710640" y="2892600"/>
            <a:ext cx="10124280" cy="311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69680" y="5306040"/>
            <a:ext cx="10783800" cy="15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u="sng" strike="noStrike" dirty="0">
                <a:solidFill>
                  <a:srgbClr val="0563C1"/>
                </a:solidFill>
                <a:latin typeface="Calibri"/>
                <a:ea typeface="DejaVu Sans"/>
              </a:rPr>
              <a:t>http://</a:t>
            </a:r>
            <a:r>
              <a:rPr lang="en-US" sz="4800" u="sng" strike="noStrike" dirty="0">
                <a:solidFill>
                  <a:srgbClr val="0000FF"/>
                </a:solidFill>
                <a:latin typeface="Calibri"/>
                <a:ea typeface="DejaVu Sans"/>
              </a:rPr>
              <a:t>goo.gl/forms/hSs61zgkGT</a:t>
            </a:r>
            <a:endParaRPr dirty="0"/>
          </a:p>
        </p:txBody>
      </p:sp>
      <p:sp>
        <p:nvSpPr>
          <p:cNvPr id="227" name="CustomShape 2"/>
          <p:cNvSpPr/>
          <p:nvPr/>
        </p:nvSpPr>
        <p:spPr>
          <a:xfrm>
            <a:off x="4680" y="190080"/>
            <a:ext cx="8930520" cy="77112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215640" y="31104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229" name="CustomShape 4"/>
          <p:cNvSpPr/>
          <p:nvPr/>
        </p:nvSpPr>
        <p:spPr>
          <a:xfrm>
            <a:off x="6840" y="190440"/>
            <a:ext cx="8930520" cy="77112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5"/>
          <p:cNvSpPr/>
          <p:nvPr/>
        </p:nvSpPr>
        <p:spPr>
          <a:xfrm>
            <a:off x="217800" y="31140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sp>
        <p:nvSpPr>
          <p:cNvPr id="231" name="CustomShape 6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7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8"/>
          <p:cNvSpPr/>
          <p:nvPr/>
        </p:nvSpPr>
        <p:spPr>
          <a:xfrm>
            <a:off x="210960" y="316440"/>
            <a:ext cx="113083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JavaScript A-Z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Feedback</a:t>
            </a:r>
            <a:endParaRPr/>
          </a:p>
        </p:txBody>
      </p:sp>
      <p:pic>
        <p:nvPicPr>
          <p:cNvPr id="234" name="Imagem 1"/>
          <p:cNvPicPr/>
          <p:nvPr/>
        </p:nvPicPr>
        <p:blipFill>
          <a:blip r:embed="rId3"/>
          <a:stretch/>
        </p:blipFill>
        <p:spPr>
          <a:xfrm>
            <a:off x="3984840" y="1131840"/>
            <a:ext cx="4353120" cy="435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640080" y="1547280"/>
            <a:ext cx="81381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O </a:t>
            </a:r>
            <a:r>
              <a:rPr lang="en-US" sz="4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padrão</a:t>
            </a: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 MVVM no Web Client</a:t>
            </a:r>
            <a:endParaRPr dirty="0"/>
          </a:p>
        </p:txBody>
      </p:sp>
      <p:sp>
        <p:nvSpPr>
          <p:cNvPr id="97" name="CustomShape 4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Introdução</a:t>
            </a:r>
            <a:endParaRPr/>
          </a:p>
        </p:txBody>
      </p:sp>
      <p:graphicFrame>
        <p:nvGraphicFramePr>
          <p:cNvPr id="98" name="Table 5"/>
          <p:cNvGraphicFramePr/>
          <p:nvPr>
            <p:extLst>
              <p:ext uri="{D42A27DB-BD31-4B8C-83A1-F6EECF244321}">
                <p14:modId xmlns:p14="http://schemas.microsoft.com/office/powerpoint/2010/main" val="2349570158"/>
              </p:ext>
            </p:extLst>
          </p:nvPr>
        </p:nvGraphicFramePr>
        <p:xfrm>
          <a:off x="659880" y="2307240"/>
          <a:ext cx="10771200" cy="4540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385600"/>
                <a:gridCol w="5385600"/>
              </a:tblGrid>
              <a:tr h="41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 err="1"/>
                        <a:t>Prós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/>
                        <a:t>Contras</a:t>
                      </a:r>
                      <a:endParaRPr/>
                    </a:p>
                  </a:txBody>
                  <a:tcPr/>
                </a:tc>
              </a:tr>
              <a:tr h="64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Lógica de apresentação é facilmente testável.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Não é um modelo tão difundido. É difícil de encontrar profissionais experientes.</a:t>
                      </a:r>
                      <a:endParaRPr/>
                    </a:p>
                  </a:txBody>
                  <a:tcPr/>
                </a:tc>
              </a:tr>
              <a:tr h="64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Maior facilidade de identificar problemas de interface.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Quase sempre é necessário duplicar implementações lógicas. (validações, cálculos, etc)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Trabalho paralelo.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Necessita do dobro de requisições para iniciar uma view.</a:t>
                      </a:r>
                      <a:endParaRPr/>
                    </a:p>
                  </a:txBody>
                  <a:tcPr/>
                </a:tc>
              </a:tr>
              <a:tr h="64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Não requer tanta habilidade para escrever a apresentação.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Um modelo mal construído pode resultar numa performance ruim. (digest cicle)</a:t>
                      </a:r>
                      <a:endParaRPr/>
                    </a:p>
                  </a:txBody>
                  <a:tcPr/>
                </a:tc>
              </a:tr>
              <a:tr h="64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Capacidade de mudar a apresentação sem mudar o modelo. (View Model)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Requer mais habilidade para escrever um bom modelo.</a:t>
                      </a:r>
                      <a:endParaRPr/>
                    </a:p>
                  </a:txBody>
                  <a:tcPr/>
                </a:tc>
              </a:tr>
              <a:tr h="64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Capacidade de ter mais de uma apresentação para o mesmo modelo.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0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dirty="0"/>
                        <a:t>O </a:t>
                      </a:r>
                      <a:r>
                        <a:rPr lang="en-US" sz="1600" strike="noStrike" dirty="0" err="1"/>
                        <a:t>código</a:t>
                      </a:r>
                      <a:r>
                        <a:rPr lang="en-US" sz="1600" strike="noStrike" dirty="0"/>
                        <a:t> </a:t>
                      </a:r>
                      <a:r>
                        <a:rPr lang="en-US" sz="1600" strike="noStrike" dirty="0" err="1"/>
                        <a:t>fica</a:t>
                      </a:r>
                      <a:r>
                        <a:rPr lang="en-US" sz="1600" strike="noStrike" dirty="0"/>
                        <a:t> </a:t>
                      </a:r>
                      <a:r>
                        <a:rPr lang="en-US" sz="1600" strike="noStrike" dirty="0" err="1"/>
                        <a:t>mais</a:t>
                      </a:r>
                      <a:r>
                        <a:rPr lang="en-US" sz="1600" strike="noStrike" dirty="0"/>
                        <a:t> </a:t>
                      </a:r>
                      <a:r>
                        <a:rPr lang="en-US" sz="1600" strike="noStrike" dirty="0" err="1"/>
                        <a:t>organizado</a:t>
                      </a:r>
                      <a:r>
                        <a:rPr lang="en-US" sz="1600" strike="noStrike" dirty="0"/>
                        <a:t>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Introdução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537480" y="1500480"/>
            <a:ext cx="10719000" cy="74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Dúvidas</a:t>
            </a: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4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comuns</a:t>
            </a: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dirty="0"/>
          </a:p>
        </p:txBody>
      </p:sp>
      <p:sp>
        <p:nvSpPr>
          <p:cNvPr id="103" name="CustomShape 5"/>
          <p:cNvSpPr/>
          <p:nvPr/>
        </p:nvSpPr>
        <p:spPr>
          <a:xfrm>
            <a:off x="537480" y="415512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Ele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possui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alguma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dependência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dirty="0"/>
          </a:p>
        </p:txBody>
      </p:sp>
      <p:sp>
        <p:nvSpPr>
          <p:cNvPr id="104" name="CustomShape 6"/>
          <p:cNvSpPr/>
          <p:nvPr/>
        </p:nvSpPr>
        <p:spPr>
          <a:xfrm>
            <a:off x="537480" y="336168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O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Knockout é da Microsoft?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Por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que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vem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no template?</a:t>
            </a:r>
            <a:endParaRPr dirty="0"/>
          </a:p>
        </p:txBody>
      </p:sp>
      <p:sp>
        <p:nvSpPr>
          <p:cNvPr id="105" name="CustomShape 7"/>
          <p:cNvSpPr/>
          <p:nvPr/>
        </p:nvSpPr>
        <p:spPr>
          <a:xfrm>
            <a:off x="510480" y="49485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Qual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compatibilidade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browsers?</a:t>
            </a:r>
            <a:endParaRPr dirty="0"/>
          </a:p>
        </p:txBody>
      </p:sp>
      <p:sp>
        <p:nvSpPr>
          <p:cNvPr id="106" name="CustomShape 8"/>
          <p:cNvSpPr/>
          <p:nvPr/>
        </p:nvSpPr>
        <p:spPr>
          <a:xfrm>
            <a:off x="510480" y="230652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O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Knockout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substitui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o jQuery, Bootstrap e outros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componentes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dirty="0"/>
          </a:p>
        </p:txBody>
      </p:sp>
      <p:sp>
        <p:nvSpPr>
          <p:cNvPr id="107" name="CustomShape 9"/>
          <p:cNvSpPr/>
          <p:nvPr/>
        </p:nvSpPr>
        <p:spPr>
          <a:xfrm>
            <a:off x="537480" y="574164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Ele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influencia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na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arquitetura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da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aplicação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4" grpId="0"/>
      <p:bldP spid="105" grpId="0"/>
      <p:bldP spid="106" grpId="0"/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/>
          <p:cNvPicPr/>
          <p:nvPr/>
        </p:nvPicPr>
        <p:blipFill>
          <a:blip r:embed="rId3"/>
          <a:stretch/>
        </p:blipFill>
        <p:spPr>
          <a:xfrm>
            <a:off x="3027960" y="-217440"/>
            <a:ext cx="6189840" cy="618984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2940480" y="5265720"/>
            <a:ext cx="63644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Observables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10480" y="29883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Todo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observable é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uma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Function!</a:t>
            </a:r>
            <a:endParaRPr dirty="0"/>
          </a:p>
        </p:txBody>
      </p:sp>
      <p:sp>
        <p:nvSpPr>
          <p:cNvPr id="114" name="CustomShape 5"/>
          <p:cNvSpPr/>
          <p:nvPr/>
        </p:nvSpPr>
        <p:spPr>
          <a:xfrm>
            <a:off x="510480" y="227988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ko.observable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([valor default])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novo observable</a:t>
            </a:r>
            <a:endParaRPr dirty="0"/>
          </a:p>
        </p:txBody>
      </p:sp>
      <p:sp>
        <p:nvSpPr>
          <p:cNvPr id="115" name="CustomShape 6"/>
          <p:cNvSpPr/>
          <p:nvPr/>
        </p:nvSpPr>
        <p:spPr>
          <a:xfrm>
            <a:off x="1657440" y="3722400"/>
            <a:ext cx="96264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Get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e Set é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feito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igual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.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val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() do jQuery</a:t>
            </a:r>
            <a:endParaRPr dirty="0"/>
          </a:p>
        </p:txBody>
      </p:sp>
      <p:sp>
        <p:nvSpPr>
          <p:cNvPr id="116" name="CustomShape 7"/>
          <p:cNvSpPr/>
          <p:nvPr/>
        </p:nvSpPr>
        <p:spPr>
          <a:xfrm>
            <a:off x="510480" y="16275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O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que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são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pra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que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servem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dirty="0"/>
          </a:p>
        </p:txBody>
      </p:sp>
      <p:sp>
        <p:nvSpPr>
          <p:cNvPr id="117" name="CustomShape 8"/>
          <p:cNvSpPr/>
          <p:nvPr/>
        </p:nvSpPr>
        <p:spPr>
          <a:xfrm>
            <a:off x="2629080" y="4381920"/>
            <a:ext cx="86547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o.prop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(‘valor’) -&gt; define o valor da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propriedade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o.prop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()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retorna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o valor da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propriedade</a:t>
            </a:r>
            <a:endParaRPr dirty="0"/>
          </a:p>
        </p:txBody>
      </p:sp>
      <p:sp>
        <p:nvSpPr>
          <p:cNvPr id="118" name="CustomShape 9"/>
          <p:cNvSpPr/>
          <p:nvPr/>
        </p:nvSpPr>
        <p:spPr>
          <a:xfrm>
            <a:off x="510480" y="5788800"/>
            <a:ext cx="1097532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Sets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podem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concatenados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o.propA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(‘valor’).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propB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(‘valor’);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15" grpId="0"/>
      <p:bldP spid="116" grpId="0"/>
      <p:bldP spid="117" grpId="0"/>
      <p:bldP spid="1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2942640" y="526572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http://jsfiddle.net/gok383zg/2/</a:t>
            </a:r>
            <a:endParaRPr dirty="0"/>
          </a:p>
        </p:txBody>
      </p:sp>
      <p:sp>
        <p:nvSpPr>
          <p:cNvPr id="121" name="CustomShape 2"/>
          <p:cNvSpPr/>
          <p:nvPr/>
        </p:nvSpPr>
        <p:spPr>
          <a:xfrm>
            <a:off x="2942640" y="433656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http://jsfiddle.net/gok383zg/1/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Bindings</a:t>
            </a:r>
            <a:endParaRPr/>
          </a:p>
        </p:txBody>
      </p:sp>
      <p:graphicFrame>
        <p:nvGraphicFramePr>
          <p:cNvPr id="125" name="Table 4"/>
          <p:cNvGraphicFramePr/>
          <p:nvPr>
            <p:extLst>
              <p:ext uri="{D42A27DB-BD31-4B8C-83A1-F6EECF244321}">
                <p14:modId xmlns:p14="http://schemas.microsoft.com/office/powerpoint/2010/main" val="2259924700"/>
              </p:ext>
            </p:extLst>
          </p:nvPr>
        </p:nvGraphicFramePr>
        <p:xfrm>
          <a:off x="613080" y="1329120"/>
          <a:ext cx="11102400" cy="513794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51200"/>
                <a:gridCol w="5551200"/>
              </a:tblGrid>
              <a:tr h="393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 err="1"/>
                        <a:t>Textos</a:t>
                      </a:r>
                      <a:r>
                        <a:rPr lang="en-US" strike="noStrike" dirty="0"/>
                        <a:t> e </a:t>
                      </a:r>
                      <a:r>
                        <a:rPr lang="en-US" strike="noStrike" dirty="0" err="1"/>
                        <a:t>aparências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 err="1"/>
                        <a:t>Formulários</a:t>
                      </a:r>
                      <a:endParaRPr dirty="0"/>
                    </a:p>
                  </a:txBody>
                  <a:tcPr/>
                </a:tc>
              </a:tr>
              <a:tr h="38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Visible binding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Click binding</a:t>
                      </a:r>
                      <a:endParaRPr/>
                    </a:p>
                  </a:txBody>
                  <a:tcPr/>
                </a:tc>
              </a:tr>
              <a:tr h="38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 dirty="0"/>
                        <a:t>Text binding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Event binding</a:t>
                      </a:r>
                      <a:endParaRPr/>
                    </a:p>
                  </a:txBody>
                  <a:tcPr/>
                </a:tc>
              </a:tr>
              <a:tr h="38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Html binding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Submit binding</a:t>
                      </a:r>
                      <a:endParaRPr/>
                    </a:p>
                  </a:txBody>
                  <a:tcPr/>
                </a:tc>
              </a:tr>
              <a:tr h="38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Css binding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Enable e Disable binding</a:t>
                      </a:r>
                      <a:endParaRPr/>
                    </a:p>
                  </a:txBody>
                  <a:tcPr/>
                </a:tc>
              </a:tr>
              <a:tr h="38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Style binding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Value binding</a:t>
                      </a:r>
                      <a:endParaRPr/>
                    </a:p>
                  </a:txBody>
                  <a:tcPr/>
                </a:tc>
              </a:tr>
              <a:tr h="38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Attr binding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TextInput binding</a:t>
                      </a:r>
                      <a:endParaRPr/>
                    </a:p>
                  </a:txBody>
                  <a:tcPr/>
                </a:tc>
              </a:tr>
              <a:tr h="4834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HasFocus binding</a:t>
                      </a:r>
                      <a:endParaRPr/>
                    </a:p>
                  </a:txBody>
                  <a:tcPr/>
                </a:tc>
              </a:tr>
              <a:tr h="4834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Checked binding</a:t>
                      </a:r>
                      <a:endParaRPr/>
                    </a:p>
                  </a:txBody>
                  <a:tcPr/>
                </a:tc>
              </a:tr>
              <a:tr h="4834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Options binding</a:t>
                      </a:r>
                      <a:endParaRPr/>
                    </a:p>
                  </a:txBody>
                  <a:tcPr/>
                </a:tc>
              </a:tr>
              <a:tr h="4834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SelectedOptions binding</a:t>
                      </a:r>
                      <a:endParaRPr/>
                    </a:p>
                  </a:txBody>
                  <a:tcPr/>
                </a:tc>
              </a:tr>
              <a:tr h="4834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 dirty="0" err="1"/>
                        <a:t>UniqueName</a:t>
                      </a:r>
                      <a:r>
                        <a:rPr lang="en-US" strike="noStrike" dirty="0"/>
                        <a:t> binding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1967</Words>
  <Application>Microsoft Office PowerPoint</Application>
  <PresentationFormat>Widescreen</PresentationFormat>
  <Paragraphs>319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DejaVu Sans</vt:lpstr>
      <vt:lpstr>StarSymbol</vt:lpstr>
      <vt:lpstr>Times New Roman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Luiggi Valério Anguiano Dias</dc:creator>
  <cp:lastModifiedBy>Luiggi Valério Anguiano Dias</cp:lastModifiedBy>
  <cp:revision>99</cp:revision>
  <dcterms:modified xsi:type="dcterms:W3CDTF">2015-10-06T22:43:35Z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