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355" r:id="rId6"/>
    <p:sldId id="259" r:id="rId7"/>
    <p:sldId id="354" r:id="rId8"/>
    <p:sldId id="270" r:id="rId9"/>
    <p:sldId id="260" r:id="rId10"/>
    <p:sldId id="265" r:id="rId11"/>
    <p:sldId id="272" r:id="rId12"/>
    <p:sldId id="26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CFDC6-893B-4557-90EA-33A6039CC48A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98273-A35B-40F3-8E43-09A2E2CD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7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0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9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A58B-6506-4995-84C6-BB4A4FD7842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owerapps/developer/component-framework/get-powerapps-cli" TargetMode="External"/><Relationship Id="rId3" Type="http://schemas.openxmlformats.org/officeDocument/2006/relationships/hyperlink" Target="https://dotnet.microsoft.com/download/dotnet-framework/net462" TargetMode="External"/><Relationship Id="rId7" Type="http://schemas.openxmlformats.org/officeDocument/2006/relationships/hyperlink" Target="https://aka.ms/PowerAppsCLI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tnet.microsoft.com/download/dotnet-core/2.2" TargetMode="External"/><Relationship Id="rId4" Type="http://schemas.openxmlformats.org/officeDocument/2006/relationships/hyperlink" Target="https://docs.microsoft.com/visualstudio/install/install-visual-studio?view=vs-201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cfdemos" TargetMode="External"/><Relationship Id="rId2" Type="http://schemas.openxmlformats.org/officeDocument/2006/relationships/hyperlink" Target="https://pcf.galle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sheed_ITLec" TargetMode="External"/><Relationship Id="rId2" Type="http://schemas.openxmlformats.org/officeDocument/2006/relationships/hyperlink" Target="https://www.facebook.com/RasheedITL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I_UMrnQMXbE216WrsmqGp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Lec" TargetMode="External"/><Relationship Id="rId2" Type="http://schemas.openxmlformats.org/officeDocument/2006/relationships/hyperlink" Target="https://www.nuget.org/profiles/ITL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Rasheed@ITLec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apps/powerapps-overvie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apps/developer/component-framework/overview" TargetMode="External"/><Relationship Id="rId2" Type="http://schemas.openxmlformats.org/officeDocument/2006/relationships/hyperlink" Target="https://docs.microsoft.com/en-us/powerapps/maker/model-driven-apps/model-driven-app-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medium.com/capgemini-dynamics-365-team/what-is-the-custom-control-framework-and-why-should-dynamics-365-developers-be-excited-about-it-a3f0e3f8be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1797" y="2874220"/>
            <a:ext cx="3691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Information technology </a:t>
            </a:r>
          </a:p>
          <a:p>
            <a:pPr algn="ctr"/>
            <a:r>
              <a:rPr lang="en-US" sz="2800" dirty="0"/>
              <a:t>lectures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1057364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ITLec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4572000"/>
            <a:ext cx="3519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http://www.MSDynamicsArab.com </a:t>
            </a:r>
          </a:p>
          <a:p>
            <a:r>
              <a:rPr lang="en-US" dirty="0"/>
              <a:t>By ITLec.com</a:t>
            </a:r>
          </a:p>
        </p:txBody>
      </p:sp>
      <p:pic>
        <p:nvPicPr>
          <p:cNvPr id="1034" name="Picture 10" descr="ÙØªÙØ¬Ø© Ø¨Ø­Ø« Ø§ÙØµÙØ± Ø¹Ù âªdynamics 365â¬â">
            <a:extLst>
              <a:ext uri="{FF2B5EF4-FFF2-40B4-BE49-F238E27FC236}">
                <a16:creationId xmlns:a16="http://schemas.microsoft.com/office/drawing/2014/main" id="{555431B9-CE67-47B9-957A-6EA57D7B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4663487" cy="419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How To Install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21640" y="1600200"/>
            <a:ext cx="8229600" cy="6912662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Install NPM </a:t>
            </a:r>
            <a:r>
              <a:rPr lang="en-US" sz="2800" dirty="0">
                <a:hlinkClick r:id="rId2"/>
              </a:rPr>
              <a:t>https://nodejs.org/en/</a:t>
            </a:r>
            <a:endParaRPr lang="en-US" sz="2800" dirty="0"/>
          </a:p>
          <a:p>
            <a:r>
              <a:rPr lang="en-US" dirty="0"/>
              <a:t>Install </a:t>
            </a:r>
            <a:r>
              <a:rPr lang="en-US" u="sng" dirty="0">
                <a:hlinkClick r:id="rId3"/>
              </a:rPr>
              <a:t>.NET Framework 4.6.2 Developer Pack</a:t>
            </a:r>
            <a:r>
              <a:rPr lang="en-US" dirty="0"/>
              <a:t>.</a:t>
            </a:r>
          </a:p>
          <a:p>
            <a:r>
              <a:rPr lang="en-US" dirty="0"/>
              <a:t>If you don’t already have Visual Studio 2017 or later, follow one of the options below:</a:t>
            </a:r>
          </a:p>
          <a:p>
            <a:pPr lvl="1"/>
            <a:r>
              <a:rPr lang="en-US" dirty="0"/>
              <a:t>Option 1: Install </a:t>
            </a:r>
            <a:r>
              <a:rPr lang="en-US" dirty="0">
                <a:hlinkClick r:id="rId4"/>
              </a:rPr>
              <a:t>Visual Studio 2017</a:t>
            </a:r>
            <a:r>
              <a:rPr lang="en-US" dirty="0"/>
              <a:t> or later.</a:t>
            </a:r>
          </a:p>
          <a:p>
            <a:pPr lvl="1"/>
            <a:r>
              <a:rPr lang="en-US" dirty="0"/>
              <a:t>Option 2: Install </a:t>
            </a:r>
            <a:r>
              <a:rPr lang="en-US" dirty="0">
                <a:hlinkClick r:id="rId5"/>
              </a:rPr>
              <a:t>.NET Core 2.2 SDK</a:t>
            </a:r>
            <a:r>
              <a:rPr lang="en-US" dirty="0"/>
              <a:t> and then install </a:t>
            </a:r>
            <a:r>
              <a:rPr lang="en-US" dirty="0">
                <a:hlinkClick r:id="rId6"/>
              </a:rPr>
              <a:t>Visual Studio Code</a:t>
            </a:r>
            <a:r>
              <a:rPr lang="en-US" dirty="0"/>
              <a:t>.</a:t>
            </a:r>
          </a:p>
          <a:p>
            <a:r>
              <a:rPr lang="en-US" sz="2800" dirty="0"/>
              <a:t>Install Power Apps CLI </a:t>
            </a:r>
            <a:r>
              <a:rPr lang="en-US" sz="2800" dirty="0">
                <a:hlinkClick r:id="rId7"/>
              </a:rPr>
              <a:t>https://aka.ms/PowerAppsCLI</a:t>
            </a:r>
            <a:endParaRPr lang="en-US" sz="2800" dirty="0"/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Reference: </a:t>
            </a:r>
            <a:r>
              <a:rPr lang="en-US" sz="1200" dirty="0">
                <a:hlinkClick r:id="rId8"/>
              </a:rPr>
              <a:t>https://docs.microsoft.com/en-us/powerapps/developer/component-framework/get-powerapps-cli</a:t>
            </a:r>
            <a:endParaRPr lang="en-US" sz="12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36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Steps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07131DC-A04A-4BA5-AD06-3D06A6624222}"/>
              </a:ext>
            </a:extLst>
          </p:cNvPr>
          <p:cNvSpPr txBox="1">
            <a:spLocks/>
          </p:cNvSpPr>
          <p:nvPr/>
        </p:nvSpPr>
        <p:spPr>
          <a:xfrm>
            <a:off x="421640" y="1600200"/>
            <a:ext cx="8229600" cy="4690515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800" dirty="0"/>
              <a:t>Open Developer Command Prompt for VS 2017, as administrator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Create folder C:\DeleteME\CF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from vs </a:t>
            </a:r>
            <a:r>
              <a:rPr lang="en-US" sz="1800" dirty="0" err="1"/>
              <a:t>cmd</a:t>
            </a:r>
            <a:r>
              <a:rPr lang="en-US" sz="1800" dirty="0"/>
              <a:t> navigate to </a:t>
            </a:r>
            <a:r>
              <a:rPr lang="en-US" sz="1800" dirty="0" err="1"/>
              <a:t>ur</a:t>
            </a:r>
            <a:r>
              <a:rPr lang="en-US" sz="1800" dirty="0"/>
              <a:t> folder cd C:\DeleteME\CF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pac</a:t>
            </a:r>
            <a:r>
              <a:rPr lang="en-US" sz="1800" dirty="0"/>
              <a:t> </a:t>
            </a:r>
            <a:r>
              <a:rPr lang="en-US" sz="1800" dirty="0" err="1"/>
              <a:t>pcf</a:t>
            </a:r>
            <a:r>
              <a:rPr lang="en-US" sz="1800" dirty="0"/>
              <a:t> </a:t>
            </a:r>
            <a:r>
              <a:rPr lang="en-US" sz="1800" dirty="0" err="1"/>
              <a:t>init</a:t>
            </a:r>
            <a:r>
              <a:rPr lang="en-US" sz="1800" dirty="0"/>
              <a:t> --namespace </a:t>
            </a:r>
            <a:r>
              <a:rPr lang="en-US" sz="1800" dirty="0" err="1"/>
              <a:t>ITLecControls</a:t>
            </a:r>
            <a:r>
              <a:rPr lang="en-US" sz="1800" dirty="0"/>
              <a:t> --name </a:t>
            </a:r>
            <a:r>
              <a:rPr lang="en-US" sz="1800" dirty="0" err="1"/>
              <a:t>TestMe</a:t>
            </a:r>
            <a:r>
              <a:rPr lang="en-US" sz="1800" dirty="0"/>
              <a:t> --template field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i="1" dirty="0" err="1"/>
              <a:t>npm</a:t>
            </a:r>
            <a:r>
              <a:rPr lang="en-US" sz="1800" i="1" dirty="0"/>
              <a:t> install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npm</a:t>
            </a:r>
            <a:r>
              <a:rPr lang="en-US" sz="1800" dirty="0"/>
              <a:t> run 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npm</a:t>
            </a:r>
            <a:r>
              <a:rPr lang="en-US" sz="1800" dirty="0"/>
              <a:t>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create "</a:t>
            </a:r>
            <a:r>
              <a:rPr lang="en-US" sz="1800" dirty="0" err="1"/>
              <a:t>deplpoyment</a:t>
            </a:r>
            <a:r>
              <a:rPr lang="en-US" sz="1800" dirty="0"/>
              <a:t>" folder inside your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cd C:\DeleteME\CF\deployment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pac</a:t>
            </a:r>
            <a:r>
              <a:rPr lang="en-US" sz="1800" dirty="0"/>
              <a:t> solution </a:t>
            </a:r>
            <a:r>
              <a:rPr lang="en-US" sz="1800" dirty="0" err="1"/>
              <a:t>init</a:t>
            </a:r>
            <a:r>
              <a:rPr lang="en-US" sz="1800" dirty="0"/>
              <a:t> --</a:t>
            </a:r>
            <a:r>
              <a:rPr lang="en-US" sz="1800" dirty="0" err="1"/>
              <a:t>publisherName</a:t>
            </a:r>
            <a:r>
              <a:rPr lang="en-US" sz="1800" dirty="0"/>
              <a:t> </a:t>
            </a:r>
            <a:r>
              <a:rPr lang="en-US" sz="1800" dirty="0" err="1"/>
              <a:t>ITLec</a:t>
            </a:r>
            <a:r>
              <a:rPr lang="en-US" sz="1800" dirty="0"/>
              <a:t> --</a:t>
            </a:r>
            <a:r>
              <a:rPr lang="en-US" sz="1800" dirty="0" err="1"/>
              <a:t>customizationPrefix</a:t>
            </a:r>
            <a:r>
              <a:rPr lang="en-US" sz="1800" dirty="0"/>
              <a:t> </a:t>
            </a:r>
            <a:r>
              <a:rPr lang="en-US" sz="1800" dirty="0" err="1"/>
              <a:t>itlec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pac</a:t>
            </a:r>
            <a:r>
              <a:rPr lang="en-US" sz="1800" dirty="0"/>
              <a:t> solution add-reference --path C:\DeleteME\CF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MSBUILD /</a:t>
            </a:r>
            <a:r>
              <a:rPr lang="en-US" sz="1800" dirty="0" err="1"/>
              <a:t>t:restore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MSBUILD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C:\DeleteME\CF\deployment\bin\Debug\deployment.zip</a:t>
            </a:r>
          </a:p>
        </p:txBody>
      </p:sp>
    </p:spTree>
    <p:extLst>
      <p:ext uri="{BB962C8B-B14F-4D97-AF65-F5344CB8AC3E}">
        <p14:creationId xmlns:p14="http://schemas.microsoft.com/office/powerpoint/2010/main" val="385316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62"/>
            <a:ext cx="9144000" cy="1493838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D08831-2513-4659-B3F2-1A26A07A5CD5}"/>
              </a:ext>
            </a:extLst>
          </p:cNvPr>
          <p:cNvSpPr/>
          <p:nvPr/>
        </p:nvSpPr>
        <p:spPr>
          <a:xfrm>
            <a:off x="228600" y="1600200"/>
            <a:ext cx="88392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Editable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https://pcf.gallery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hlinkClick r:id="rId3"/>
              </a:rPr>
              <a:t>https://aka.ms/pcfdemos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Github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408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505301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hlinkClick r:id="rId2"/>
              </a:rPr>
              <a:t>https://www.facebook.com/RasheedITLec/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https://twitter.com/Rasheed_ITLec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https://www.youtube.com/channel/UCI_UMrnQMXbE216WrsmqGpw</a:t>
            </a:r>
            <a:endParaRPr lang="ar-SA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867400"/>
            <a:ext cx="2971800" cy="65478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Thanks …</a:t>
            </a:r>
          </a:p>
        </p:txBody>
      </p:sp>
    </p:spTree>
    <p:extLst>
      <p:ext uri="{BB962C8B-B14F-4D97-AF65-F5344CB8AC3E}">
        <p14:creationId xmlns:p14="http://schemas.microsoft.com/office/powerpoint/2010/main" val="66284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09A-2B38-40F6-90E9-456EC712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F289-5938-4B09-91D0-5B350A53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8160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Rasheed Gomaa</a:t>
            </a:r>
          </a:p>
          <a:p>
            <a:r>
              <a:rPr lang="en-US" dirty="0"/>
              <a:t>Tech. Lead/ Techno-Functional Consultant</a:t>
            </a:r>
          </a:p>
          <a:p>
            <a:r>
              <a:rPr lang="en-US" dirty="0"/>
              <a:t>Multi-Culture experience (Australia ,USA, Dubai, Saudi, ..).</a:t>
            </a:r>
          </a:p>
          <a:p>
            <a:r>
              <a:rPr lang="en-US" dirty="0"/>
              <a:t>+35 Successful Project  </a:t>
            </a:r>
          </a:p>
          <a:p>
            <a:r>
              <a:rPr lang="en-US" dirty="0" err="1"/>
              <a:t>Nuget</a:t>
            </a:r>
            <a:r>
              <a:rPr lang="en-US" dirty="0"/>
              <a:t> (+370K) </a:t>
            </a:r>
            <a:r>
              <a:rPr lang="en-US" dirty="0">
                <a:hlinkClick r:id="rId2"/>
              </a:rPr>
              <a:t>https://www.nuget.org/profiles/ITLec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(+15 Repositories) </a:t>
            </a:r>
            <a:r>
              <a:rPr lang="en-US" dirty="0">
                <a:hlinkClick r:id="rId3"/>
              </a:rPr>
              <a:t>https://github.com/ITLec</a:t>
            </a:r>
            <a:endParaRPr lang="en-US" dirty="0"/>
          </a:p>
          <a:p>
            <a:r>
              <a:rPr lang="en-US" dirty="0"/>
              <a:t>https://twitter.com/Rasheed_ITLec</a:t>
            </a:r>
          </a:p>
          <a:p>
            <a:r>
              <a:rPr lang="en-US" dirty="0"/>
              <a:t>Rasheed@ITLec.com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86FA3-2674-4BD4-81ED-0A24C0A3B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726182"/>
            <a:ext cx="1752600" cy="15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594672"/>
            <a:ext cx="7010400" cy="1579424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Dynamics 365 – Riyadh User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676824"/>
            <a:ext cx="8077200" cy="2167116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Power App Component Framework</a:t>
            </a:r>
          </a:p>
          <a:p>
            <a:pPr algn="ctr"/>
            <a:r>
              <a:rPr lang="en-US" sz="28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6263328"/>
            <a:ext cx="4191000" cy="40011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Author : </a:t>
            </a:r>
            <a:r>
              <a:rPr lang="en-US" sz="2000" b="1" dirty="0">
                <a:hlinkClick r:id="rId2"/>
              </a:rPr>
              <a:t>Rasheed@ITLec.com</a:t>
            </a:r>
            <a:endParaRPr lang="en-US" sz="2000" b="1" dirty="0"/>
          </a:p>
        </p:txBody>
      </p:sp>
      <p:pic>
        <p:nvPicPr>
          <p:cNvPr id="1028" name="Picture 4" descr="ÙØªÙØ¬Ø© Ø¨Ø­Ø« Ø§ÙØµÙØ± Ø¹Ù âªpower appâ¬â">
            <a:extLst>
              <a:ext uri="{FF2B5EF4-FFF2-40B4-BE49-F238E27FC236}">
                <a16:creationId xmlns:a16="http://schemas.microsoft.com/office/drawing/2014/main" id="{82FE62AD-4905-4B3B-B674-1902BAFB5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031440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3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0" y="152400"/>
            <a:ext cx="43434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Agenda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1600" cy="3539430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</a:t>
            </a:r>
            <a:r>
              <a:rPr lang="en-US" sz="2800" dirty="0" err="1"/>
              <a:t>powerApp</a:t>
            </a:r>
            <a:r>
              <a:rPr lang="en-US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PowerApp</a:t>
            </a:r>
            <a:r>
              <a:rPr lang="en-US" sz="2800" dirty="0"/>
              <a:t> </a:t>
            </a:r>
            <a:r>
              <a:rPr lang="en-US" sz="2800" dirty="0" err="1"/>
              <a:t>Conponent</a:t>
            </a:r>
            <a:r>
              <a:rPr lang="en-US" sz="2800" dirty="0"/>
              <a:t> Framework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PCF vs Web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form factor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to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Samples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6858000" y="5334000"/>
            <a:ext cx="2057400" cy="11430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Join US</a:t>
            </a:r>
          </a:p>
        </p:txBody>
      </p:sp>
    </p:spTree>
    <p:extLst>
      <p:ext uri="{BB962C8B-B14F-4D97-AF65-F5344CB8AC3E}">
        <p14:creationId xmlns:p14="http://schemas.microsoft.com/office/powerpoint/2010/main" val="323897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934200" cy="762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PowerApp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5694A-C55B-4783-A616-1F2ED5F2412B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229600" cy="4512004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suite of apps, services, connectors and data platform that provides a rapid application development environment to build custom apps for your business needs.</a:t>
            </a:r>
          </a:p>
          <a:p>
            <a:r>
              <a:rPr lang="en-US" dirty="0"/>
              <a:t>Canvas &amp; Data Model</a:t>
            </a:r>
          </a:p>
          <a:p>
            <a:r>
              <a:rPr lang="en-US" dirty="0"/>
              <a:t>Dynamics 365 = </a:t>
            </a:r>
            <a:r>
              <a:rPr lang="en-US" dirty="0" err="1"/>
              <a:t>PowerApp</a:t>
            </a:r>
            <a:r>
              <a:rPr lang="en-US" dirty="0"/>
              <a:t> &amp; Common Data Service</a:t>
            </a:r>
          </a:p>
          <a:p>
            <a:endParaRPr lang="en-US" sz="2800" dirty="0"/>
          </a:p>
          <a:p>
            <a:r>
              <a:rPr lang="en-US" sz="1400" dirty="0"/>
              <a:t>Reference</a:t>
            </a:r>
            <a:r>
              <a:rPr lang="en-US" sz="1100" dirty="0"/>
              <a:t>:        </a:t>
            </a:r>
            <a:r>
              <a:rPr lang="en-AU" sz="1100" dirty="0">
                <a:hlinkClick r:id="rId2"/>
              </a:rPr>
              <a:t>https://docs.microsoft.com/en-us/powerapps/powerapps-overview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104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934200" cy="762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PCF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5694A-C55B-4783-A616-1F2ED5F2412B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229600" cy="5724644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custom components in model-driven apps to provide an enhanced user experience for the users to view and work with data in forms, views and dashboards.</a:t>
            </a:r>
          </a:p>
          <a:p>
            <a:r>
              <a:rPr lang="en-US" dirty="0"/>
              <a:t>a preview feature</a:t>
            </a:r>
          </a:p>
          <a:p>
            <a:r>
              <a:rPr lang="en-US" dirty="0"/>
              <a:t>Custom components are supported only on Unified Interface for </a:t>
            </a:r>
            <a:r>
              <a:rPr lang="en-US" b="1" u="sng" dirty="0">
                <a:hlinkClick r:id="rId2"/>
              </a:rPr>
              <a:t>model-driven </a:t>
            </a:r>
            <a:r>
              <a:rPr lang="en-US" b="1" u="sng" dirty="0" err="1">
                <a:hlinkClick r:id="rId2"/>
              </a:rPr>
              <a:t>apps</a:t>
            </a:r>
            <a:r>
              <a:rPr lang="en-US" dirty="0" err="1"/>
              <a:t>version</a:t>
            </a:r>
            <a:r>
              <a:rPr lang="en-US" dirty="0"/>
              <a:t> 9.1.0.3842 or later.</a:t>
            </a:r>
          </a:p>
          <a:p>
            <a:endParaRPr lang="en-US" sz="2800" dirty="0"/>
          </a:p>
          <a:p>
            <a:r>
              <a:rPr lang="en-US" sz="1400" dirty="0"/>
              <a:t>Reference</a:t>
            </a:r>
            <a:r>
              <a:rPr lang="en-US" sz="1100" dirty="0"/>
              <a:t>:        </a:t>
            </a:r>
            <a:r>
              <a:rPr lang="en-US" sz="1100" dirty="0">
                <a:hlinkClick r:id="rId3"/>
              </a:rPr>
              <a:t>https://docs.microsoft.com/en-us/powerapps/developer/component-framework/overview</a:t>
            </a:r>
            <a:endParaRPr lang="en-US" sz="11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024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3A2692-245C-48D6-A121-59DA1F47511A}"/>
              </a:ext>
            </a:extLst>
          </p:cNvPr>
          <p:cNvSpPr/>
          <p:nvPr/>
        </p:nvSpPr>
        <p:spPr>
          <a:xfrm>
            <a:off x="3430518" y="3678994"/>
            <a:ext cx="2282964" cy="2054666"/>
          </a:xfrm>
          <a:prstGeom prst="roundRect">
            <a:avLst>
              <a:gd name="adj" fmla="val 8702"/>
            </a:avLst>
          </a:prstGeom>
          <a:gradFill flip="none" rotWithShape="1">
            <a:gsLst>
              <a:gs pos="42000">
                <a:schemeClr val="bg2">
                  <a:lumMod val="25000"/>
                </a:schemeClr>
              </a:gs>
              <a:gs pos="89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  <a:gs pos="0">
                <a:schemeClr val="bg2">
                  <a:lumMod val="25000"/>
                </a:schemeClr>
              </a:gs>
            </a:gsLst>
            <a:lin ang="6600000" scaled="0"/>
            <a:tileRect/>
          </a:gradFill>
          <a:ln w="25400" cap="flat" cmpd="sng" algn="ctr">
            <a:noFill/>
            <a:prstDash val="solid"/>
          </a:ln>
          <a:effectLst/>
          <a:scene3d>
            <a:camera prst="isometricOffAxis1Top">
              <a:rot lat="19308370" lon="17994607" rev="3982837"/>
            </a:camera>
            <a:lightRig rig="soft" dir="t"/>
          </a:scene3d>
          <a:sp3d extrusionH="152400" prstMaterial="matte">
            <a:bevelT w="57150" h="44450"/>
            <a:bevelB w="0" h="0"/>
          </a:sp3d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ea typeface="宋体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PCF VS Web Resource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FF769F-9DE6-4935-BEB5-8C28E2281594}"/>
              </a:ext>
            </a:extLst>
          </p:cNvPr>
          <p:cNvSpPr/>
          <p:nvPr/>
        </p:nvSpPr>
        <p:spPr>
          <a:xfrm>
            <a:off x="4606290" y="1719018"/>
            <a:ext cx="1025808" cy="3304499"/>
          </a:xfrm>
          <a:custGeom>
            <a:avLst/>
            <a:gdLst>
              <a:gd name="connsiteX0" fmla="*/ 14550 w 1367744"/>
              <a:gd name="connsiteY0" fmla="*/ 0 h 4405999"/>
              <a:gd name="connsiteX1" fmla="*/ 237820 w 1367744"/>
              <a:gd name="connsiteY1" fmla="*/ 105397 h 4405999"/>
              <a:gd name="connsiteX2" fmla="*/ 1360812 w 1367744"/>
              <a:gd name="connsiteY2" fmla="*/ 3814776 h 4405999"/>
              <a:gd name="connsiteX3" fmla="*/ 1367744 w 1367744"/>
              <a:gd name="connsiteY3" fmla="*/ 3842706 h 4405999"/>
              <a:gd name="connsiteX4" fmla="*/ 258600 w 1367744"/>
              <a:gd name="connsiteY4" fmla="*/ 4395411 h 4405999"/>
              <a:gd name="connsiteX5" fmla="*/ 0 w 1367744"/>
              <a:gd name="connsiteY5" fmla="*/ 4405999 h 4405999"/>
              <a:gd name="connsiteX6" fmla="*/ 0 w 1367744"/>
              <a:gd name="connsiteY6" fmla="*/ 532 h 440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744" h="4405999">
                <a:moveTo>
                  <a:pt x="14550" y="0"/>
                </a:moveTo>
                <a:cubicBezTo>
                  <a:pt x="92684" y="6465"/>
                  <a:pt x="172672" y="37043"/>
                  <a:pt x="237820" y="105397"/>
                </a:cubicBezTo>
                <a:cubicBezTo>
                  <a:pt x="233634" y="100041"/>
                  <a:pt x="1172492" y="3191890"/>
                  <a:pt x="1360812" y="3814776"/>
                </a:cubicBezTo>
                <a:cubicBezTo>
                  <a:pt x="1367156" y="3823603"/>
                  <a:pt x="1367744" y="3833128"/>
                  <a:pt x="1367744" y="3842706"/>
                </a:cubicBezTo>
                <a:cubicBezTo>
                  <a:pt x="1367744" y="4115339"/>
                  <a:pt x="891587" y="4342805"/>
                  <a:pt x="258600" y="4395411"/>
                </a:cubicBezTo>
                <a:lnTo>
                  <a:pt x="0" y="4405999"/>
                </a:lnTo>
                <a:lnTo>
                  <a:pt x="0" y="532"/>
                </a:lnTo>
                <a:close/>
              </a:path>
            </a:pathLst>
          </a:custGeom>
          <a:gradFill flip="none" rotWithShape="1">
            <a:gsLst>
              <a:gs pos="70000">
                <a:schemeClr val="accent5">
                  <a:lumMod val="75000"/>
                </a:schemeClr>
              </a:gs>
              <a:gs pos="31000">
                <a:schemeClr val="accent5">
                  <a:lumMod val="75000"/>
                </a:schemeClr>
              </a:gs>
              <a:gs pos="53000">
                <a:schemeClr val="accent5"/>
              </a:gs>
              <a:gs pos="89000">
                <a:schemeClr val="accent5">
                  <a:lumMod val="75000"/>
                </a:schemeClr>
              </a:gs>
              <a:gs pos="0">
                <a:schemeClr val="accent5">
                  <a:lumMod val="75000"/>
                </a:schemeClr>
              </a:gs>
            </a:gsLst>
            <a:lin ang="102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135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0D6BA7-5709-4F27-A134-B90E866A90C0}"/>
              </a:ext>
            </a:extLst>
          </p:cNvPr>
          <p:cNvSpPr/>
          <p:nvPr/>
        </p:nvSpPr>
        <p:spPr>
          <a:xfrm>
            <a:off x="4606290" y="2457858"/>
            <a:ext cx="555906" cy="671492"/>
          </a:xfrm>
          <a:custGeom>
            <a:avLst/>
            <a:gdLst>
              <a:gd name="connsiteX0" fmla="*/ 503079 w 741208"/>
              <a:gd name="connsiteY0" fmla="*/ 0 h 895322"/>
              <a:gd name="connsiteX1" fmla="*/ 541647 w 741208"/>
              <a:gd name="connsiteY1" fmla="*/ 127356 h 895322"/>
              <a:gd name="connsiteX2" fmla="*/ 727126 w 741208"/>
              <a:gd name="connsiteY2" fmla="*/ 739376 h 895322"/>
              <a:gd name="connsiteX3" fmla="*/ 741208 w 741208"/>
              <a:gd name="connsiteY3" fmla="*/ 785821 h 895322"/>
              <a:gd name="connsiteX4" fmla="*/ 698008 w 741208"/>
              <a:gd name="connsiteY4" fmla="*/ 799811 h 895322"/>
              <a:gd name="connsiteX5" fmla="*/ 164773 w 741208"/>
              <a:gd name="connsiteY5" fmla="*/ 889797 h 895322"/>
              <a:gd name="connsiteX6" fmla="*/ 0 w 741208"/>
              <a:gd name="connsiteY6" fmla="*/ 895322 h 895322"/>
              <a:gd name="connsiteX7" fmla="*/ 0 w 741208"/>
              <a:gd name="connsiteY7" fmla="*/ 73554 h 895322"/>
              <a:gd name="connsiteX8" fmla="*/ 101541 w 741208"/>
              <a:gd name="connsiteY8" fmla="*/ 70377 h 895322"/>
              <a:gd name="connsiteX9" fmla="*/ 453623 w 741208"/>
              <a:gd name="connsiteY9" fmla="*/ 14943 h 89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208" h="895322">
                <a:moveTo>
                  <a:pt x="503079" y="0"/>
                </a:moveTo>
                <a:lnTo>
                  <a:pt x="541647" y="127356"/>
                </a:lnTo>
                <a:cubicBezTo>
                  <a:pt x="599764" y="319207"/>
                  <a:pt x="662693" y="526837"/>
                  <a:pt x="727126" y="739376"/>
                </a:cubicBezTo>
                <a:lnTo>
                  <a:pt x="741208" y="785821"/>
                </a:lnTo>
                <a:lnTo>
                  <a:pt x="698008" y="799811"/>
                </a:lnTo>
                <a:cubicBezTo>
                  <a:pt x="527574" y="846714"/>
                  <a:pt x="349059" y="877391"/>
                  <a:pt x="164773" y="889797"/>
                </a:cubicBezTo>
                <a:lnTo>
                  <a:pt x="0" y="895322"/>
                </a:lnTo>
                <a:lnTo>
                  <a:pt x="0" y="73554"/>
                </a:lnTo>
                <a:lnTo>
                  <a:pt x="101541" y="70377"/>
                </a:lnTo>
                <a:cubicBezTo>
                  <a:pt x="223221" y="62734"/>
                  <a:pt x="341090" y="43836"/>
                  <a:pt x="453623" y="14943"/>
                </a:cubicBezTo>
                <a:close/>
              </a:path>
            </a:pathLst>
          </a:custGeom>
          <a:gradFill flip="none" rotWithShape="1">
            <a:gsLst>
              <a:gs pos="98000">
                <a:sysClr val="window" lastClr="FFFFFF">
                  <a:lumMod val="65000"/>
                </a:sysClr>
              </a:gs>
              <a:gs pos="0">
                <a:sysClr val="window" lastClr="FFFFFF">
                  <a:lumMod val="65000"/>
                </a:sysClr>
              </a:gs>
              <a:gs pos="55000">
                <a:sysClr val="window" lastClr="FFFFFF"/>
              </a:gs>
            </a:gsLst>
            <a:lin ang="102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1350" kern="0">
              <a:solidFill>
                <a:prstClr val="white"/>
              </a:solidFill>
              <a:ea typeface="宋体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1C3586-62DD-407B-85CC-D6D337ACEFDB}"/>
              </a:ext>
            </a:extLst>
          </p:cNvPr>
          <p:cNvSpPr/>
          <p:nvPr/>
        </p:nvSpPr>
        <p:spPr>
          <a:xfrm>
            <a:off x="4606290" y="3607628"/>
            <a:ext cx="903381" cy="712463"/>
          </a:xfrm>
          <a:custGeom>
            <a:avLst/>
            <a:gdLst>
              <a:gd name="connsiteX0" fmla="*/ 967780 w 1204508"/>
              <a:gd name="connsiteY0" fmla="*/ 0 h 949951"/>
              <a:gd name="connsiteX1" fmla="*/ 1016062 w 1204508"/>
              <a:gd name="connsiteY1" fmla="*/ 159211 h 949951"/>
              <a:gd name="connsiteX2" fmla="*/ 1186887 w 1204508"/>
              <a:gd name="connsiteY2" fmla="*/ 722548 h 949951"/>
              <a:gd name="connsiteX3" fmla="*/ 1204508 w 1204508"/>
              <a:gd name="connsiteY3" fmla="*/ 780670 h 949951"/>
              <a:gd name="connsiteX4" fmla="*/ 1201303 w 1204508"/>
              <a:gd name="connsiteY4" fmla="*/ 781750 h 949951"/>
              <a:gd name="connsiteX5" fmla="*/ 10470 w 1204508"/>
              <a:gd name="connsiteY5" fmla="*/ 949951 h 949951"/>
              <a:gd name="connsiteX6" fmla="*/ 0 w 1204508"/>
              <a:gd name="connsiteY6" fmla="*/ 949581 h 949951"/>
              <a:gd name="connsiteX7" fmla="*/ 0 w 1204508"/>
              <a:gd name="connsiteY7" fmla="*/ 127823 h 949951"/>
              <a:gd name="connsiteX8" fmla="*/ 10470 w 1204508"/>
              <a:gd name="connsiteY8" fmla="*/ 128135 h 949951"/>
              <a:gd name="connsiteX9" fmla="*/ 881415 w 1204508"/>
              <a:gd name="connsiteY9" fmla="*/ 24517 h 9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4508" h="949951">
                <a:moveTo>
                  <a:pt x="967780" y="0"/>
                </a:moveTo>
                <a:lnTo>
                  <a:pt x="1016062" y="159211"/>
                </a:lnTo>
                <a:cubicBezTo>
                  <a:pt x="1077564" y="362013"/>
                  <a:pt x="1135608" y="553416"/>
                  <a:pt x="1186887" y="722548"/>
                </a:cubicBezTo>
                <a:lnTo>
                  <a:pt x="1204508" y="780670"/>
                </a:lnTo>
                <a:lnTo>
                  <a:pt x="1201303" y="781750"/>
                </a:lnTo>
                <a:cubicBezTo>
                  <a:pt x="835288" y="890059"/>
                  <a:pt x="432877" y="949951"/>
                  <a:pt x="10470" y="949951"/>
                </a:cubicBezTo>
                <a:lnTo>
                  <a:pt x="0" y="949581"/>
                </a:lnTo>
                <a:lnTo>
                  <a:pt x="0" y="127823"/>
                </a:lnTo>
                <a:lnTo>
                  <a:pt x="10470" y="128135"/>
                </a:lnTo>
                <a:cubicBezTo>
                  <a:pt x="319408" y="128135"/>
                  <a:pt x="613722" y="91239"/>
                  <a:pt x="881415" y="24517"/>
                </a:cubicBezTo>
                <a:close/>
              </a:path>
            </a:pathLst>
          </a:custGeom>
          <a:gradFill flip="none" rotWithShape="1">
            <a:gsLst>
              <a:gs pos="98000">
                <a:sysClr val="window" lastClr="FFFFFF">
                  <a:lumMod val="65000"/>
                </a:sysClr>
              </a:gs>
              <a:gs pos="0">
                <a:sysClr val="window" lastClr="FFFFFF">
                  <a:lumMod val="65000"/>
                </a:sysClr>
              </a:gs>
              <a:gs pos="55000">
                <a:sysClr val="window" lastClr="FFFFFF"/>
              </a:gs>
            </a:gsLst>
            <a:lin ang="102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1350" kern="0">
              <a:solidFill>
                <a:prstClr val="white"/>
              </a:solidFill>
              <a:ea typeface="宋体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89F423-03A7-465E-BCD3-75402D5B1EB3}"/>
              </a:ext>
            </a:extLst>
          </p:cNvPr>
          <p:cNvSpPr/>
          <p:nvPr/>
        </p:nvSpPr>
        <p:spPr>
          <a:xfrm>
            <a:off x="3548455" y="1719018"/>
            <a:ext cx="1057835" cy="3304756"/>
          </a:xfrm>
          <a:custGeom>
            <a:avLst/>
            <a:gdLst>
              <a:gd name="connsiteX0" fmla="*/ 1410447 w 1410447"/>
              <a:gd name="connsiteY0" fmla="*/ 0 h 4406341"/>
              <a:gd name="connsiteX1" fmla="*/ 1410447 w 1410447"/>
              <a:gd name="connsiteY1" fmla="*/ 4405467 h 4406341"/>
              <a:gd name="connsiteX2" fmla="*/ 1389096 w 1410447"/>
              <a:gd name="connsiteY2" fmla="*/ 4406341 h 4406341"/>
              <a:gd name="connsiteX3" fmla="*/ 0 w 1410447"/>
              <a:gd name="connsiteY3" fmla="*/ 3842174 h 4406341"/>
              <a:gd name="connsiteX4" fmla="*/ 1127080 w 1410447"/>
              <a:gd name="connsiteY4" fmla="*/ 104865 h 4406341"/>
              <a:gd name="connsiteX5" fmla="*/ 1329505 w 1410447"/>
              <a:gd name="connsiteY5" fmla="*/ 2959 h 4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0447" h="4406341">
                <a:moveTo>
                  <a:pt x="1410447" y="0"/>
                </a:moveTo>
                <a:lnTo>
                  <a:pt x="1410447" y="4405467"/>
                </a:lnTo>
                <a:lnTo>
                  <a:pt x="1389096" y="4406341"/>
                </a:lnTo>
                <a:cubicBezTo>
                  <a:pt x="621919" y="4406341"/>
                  <a:pt x="0" y="4153755"/>
                  <a:pt x="0" y="3842174"/>
                </a:cubicBezTo>
                <a:lnTo>
                  <a:pt x="1127080" y="104865"/>
                </a:lnTo>
                <a:cubicBezTo>
                  <a:pt x="1159049" y="59895"/>
                  <a:pt x="1237393" y="17034"/>
                  <a:pt x="1329505" y="2959"/>
                </a:cubicBezTo>
                <a:close/>
              </a:path>
            </a:pathLst>
          </a:custGeom>
          <a:gradFill flip="none" rotWithShape="1">
            <a:gsLst>
              <a:gs pos="70000">
                <a:schemeClr val="accent6">
                  <a:lumMod val="75000"/>
                </a:schemeClr>
              </a:gs>
              <a:gs pos="31000">
                <a:schemeClr val="accent6">
                  <a:lumMod val="75000"/>
                </a:schemeClr>
              </a:gs>
              <a:gs pos="53000">
                <a:schemeClr val="accent6"/>
              </a:gs>
              <a:gs pos="89000">
                <a:schemeClr val="accent6">
                  <a:lumMod val="75000"/>
                </a:schemeClr>
              </a:gs>
              <a:gs pos="0">
                <a:schemeClr val="accent6">
                  <a:lumMod val="75000"/>
                </a:schemeClr>
              </a:gs>
            </a:gsLst>
            <a:lin ang="120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1350" kern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1E5493-B971-4408-84A7-630349989912}"/>
              </a:ext>
            </a:extLst>
          </p:cNvPr>
          <p:cNvSpPr/>
          <p:nvPr/>
        </p:nvSpPr>
        <p:spPr>
          <a:xfrm>
            <a:off x="4017165" y="2457259"/>
            <a:ext cx="589125" cy="672628"/>
          </a:xfrm>
          <a:custGeom>
            <a:avLst/>
            <a:gdLst>
              <a:gd name="connsiteX0" fmla="*/ 237071 w 785500"/>
              <a:gd name="connsiteY0" fmla="*/ 0 h 896837"/>
              <a:gd name="connsiteX1" fmla="*/ 289172 w 785500"/>
              <a:gd name="connsiteY1" fmla="*/ 15742 h 896837"/>
              <a:gd name="connsiteX2" fmla="*/ 764147 w 785500"/>
              <a:gd name="connsiteY2" fmla="*/ 75021 h 896837"/>
              <a:gd name="connsiteX3" fmla="*/ 785500 w 785500"/>
              <a:gd name="connsiteY3" fmla="*/ 74353 h 896837"/>
              <a:gd name="connsiteX4" fmla="*/ 785500 w 785500"/>
              <a:gd name="connsiteY4" fmla="*/ 896121 h 896837"/>
              <a:gd name="connsiteX5" fmla="*/ 764148 w 785500"/>
              <a:gd name="connsiteY5" fmla="*/ 896837 h 896837"/>
              <a:gd name="connsiteX6" fmla="*/ 44789 w 785500"/>
              <a:gd name="connsiteY6" fmla="*/ 800610 h 896837"/>
              <a:gd name="connsiteX7" fmla="*/ 0 w 785500"/>
              <a:gd name="connsiteY7" fmla="*/ 786106 h 8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500" h="896837">
                <a:moveTo>
                  <a:pt x="237071" y="0"/>
                </a:moveTo>
                <a:lnTo>
                  <a:pt x="289172" y="15742"/>
                </a:lnTo>
                <a:cubicBezTo>
                  <a:pt x="439216" y="54267"/>
                  <a:pt x="598746" y="75021"/>
                  <a:pt x="764147" y="75021"/>
                </a:cubicBezTo>
                <a:lnTo>
                  <a:pt x="785500" y="74353"/>
                </a:lnTo>
                <a:lnTo>
                  <a:pt x="785500" y="896121"/>
                </a:lnTo>
                <a:lnTo>
                  <a:pt x="764148" y="896837"/>
                </a:lnTo>
                <a:cubicBezTo>
                  <a:pt x="513645" y="896837"/>
                  <a:pt x="272035" y="863148"/>
                  <a:pt x="44789" y="800610"/>
                </a:cubicBezTo>
                <a:lnTo>
                  <a:pt x="0" y="786106"/>
                </a:lnTo>
                <a:close/>
              </a:path>
            </a:pathLst>
          </a:custGeom>
          <a:gradFill flip="none" rotWithShape="1">
            <a:gsLst>
              <a:gs pos="98000">
                <a:sysClr val="window" lastClr="FFFFFF">
                  <a:lumMod val="65000"/>
                </a:sysClr>
              </a:gs>
              <a:gs pos="0">
                <a:sysClr val="window" lastClr="FFFFFF">
                  <a:lumMod val="65000"/>
                </a:sysClr>
              </a:gs>
              <a:gs pos="55000">
                <a:sysClr val="window" lastClr="FFFFFF"/>
              </a:gs>
            </a:gsLst>
            <a:lin ang="11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1350" kern="0">
              <a:solidFill>
                <a:prstClr val="white"/>
              </a:solidFill>
              <a:ea typeface="宋体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30D0D4-0E26-45F2-BD8A-47FA4743A4D1}"/>
              </a:ext>
            </a:extLst>
          </p:cNvPr>
          <p:cNvSpPr/>
          <p:nvPr/>
        </p:nvSpPr>
        <p:spPr>
          <a:xfrm>
            <a:off x="3675822" y="3595046"/>
            <a:ext cx="930469" cy="724768"/>
          </a:xfrm>
          <a:custGeom>
            <a:avLst/>
            <a:gdLst>
              <a:gd name="connsiteX0" fmla="*/ 234691 w 1240625"/>
              <a:gd name="connsiteY0" fmla="*/ 0 h 966357"/>
              <a:gd name="connsiteX1" fmla="*/ 380151 w 1240625"/>
              <a:gd name="connsiteY1" fmla="*/ 41293 h 966357"/>
              <a:gd name="connsiteX2" fmla="*/ 1022322 w 1240625"/>
              <a:gd name="connsiteY2" fmla="*/ 138103 h 966357"/>
              <a:gd name="connsiteX3" fmla="*/ 1240625 w 1240625"/>
              <a:gd name="connsiteY3" fmla="*/ 144599 h 966357"/>
              <a:gd name="connsiteX4" fmla="*/ 1240625 w 1240625"/>
              <a:gd name="connsiteY4" fmla="*/ 966357 h 966357"/>
              <a:gd name="connsiteX5" fmla="*/ 938296 w 1240625"/>
              <a:gd name="connsiteY5" fmla="*/ 955677 h 966357"/>
              <a:gd name="connsiteX6" fmla="*/ 60263 w 1240625"/>
              <a:gd name="connsiteY6" fmla="*/ 798526 h 966357"/>
              <a:gd name="connsiteX7" fmla="*/ 0 w 1240625"/>
              <a:gd name="connsiteY7" fmla="*/ 778217 h 9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0625" h="966357">
                <a:moveTo>
                  <a:pt x="234691" y="0"/>
                </a:moveTo>
                <a:lnTo>
                  <a:pt x="380151" y="41293"/>
                </a:lnTo>
                <a:cubicBezTo>
                  <a:pt x="580922" y="91334"/>
                  <a:pt x="796665" y="124599"/>
                  <a:pt x="1022322" y="138103"/>
                </a:cubicBezTo>
                <a:lnTo>
                  <a:pt x="1240625" y="144599"/>
                </a:lnTo>
                <a:lnTo>
                  <a:pt x="1240625" y="966357"/>
                </a:lnTo>
                <a:lnTo>
                  <a:pt x="938296" y="955677"/>
                </a:lnTo>
                <a:cubicBezTo>
                  <a:pt x="629758" y="933755"/>
                  <a:pt x="334774" y="879758"/>
                  <a:pt x="60263" y="798526"/>
                </a:cubicBezTo>
                <a:lnTo>
                  <a:pt x="0" y="778217"/>
                </a:lnTo>
                <a:close/>
              </a:path>
            </a:pathLst>
          </a:custGeom>
          <a:gradFill flip="none" rotWithShape="1">
            <a:gsLst>
              <a:gs pos="98000">
                <a:sysClr val="window" lastClr="FFFFFF">
                  <a:lumMod val="65000"/>
                </a:sysClr>
              </a:gs>
              <a:gs pos="0">
                <a:sysClr val="window" lastClr="FFFFFF">
                  <a:lumMod val="65000"/>
                </a:sysClr>
              </a:gs>
              <a:gs pos="55000">
                <a:sysClr val="window" lastClr="FFFFFF"/>
              </a:gs>
            </a:gsLst>
            <a:lin ang="11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wrap="square" anchor="ctr">
            <a:noAutofit/>
          </a:bodyPr>
          <a:lstStyle/>
          <a:p>
            <a:pPr algn="ctr"/>
            <a:endParaRPr lang="en-US" sz="1350" kern="0">
              <a:solidFill>
                <a:prstClr val="white"/>
              </a:solidFill>
              <a:ea typeface="宋体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5F17F2-A3A6-4C24-A66E-19570949DB0E}"/>
              </a:ext>
            </a:extLst>
          </p:cNvPr>
          <p:cNvGrpSpPr/>
          <p:nvPr/>
        </p:nvGrpSpPr>
        <p:grpSpPr>
          <a:xfrm>
            <a:off x="6697329" y="1765779"/>
            <a:ext cx="2202816" cy="736783"/>
            <a:chOff x="8921977" y="1435947"/>
            <a:chExt cx="2937088" cy="98237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BDE5F3-41A4-42F0-A6C4-3E433918D2BE}"/>
                </a:ext>
              </a:extLst>
            </p:cNvPr>
            <p:cNvSpPr txBox="1"/>
            <p:nvPr/>
          </p:nvSpPr>
          <p:spPr>
            <a:xfrm>
              <a:off x="8921977" y="1435947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5"/>
                  </a:solidFill>
                </a:rPr>
                <a:t>Running/ Execution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00C4F7-379B-4925-9BF3-324D061076E1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asynchronous 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818994-0C17-46E2-B543-C00CDCC8975D}"/>
              </a:ext>
            </a:extLst>
          </p:cNvPr>
          <p:cNvGrpSpPr/>
          <p:nvPr/>
        </p:nvGrpSpPr>
        <p:grpSpPr>
          <a:xfrm>
            <a:off x="255548" y="1765780"/>
            <a:ext cx="2202816" cy="736783"/>
            <a:chOff x="332936" y="2596988"/>
            <a:chExt cx="2937088" cy="98237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890590-B20C-4452-AD9C-AE003D86A7A1}"/>
                </a:ext>
              </a:extLst>
            </p:cNvPr>
            <p:cNvSpPr txBox="1"/>
            <p:nvPr/>
          </p:nvSpPr>
          <p:spPr>
            <a:xfrm>
              <a:off x="332936" y="2596988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b="1" cap="all" dirty="0" err="1">
                  <a:solidFill>
                    <a:schemeClr val="accent6">
                      <a:lumMod val="75000"/>
                    </a:schemeClr>
                  </a:solidFill>
                </a:rPr>
                <a:t>Runng</a:t>
              </a:r>
              <a:r>
                <a:rPr lang="en-US" b="1" cap="all" dirty="0">
                  <a:solidFill>
                    <a:schemeClr val="accent6">
                      <a:lumMod val="75000"/>
                    </a:schemeClr>
                  </a:solidFill>
                </a:rPr>
                <a:t> / Execution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F3CA63-7374-48B9-925D-E9EAA7BA5669}"/>
                </a:ext>
              </a:extLst>
            </p:cNvPr>
            <p:cNvSpPr txBox="1"/>
            <p:nvPr/>
          </p:nvSpPr>
          <p:spPr>
            <a:xfrm>
              <a:off x="601805" y="3086922"/>
              <a:ext cx="2668219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Same form context</a:t>
              </a:r>
            </a:p>
          </p:txBody>
        </p:sp>
      </p:grp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5748588F-2008-499A-8717-949C799E2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3962" y="1980209"/>
            <a:ext cx="703269" cy="703269"/>
          </a:xfrm>
          <a:prstGeom prst="rect">
            <a:avLst/>
          </a:prstGeom>
          <a:effectLst>
            <a:innerShdw dist="50800" dir="4800000">
              <a:prstClr val="black">
                <a:alpha val="50000"/>
              </a:prstClr>
            </a:innerShdw>
          </a:effectLst>
        </p:spPr>
      </p:pic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4E54D722-44F6-4AC6-9299-CFBF168C8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6769" y="1980209"/>
            <a:ext cx="703269" cy="703269"/>
          </a:xfrm>
          <a:prstGeom prst="rect">
            <a:avLst/>
          </a:prstGeom>
          <a:effectLst>
            <a:innerShdw dist="50800" dir="4800000">
              <a:prstClr val="black">
                <a:alpha val="50000"/>
              </a:prstClr>
            </a:inn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9ED3958-E1D8-47AF-BBED-55A7E3CCBAE2}"/>
              </a:ext>
            </a:extLst>
          </p:cNvPr>
          <p:cNvSpPr/>
          <p:nvPr/>
        </p:nvSpPr>
        <p:spPr>
          <a:xfrm>
            <a:off x="4537710" y="1626009"/>
            <a:ext cx="68580" cy="3830950"/>
          </a:xfrm>
          <a:prstGeom prst="rect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A91386-A840-4496-A0CB-B12DABFF4F8F}"/>
              </a:ext>
            </a:extLst>
          </p:cNvPr>
          <p:cNvGrpSpPr/>
          <p:nvPr/>
        </p:nvGrpSpPr>
        <p:grpSpPr>
          <a:xfrm>
            <a:off x="407948" y="2895600"/>
            <a:ext cx="2202816" cy="736783"/>
            <a:chOff x="332936" y="2596988"/>
            <a:chExt cx="2937088" cy="98237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70A45F-964A-46AA-B2D4-D25A467C1327}"/>
                </a:ext>
              </a:extLst>
            </p:cNvPr>
            <p:cNvSpPr txBox="1"/>
            <p:nvPr/>
          </p:nvSpPr>
          <p:spPr>
            <a:xfrm>
              <a:off x="332936" y="2596988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6">
                      <a:lumMod val="75000"/>
                    </a:schemeClr>
                  </a:solidFill>
                </a:rPr>
                <a:t>Package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61C054-1F36-40CB-BF27-E81A24488ADF}"/>
                </a:ext>
              </a:extLst>
            </p:cNvPr>
            <p:cNvSpPr txBox="1"/>
            <p:nvPr/>
          </p:nvSpPr>
          <p:spPr>
            <a:xfrm>
              <a:off x="601805" y="3086922"/>
              <a:ext cx="2668219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One Package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D5B200-7ACE-4279-9176-FBB96D229A36}"/>
              </a:ext>
            </a:extLst>
          </p:cNvPr>
          <p:cNvGrpSpPr/>
          <p:nvPr/>
        </p:nvGrpSpPr>
        <p:grpSpPr>
          <a:xfrm>
            <a:off x="407948" y="3835217"/>
            <a:ext cx="2202816" cy="736783"/>
            <a:chOff x="332936" y="2596988"/>
            <a:chExt cx="2937088" cy="9823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92DAE0-6A5F-4D9D-8AEC-6F268D9B0179}"/>
                </a:ext>
              </a:extLst>
            </p:cNvPr>
            <p:cNvSpPr txBox="1"/>
            <p:nvPr/>
          </p:nvSpPr>
          <p:spPr>
            <a:xfrm>
              <a:off x="332936" y="2596988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6">
                      <a:lumMod val="75000"/>
                    </a:schemeClr>
                  </a:solidFill>
                </a:rPr>
                <a:t>Performance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6DB324-4D08-4E7E-813A-237BCB7E74CA}"/>
                </a:ext>
              </a:extLst>
            </p:cNvPr>
            <p:cNvSpPr txBox="1"/>
            <p:nvPr/>
          </p:nvSpPr>
          <p:spPr>
            <a:xfrm>
              <a:off x="601805" y="3086922"/>
              <a:ext cx="2668219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Better thank WR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8675691-E5E4-46BC-9BB3-58A2C9BA90B8}"/>
              </a:ext>
            </a:extLst>
          </p:cNvPr>
          <p:cNvGrpSpPr/>
          <p:nvPr/>
        </p:nvGrpSpPr>
        <p:grpSpPr>
          <a:xfrm>
            <a:off x="407948" y="4749617"/>
            <a:ext cx="2202816" cy="736783"/>
            <a:chOff x="332936" y="2596988"/>
            <a:chExt cx="2937088" cy="9823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127F2DD-FA41-4F0E-A975-7727E4CF36C3}"/>
                </a:ext>
              </a:extLst>
            </p:cNvPr>
            <p:cNvSpPr txBox="1"/>
            <p:nvPr/>
          </p:nvSpPr>
          <p:spPr>
            <a:xfrm>
              <a:off x="332936" y="2596988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6">
                      <a:lumMod val="75000"/>
                    </a:schemeClr>
                  </a:solidFill>
                </a:rPr>
                <a:t>Reusability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C46B6DD-48B4-455F-80FC-8C113DA64F78}"/>
                </a:ext>
              </a:extLst>
            </p:cNvPr>
            <p:cNvSpPr txBox="1"/>
            <p:nvPr/>
          </p:nvSpPr>
          <p:spPr>
            <a:xfrm>
              <a:off x="601805" y="3086922"/>
              <a:ext cx="2668219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Better than WR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AFFFFB-670B-446A-98AA-FE62FBD36AC4}"/>
              </a:ext>
            </a:extLst>
          </p:cNvPr>
          <p:cNvGrpSpPr/>
          <p:nvPr/>
        </p:nvGrpSpPr>
        <p:grpSpPr>
          <a:xfrm>
            <a:off x="6697329" y="2692217"/>
            <a:ext cx="2355216" cy="736783"/>
            <a:chOff x="8921977" y="1435947"/>
            <a:chExt cx="2937088" cy="9823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847196-ED55-4BF9-B97A-5204AD4C983A}"/>
                </a:ext>
              </a:extLst>
            </p:cNvPr>
            <p:cNvSpPr txBox="1"/>
            <p:nvPr/>
          </p:nvSpPr>
          <p:spPr>
            <a:xfrm>
              <a:off x="8921977" y="1435947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5"/>
                  </a:solidFill>
                </a:rPr>
                <a:t>Package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8C9D522-FBAB-4944-B749-6CD38965C69D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Different web resources 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D375092-BE03-4116-89F7-0C4DF32218F4}"/>
              </a:ext>
            </a:extLst>
          </p:cNvPr>
          <p:cNvGrpSpPr/>
          <p:nvPr/>
        </p:nvGrpSpPr>
        <p:grpSpPr>
          <a:xfrm>
            <a:off x="6849729" y="3682817"/>
            <a:ext cx="2202816" cy="736783"/>
            <a:chOff x="8921977" y="1435947"/>
            <a:chExt cx="2937088" cy="98237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81F28E-A075-499D-8BCC-F1EE143B93F9}"/>
                </a:ext>
              </a:extLst>
            </p:cNvPr>
            <p:cNvSpPr txBox="1"/>
            <p:nvPr/>
          </p:nvSpPr>
          <p:spPr>
            <a:xfrm>
              <a:off x="8921977" y="1435947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5"/>
                  </a:solidFill>
                </a:rPr>
                <a:t>Performance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B75D26-A543-43B4-BFFD-0A3A1EC08309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dirty="0"/>
                <a:t> 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0D32F91-4010-4817-BF61-34D63AF917E4}"/>
              </a:ext>
            </a:extLst>
          </p:cNvPr>
          <p:cNvGrpSpPr/>
          <p:nvPr/>
        </p:nvGrpSpPr>
        <p:grpSpPr>
          <a:xfrm>
            <a:off x="6849729" y="4673416"/>
            <a:ext cx="2202816" cy="598283"/>
            <a:chOff x="8921977" y="1435947"/>
            <a:chExt cx="2937088" cy="7977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330677-D144-4366-A7E2-996A85AE1B55}"/>
                </a:ext>
              </a:extLst>
            </p:cNvPr>
            <p:cNvSpPr txBox="1"/>
            <p:nvPr/>
          </p:nvSpPr>
          <p:spPr>
            <a:xfrm>
              <a:off x="8921977" y="1435947"/>
              <a:ext cx="2937088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b="1" cap="all" dirty="0">
                  <a:solidFill>
                    <a:schemeClr val="accent5"/>
                  </a:solidFill>
                </a:rPr>
                <a:t>Reusability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E23FD4-F211-42DB-940D-C94CC73BF1EA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30777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0AF5D0D-7482-4424-9947-32DD55AE3D01}"/>
              </a:ext>
            </a:extLst>
          </p:cNvPr>
          <p:cNvSpPr/>
          <p:nvPr/>
        </p:nvSpPr>
        <p:spPr>
          <a:xfrm>
            <a:off x="555238" y="5849996"/>
            <a:ext cx="8114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7"/>
              </a:rPr>
              <a:t>Reference: </a:t>
            </a:r>
          </a:p>
          <a:p>
            <a:r>
              <a:rPr lang="en-US" sz="1200" dirty="0">
                <a:hlinkClick r:id="rId7"/>
              </a:rPr>
              <a:t>https://medium.com/capgemini-dynamics-365-team/what-is-the-custom-control-framework-and-why-should-dynamics-365-developers-be-excited-about-it-a3f0e3f8be4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685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762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Multiple form factor support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1E2CD-4B5F-4634-B86A-98346EF15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19400"/>
            <a:ext cx="7886700" cy="3581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C7B15-043E-4E41-943C-F13604EB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3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2E95AF-08B6-434F-8C1F-EC108113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57" y="5562600"/>
            <a:ext cx="8229600" cy="1143000"/>
          </a:xfrm>
        </p:spPr>
        <p:txBody>
          <a:bodyPr>
            <a:normAutofit/>
          </a:bodyPr>
          <a:lstStyle/>
          <a:p>
            <a:r>
              <a:rPr lang="en-US" sz="1000" dirty="0"/>
              <a:t>Copy write: public  internet video</a:t>
            </a:r>
          </a:p>
        </p:txBody>
      </p:sp>
      <p:pic>
        <p:nvPicPr>
          <p:cNvPr id="6" name="Picture 2" descr="https://1.bp.blogspot.com/-x5FECfFPALs/XQ5XBeysgiI/AAAAAAAARHI/GIGMF3TzmlwE_uRH7pDKU8VHa7nSMoN_wCLcBGAs/s640/component.jpg">
            <a:extLst>
              <a:ext uri="{FF2B5EF4-FFF2-40B4-BE49-F238E27FC236}">
                <a16:creationId xmlns:a16="http://schemas.microsoft.com/office/drawing/2014/main" id="{067B02A5-C29F-4EB8-9C5F-BD45B5092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57" y="1066800"/>
            <a:ext cx="870363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4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380</Words>
  <Application>Microsoft Office PowerPoint</Application>
  <PresentationFormat>On-screen Show (4:3)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About Me</vt:lpstr>
      <vt:lpstr>PowerPoint Presentation</vt:lpstr>
      <vt:lpstr>PowerPoint Presentation</vt:lpstr>
      <vt:lpstr>What is PowerApp?</vt:lpstr>
      <vt:lpstr>PCF Overview</vt:lpstr>
      <vt:lpstr>PCF VS Web Resource</vt:lpstr>
      <vt:lpstr>Multiple form factor support</vt:lpstr>
      <vt:lpstr>Copy write: public  internet video</vt:lpstr>
      <vt:lpstr>How To Install</vt:lpstr>
      <vt:lpstr>Steps</vt:lpstr>
      <vt:lpstr>Samples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</dc:creator>
  <cp:lastModifiedBy>Mohamed Ahmed Rasheed</cp:lastModifiedBy>
  <cp:revision>91</cp:revision>
  <dcterms:created xsi:type="dcterms:W3CDTF">2017-10-24T16:17:00Z</dcterms:created>
  <dcterms:modified xsi:type="dcterms:W3CDTF">2019-06-29T23:43:10Z</dcterms:modified>
</cp:coreProperties>
</file>