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60" r:id="rId8"/>
    <p:sldId id="262" r:id="rId9"/>
    <p:sldId id="271" r:id="rId10"/>
    <p:sldId id="265" r:id="rId11"/>
    <p:sldId id="27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9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werbi.microsoft.com/en-us/deskto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mchartgu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(Arabic)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err="1"/>
              <a:t>Odata</a:t>
            </a:r>
            <a:r>
              <a:rPr lang="en-US" sz="3600" dirty="0"/>
              <a:t> vs. </a:t>
            </a:r>
            <a:r>
              <a:rPr lang="en-US" sz="3600" dirty="0" err="1"/>
              <a:t>FetchXml</a:t>
            </a:r>
            <a:r>
              <a:rPr lang="en-US" sz="3600" dirty="0"/>
              <a:t> 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2677180"/>
            <a:ext cx="8229600" cy="1040285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Only use </a:t>
            </a:r>
            <a:r>
              <a:rPr lang="en-US" sz="2800" dirty="0" err="1"/>
              <a:t>FetchXml</a:t>
            </a:r>
            <a:r>
              <a:rPr lang="en-US" sz="2800" dirty="0"/>
              <a:t> for (Presales, small data size).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385316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See you late 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MCT/ Sr. Techno-Functional Consultant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(+270K)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594672"/>
            <a:ext cx="7010400" cy="84480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Power BI &amp; Dynamics 365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76824"/>
            <a:ext cx="8077200" cy="2167116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Power Query Builder</a:t>
            </a:r>
          </a:p>
          <a:p>
            <a:pPr algn="ctr"/>
            <a:r>
              <a:rPr lang="en-US" sz="2800" dirty="0" err="1"/>
              <a:t>XrmToolBox</a:t>
            </a:r>
            <a:r>
              <a:rPr lang="en-US" sz="2800" dirty="0"/>
              <a:t> Plugin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6248400"/>
            <a:ext cx="54102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r>
              <a:rPr lang="en-US" sz="2000" b="1" dirty="0"/>
              <a:t> &amp; CRM Chart Guy</a:t>
            </a:r>
          </a:p>
        </p:txBody>
      </p:sp>
      <p:pic>
        <p:nvPicPr>
          <p:cNvPr id="3074" name="Picture 2" descr="https://2.bp.blogspot.com/-u5ciwi2PQAI/WySAGV_T1vI/AAAAAAAANuE/RaiSdpKFPsY0gkHbNCXdFwTXKTSur3NtACLcBGAs/s1600/pqblogo.png">
            <a:extLst>
              <a:ext uri="{FF2B5EF4-FFF2-40B4-BE49-F238E27FC236}">
                <a16:creationId xmlns:a16="http://schemas.microsoft.com/office/drawing/2014/main" id="{FAC83097-4C62-47DA-A2B2-62909F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310854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Dynamics 365 &amp;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XrmToolBox</a:t>
            </a:r>
            <a:r>
              <a:rPr lang="en-US" sz="2800" dirty="0"/>
              <a:t> &amp; Power Query Builder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Odata</a:t>
            </a:r>
            <a:r>
              <a:rPr lang="en-US" sz="2800" dirty="0"/>
              <a:t> 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FetchXml</a:t>
            </a:r>
            <a:r>
              <a:rPr lang="en-US" sz="2800" dirty="0"/>
              <a:t> 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Odata</a:t>
            </a:r>
            <a:r>
              <a:rPr lang="en-US" sz="2800" dirty="0"/>
              <a:t> vs. </a:t>
            </a:r>
            <a:r>
              <a:rPr lang="en-US" sz="2800" dirty="0" err="1"/>
              <a:t>FetchXml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Coming features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Dynamics 365 &amp; 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CCA5D-EE7B-438D-A15E-EBC8850D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8" y="1524985"/>
            <a:ext cx="8240922" cy="388521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Dynamics 365 &amp; Power BI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</a:t>
            </a:r>
            <a:r>
              <a:rPr lang="en-US" dirty="0">
                <a:hlinkClick r:id="rId2"/>
              </a:rPr>
              <a:t>https://powerbi.microsoft.com/en-us/desktop/</a:t>
            </a:r>
            <a:endParaRPr lang="en-US" dirty="0"/>
          </a:p>
          <a:p>
            <a:r>
              <a:rPr lang="en-US" dirty="0"/>
              <a:t>Power BI Online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B9796-24DC-412E-A269-C4825788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877177"/>
            <a:ext cx="7620000" cy="10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8375"/>
            <a:ext cx="8305800" cy="1219200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3600" dirty="0"/>
              <a:t>Power Query Builder</a:t>
            </a:r>
            <a:br>
              <a:rPr lang="en-US" sz="3600" dirty="0"/>
            </a:br>
            <a:r>
              <a:rPr lang="en-US" sz="3600" dirty="0" err="1"/>
              <a:t>XrmToolBox</a:t>
            </a:r>
            <a:r>
              <a:rPr lang="en-US" sz="3600" dirty="0"/>
              <a:t> Plugin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8991600" cy="954107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Ulrik (CRM Chart Guy) </a:t>
            </a:r>
            <a:r>
              <a:rPr lang="en-US" sz="2800" dirty="0">
                <a:hlinkClick r:id="rId2"/>
              </a:rPr>
              <a:t>https://crmchartguy.com/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Mohamed </a:t>
            </a:r>
            <a:r>
              <a:rPr lang="en-US" sz="2800" dirty="0" err="1"/>
              <a:t>Raseed</a:t>
            </a:r>
            <a:r>
              <a:rPr lang="en-US" sz="2800" dirty="0"/>
              <a:t> Gomaa http://www.itlec.com/ </a:t>
            </a:r>
          </a:p>
        </p:txBody>
      </p:sp>
      <p:pic>
        <p:nvPicPr>
          <p:cNvPr id="2050" name="Picture 2" descr="https://1.bp.blogspot.com/-3rWD8aXRhtY/WyJ8BAJ-tHI/AAAAAAAANqs/FVbHboqDd8k_TiRnX-Nd16tSh591d2wmACLcBGAs/s1600/PowerBI.png">
            <a:extLst>
              <a:ext uri="{FF2B5EF4-FFF2-40B4-BE49-F238E27FC236}">
                <a16:creationId xmlns:a16="http://schemas.microsoft.com/office/drawing/2014/main" id="{BE54B9AA-D456-4C03-82C6-34594261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93903"/>
            <a:ext cx="3883025" cy="42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493838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err="1"/>
              <a:t>Odata</a:t>
            </a:r>
            <a:r>
              <a:rPr lang="en-US" sz="3600" dirty="0"/>
              <a:t>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08831-2513-4659-B3F2-1A26A07A5CD5}"/>
              </a:ext>
            </a:extLst>
          </p:cNvPr>
          <p:cNvSpPr/>
          <p:nvPr/>
        </p:nvSpPr>
        <p:spPr>
          <a:xfrm>
            <a:off x="228600" y="1600200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</a:rPr>
              <a:t>let</a:t>
            </a:r>
          </a:p>
          <a:p>
            <a:r>
              <a:rPr lang="en-US" sz="1600" dirty="0">
                <a:latin typeface="Microsoft Sans Serif" panose="020B0604020202020204" pitchFamily="34" charset="0"/>
              </a:rPr>
              <a:t>    Source = </a:t>
            </a:r>
            <a:r>
              <a:rPr lang="en-US" sz="1600" dirty="0" err="1">
                <a:latin typeface="Microsoft Sans Serif" panose="020B0604020202020204" pitchFamily="34" charset="0"/>
              </a:rPr>
              <a:t>OData.Feed</a:t>
            </a:r>
            <a:r>
              <a:rPr lang="en-US" sz="1600" dirty="0">
                <a:latin typeface="Microsoft Sans Serif" panose="020B0604020202020204" pitchFamily="34" charset="0"/>
              </a:rPr>
              <a:t>(</a:t>
            </a:r>
            <a:r>
              <a:rPr lang="en-US" sz="1600" dirty="0" err="1">
                <a:latin typeface="Microsoft Sans Serif" panose="020B0604020202020204" pitchFamily="34" charset="0"/>
              </a:rPr>
              <a:t>ServiceRootURL</a:t>
            </a:r>
            <a:r>
              <a:rPr lang="en-US" sz="1600" dirty="0">
                <a:latin typeface="Microsoft Sans Serif" panose="020B0604020202020204" pitchFamily="34" charset="0"/>
              </a:rPr>
              <a:t>, null, [Implementation="2.0"]),</a:t>
            </a:r>
          </a:p>
          <a:p>
            <a:r>
              <a:rPr lang="en-US" sz="1600" dirty="0">
                <a:latin typeface="Microsoft Sans Serif" panose="020B0604020202020204" pitchFamily="34" charset="0"/>
              </a:rPr>
              <a:t>    </a:t>
            </a:r>
            <a:r>
              <a:rPr lang="en-US" sz="1600" dirty="0" err="1">
                <a:latin typeface="Microsoft Sans Serif" panose="020B0604020202020204" pitchFamily="34" charset="0"/>
              </a:rPr>
              <a:t>entity_table</a:t>
            </a:r>
            <a:r>
              <a:rPr lang="en-US" sz="1600" dirty="0">
                <a:latin typeface="Microsoft Sans Serif" panose="020B0604020202020204" pitchFamily="34" charset="0"/>
              </a:rPr>
              <a:t> = Source{[Name = "accounts", Signature = "table"]}[Data],</a:t>
            </a:r>
          </a:p>
          <a:p>
            <a:r>
              <a:rPr lang="en-US" sz="1600" dirty="0">
                <a:latin typeface="Microsoft Sans Serif" panose="020B0604020202020204" pitchFamily="34" charset="0"/>
              </a:rPr>
              <a:t>    #"Removed Other Columns" = </a:t>
            </a:r>
            <a:r>
              <a:rPr lang="en-US" sz="1600" dirty="0" err="1">
                <a:latin typeface="Microsoft Sans Serif" panose="020B0604020202020204" pitchFamily="34" charset="0"/>
              </a:rPr>
              <a:t>Table.SelectColumns</a:t>
            </a:r>
            <a:r>
              <a:rPr lang="en-US" sz="1600" dirty="0">
                <a:latin typeface="Microsoft Sans Serif" panose="020B0604020202020204" pitchFamily="34" charset="0"/>
              </a:rPr>
              <a:t>(</a:t>
            </a:r>
            <a:r>
              <a:rPr lang="en-US" sz="1600" dirty="0" err="1">
                <a:latin typeface="Microsoft Sans Serif" panose="020B0604020202020204" pitchFamily="34" charset="0"/>
              </a:rPr>
              <a:t>entity_table</a:t>
            </a:r>
            <a:r>
              <a:rPr lang="en-US" sz="1600" dirty="0">
                <a:latin typeface="Microsoft Sans Serif" panose="020B0604020202020204" pitchFamily="34" charset="0"/>
              </a:rPr>
              <a:t>,{"name","defaultpricelevelid","telephone1","address1_city","primarycontactid"}),</a:t>
            </a:r>
          </a:p>
          <a:p>
            <a:r>
              <a:rPr lang="en-US" sz="1600" dirty="0">
                <a:latin typeface="Microsoft Sans Serif" panose="020B0604020202020204" pitchFamily="34" charset="0"/>
              </a:rPr>
              <a:t>    #"Renamed Columns" = </a:t>
            </a:r>
            <a:r>
              <a:rPr lang="en-US" sz="1600" dirty="0" err="1">
                <a:latin typeface="Microsoft Sans Serif" panose="020B0604020202020204" pitchFamily="34" charset="0"/>
              </a:rPr>
              <a:t>Table.RenameColumns</a:t>
            </a:r>
            <a:r>
              <a:rPr lang="en-US" sz="1600" dirty="0">
                <a:latin typeface="Microsoft Sans Serif" panose="020B0604020202020204" pitchFamily="34" charset="0"/>
              </a:rPr>
              <a:t>( #"Removed Other Columns",{{"</a:t>
            </a:r>
            <a:r>
              <a:rPr lang="en-US" sz="1600" dirty="0" err="1">
                <a:latin typeface="Microsoft Sans Serif" panose="020B0604020202020204" pitchFamily="34" charset="0"/>
              </a:rPr>
              <a:t>name","Account</a:t>
            </a:r>
            <a:r>
              <a:rPr lang="en-US" sz="1600" dirty="0">
                <a:latin typeface="Microsoft Sans Serif" panose="020B0604020202020204" pitchFamily="34" charset="0"/>
              </a:rPr>
              <a:t> Name"},{"</a:t>
            </a:r>
            <a:r>
              <a:rPr lang="en-US" sz="1600" dirty="0" err="1">
                <a:latin typeface="Microsoft Sans Serif" panose="020B0604020202020204" pitchFamily="34" charset="0"/>
              </a:rPr>
              <a:t>defaultpricelevelid</a:t>
            </a:r>
            <a:r>
              <a:rPr lang="en-US" sz="1600" dirty="0">
                <a:latin typeface="Microsoft Sans Serif" panose="020B0604020202020204" pitchFamily="34" charset="0"/>
              </a:rPr>
              <a:t>","Product Price List"},{"telephone1","Main Phone"},{"address1_city","Address 1: City"},{"</a:t>
            </a:r>
            <a:r>
              <a:rPr lang="en-US" sz="1600" dirty="0" err="1">
                <a:latin typeface="Microsoft Sans Serif" panose="020B0604020202020204" pitchFamily="34" charset="0"/>
              </a:rPr>
              <a:t>primarycontactid</a:t>
            </a:r>
            <a:r>
              <a:rPr lang="en-US" sz="1600" dirty="0">
                <a:latin typeface="Microsoft Sans Serif" panose="020B0604020202020204" pitchFamily="34" charset="0"/>
              </a:rPr>
              <a:t>","Primary Contact"}})</a:t>
            </a:r>
          </a:p>
          <a:p>
            <a:r>
              <a:rPr lang="en-US" sz="1600" dirty="0">
                <a:latin typeface="Microsoft Sans Serif" panose="020B0604020202020204" pitchFamily="34" charset="0"/>
              </a:rPr>
              <a:t>in #"Renamed Columns"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0AA94A-0FE3-4A6A-B510-7641B6F5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12186"/>
            <a:ext cx="4876800" cy="27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493838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err="1"/>
              <a:t>FetchXml</a:t>
            </a:r>
            <a:r>
              <a:rPr lang="en-US" sz="3600" dirty="0"/>
              <a:t>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639D4-97D9-4FFD-9CE9-6C12FD6CFEE3}"/>
              </a:ext>
            </a:extLst>
          </p:cNvPr>
          <p:cNvSpPr/>
          <p:nvPr/>
        </p:nvSpPr>
        <p:spPr>
          <a:xfrm>
            <a:off x="228600" y="1676400"/>
            <a:ext cx="8763000" cy="907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</a:rPr>
              <a:t>let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</a:t>
            </a:r>
            <a:r>
              <a:rPr lang="en-US" sz="800" dirty="0" err="1">
                <a:latin typeface="Microsoft Sans Serif" panose="020B0604020202020204" pitchFamily="34" charset="0"/>
              </a:rPr>
              <a:t>GetResults</a:t>
            </a:r>
            <a:r>
              <a:rPr lang="en-US" sz="800" dirty="0">
                <a:latin typeface="Microsoft Sans Serif" panose="020B0604020202020204" pitchFamily="34" charset="0"/>
              </a:rPr>
              <a:t> = (z as text, x as number) =&gt;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let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S = </a:t>
            </a:r>
            <a:r>
              <a:rPr lang="en-US" sz="800" dirty="0" err="1">
                <a:latin typeface="Microsoft Sans Serif" panose="020B0604020202020204" pitchFamily="34" charset="0"/>
              </a:rPr>
              <a:t>Json.Document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Web.Contents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ServiceRootURL</a:t>
            </a:r>
            <a:r>
              <a:rPr lang="en-US" sz="800" dirty="0">
                <a:latin typeface="Microsoft Sans Serif" panose="020B0604020202020204" pitchFamily="34" charset="0"/>
              </a:rPr>
              <a:t> &amp; "/accounts", [Headers=[Prefer="</a:t>
            </a:r>
            <a:r>
              <a:rPr lang="en-US" sz="800" dirty="0" err="1">
                <a:latin typeface="Microsoft Sans Serif" panose="020B0604020202020204" pitchFamily="34" charset="0"/>
              </a:rPr>
              <a:t>odata.include</a:t>
            </a:r>
            <a:r>
              <a:rPr lang="en-US" sz="800" dirty="0">
                <a:latin typeface="Microsoft Sans Serif" panose="020B0604020202020204" pitchFamily="34" charset="0"/>
              </a:rPr>
              <a:t>-annotations=*"],Query=[</a:t>
            </a:r>
            <a:r>
              <a:rPr lang="en-US" sz="800" dirty="0" err="1">
                <a:latin typeface="Microsoft Sans Serif" panose="020B0604020202020204" pitchFamily="34" charset="0"/>
              </a:rPr>
              <a:t>fetchXml</a:t>
            </a:r>
            <a:r>
              <a:rPr lang="en-US" sz="800" dirty="0">
                <a:latin typeface="Microsoft Sans Serif" panose="020B0604020202020204" pitchFamily="34" charset="0"/>
              </a:rPr>
              <a:t>="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&lt;fetch page=""" &amp; </a:t>
            </a:r>
            <a:r>
              <a:rPr lang="en-US" sz="800" dirty="0" err="1">
                <a:latin typeface="Microsoft Sans Serif" panose="020B0604020202020204" pitchFamily="34" charset="0"/>
              </a:rPr>
              <a:t>Text.From</a:t>
            </a:r>
            <a:r>
              <a:rPr lang="en-US" sz="800" dirty="0">
                <a:latin typeface="Microsoft Sans Serif" panose="020B0604020202020204" pitchFamily="34" charset="0"/>
              </a:rPr>
              <a:t>(x) &amp; """ paging-cookie=""" &amp; z &amp; """&gt;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&lt;entity name=""account""&gt;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name=""name""/&gt;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</a:t>
            </a:r>
            <a:r>
              <a:rPr lang="en-US" sz="800" dirty="0">
                <a:latin typeface="Microsoft Sans Serif" panose="020B0604020202020204" pitchFamily="34" charset="0"/>
              </a:rPr>
              <a:t>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name=""telephone1""/&gt;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name=""address1_city""/&gt;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</a:t>
            </a:r>
            <a:r>
              <a:rPr lang="en-US" sz="800" dirty="0">
                <a:latin typeface="Microsoft Sans Serif" panose="020B0604020202020204" pitchFamily="34" charset="0"/>
              </a:rPr>
              <a:t>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	&lt;attribute name=""</a:t>
            </a:r>
            <a:r>
              <a:rPr lang="en-US" sz="800" dirty="0" err="1">
                <a:latin typeface="Microsoft Sans Serif" panose="020B0604020202020204" pitchFamily="34" charset="0"/>
              </a:rPr>
              <a:t>accountid</a:t>
            </a:r>
            <a:r>
              <a:rPr lang="en-US" sz="800" dirty="0">
                <a:latin typeface="Microsoft Sans Serif" panose="020B0604020202020204" pitchFamily="34" charset="0"/>
              </a:rPr>
              <a:t>""/&gt;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&lt;filter type=""and""&gt;&lt;condition attribute=""</a:t>
            </a:r>
            <a:r>
              <a:rPr lang="en-US" sz="800" dirty="0" err="1">
                <a:latin typeface="Microsoft Sans Serif" panose="020B0604020202020204" pitchFamily="34" charset="0"/>
              </a:rPr>
              <a:t>statecode</a:t>
            </a:r>
            <a:r>
              <a:rPr lang="en-US" sz="800" dirty="0">
                <a:latin typeface="Microsoft Sans Serif" panose="020B0604020202020204" pitchFamily="34" charset="0"/>
              </a:rPr>
              <a:t>"" operator=""eq"" value=""0"" /&gt;&lt;condition attribute=""</a:t>
            </a:r>
            <a:r>
              <a:rPr lang="en-US" sz="800" dirty="0" err="1">
                <a:latin typeface="Microsoft Sans Serif" panose="020B0604020202020204" pitchFamily="34" charset="0"/>
              </a:rPr>
              <a:t>customertypecode</a:t>
            </a:r>
            <a:r>
              <a:rPr lang="en-US" sz="800" dirty="0">
                <a:latin typeface="Microsoft Sans Serif" panose="020B0604020202020204" pitchFamily="34" charset="0"/>
              </a:rPr>
              <a:t>"" operator=""eq"" value=""11"" /&gt;&lt;/filter&gt;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	&lt;/entity&gt;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		&lt;/fetch&gt;"]])),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P = try </a:t>
            </a:r>
            <a:r>
              <a:rPr lang="en-US" sz="800" dirty="0" err="1">
                <a:latin typeface="Microsoft Sans Serif" panose="020B0604020202020204" pitchFamily="34" charset="0"/>
              </a:rPr>
              <a:t>Xml.Document</a:t>
            </a:r>
            <a:r>
              <a:rPr lang="en-US" sz="800" dirty="0">
                <a:latin typeface="Microsoft Sans Serif" panose="020B0604020202020204" pitchFamily="34" charset="0"/>
              </a:rPr>
              <a:t>(S[#"@</a:t>
            </a:r>
            <a:r>
              <a:rPr lang="en-US" sz="800" dirty="0" err="1">
                <a:latin typeface="Microsoft Sans Serif" panose="020B0604020202020204" pitchFamily="34" charset="0"/>
              </a:rPr>
              <a:t>Microsoft.Dynamics.CRM.fetchxmlpagingcookie</a:t>
            </a:r>
            <a:r>
              <a:rPr lang="en-US" sz="800" dirty="0">
                <a:latin typeface="Microsoft Sans Serif" panose="020B0604020202020204" pitchFamily="34" charset="0"/>
              </a:rPr>
              <a:t>"]) otherwise null,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R = if P &lt;&gt; null 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then </a:t>
            </a:r>
            <a:r>
              <a:rPr lang="en-US" sz="800" dirty="0" err="1">
                <a:latin typeface="Microsoft Sans Serif" panose="020B0604020202020204" pitchFamily="34" charset="0"/>
              </a:rPr>
              <a:t>List.Combine</a:t>
            </a:r>
            <a:r>
              <a:rPr lang="en-US" sz="800" dirty="0">
                <a:latin typeface="Microsoft Sans Serif" panose="020B0604020202020204" pitchFamily="34" charset="0"/>
              </a:rPr>
              <a:t>({S[value],@</a:t>
            </a:r>
            <a:r>
              <a:rPr lang="en-US" sz="800" dirty="0" err="1">
                <a:latin typeface="Microsoft Sans Serif" panose="020B0604020202020204" pitchFamily="34" charset="0"/>
              </a:rPr>
              <a:t>GetResults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Text.Replace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Text.Replace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Text.Replace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800" dirty="0" err="1">
                <a:latin typeface="Microsoft Sans Serif" panose="020B0604020202020204" pitchFamily="34" charset="0"/>
              </a:rPr>
              <a:t>Uri.Parts</a:t>
            </a:r>
            <a:r>
              <a:rPr lang="en-US" sz="800" dirty="0">
                <a:latin typeface="Microsoft Sans Serif" panose="020B0604020202020204" pitchFamily="34" charset="0"/>
              </a:rPr>
              <a:t>("http://a.b?d=" &amp; </a:t>
            </a:r>
            <a:r>
              <a:rPr lang="en-US" sz="800" dirty="0" err="1">
                <a:latin typeface="Microsoft Sans Serif" panose="020B0604020202020204" pitchFamily="34" charset="0"/>
              </a:rPr>
              <a:t>Uri.Parts</a:t>
            </a:r>
            <a:r>
              <a:rPr lang="en-US" sz="800" dirty="0">
                <a:latin typeface="Microsoft Sans Serif" panose="020B0604020202020204" pitchFamily="34" charset="0"/>
              </a:rPr>
              <a:t>("http://a.b?d=" &amp; P{0}[Attributes]{1}[Value])[Query][d])[Query][d], "&gt;", "&amp;</a:t>
            </a:r>
            <a:r>
              <a:rPr lang="en-US" sz="800" dirty="0" err="1">
                <a:latin typeface="Microsoft Sans Serif" panose="020B0604020202020204" pitchFamily="34" charset="0"/>
              </a:rPr>
              <a:t>gt</a:t>
            </a:r>
            <a:r>
              <a:rPr lang="en-US" sz="800" dirty="0">
                <a:latin typeface="Microsoft Sans Serif" panose="020B0604020202020204" pitchFamily="34" charset="0"/>
              </a:rPr>
              <a:t>;"), "&lt;", "&amp;</a:t>
            </a:r>
            <a:r>
              <a:rPr lang="en-US" sz="800" dirty="0" err="1">
                <a:latin typeface="Microsoft Sans Serif" panose="020B0604020202020204" pitchFamily="34" charset="0"/>
              </a:rPr>
              <a:t>lt</a:t>
            </a:r>
            <a:r>
              <a:rPr lang="en-US" sz="800" dirty="0">
                <a:latin typeface="Microsoft Sans Serif" panose="020B0604020202020204" pitchFamily="34" charset="0"/>
              </a:rPr>
              <a:t>;"), """", "&amp;</a:t>
            </a:r>
            <a:r>
              <a:rPr lang="en-US" sz="800" dirty="0" err="1">
                <a:latin typeface="Microsoft Sans Serif" panose="020B0604020202020204" pitchFamily="34" charset="0"/>
              </a:rPr>
              <a:t>quot</a:t>
            </a:r>
            <a:r>
              <a:rPr lang="en-US" sz="800" dirty="0">
                <a:latin typeface="Microsoft Sans Serif" panose="020B0604020202020204" pitchFamily="34" charset="0"/>
              </a:rPr>
              <a:t>;"), x + 1)})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else S[value]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in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R,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</a:t>
            </a:r>
            <a:r>
              <a:rPr lang="en-US" sz="800" dirty="0" err="1">
                <a:latin typeface="Microsoft Sans Serif" panose="020B0604020202020204" pitchFamily="34" charset="0"/>
              </a:rPr>
              <a:t>ResultsList</a:t>
            </a:r>
            <a:r>
              <a:rPr lang="en-US" sz="800" dirty="0">
                <a:latin typeface="Microsoft Sans Serif" panose="020B0604020202020204" pitchFamily="34" charset="0"/>
              </a:rPr>
              <a:t> = </a:t>
            </a:r>
            <a:r>
              <a:rPr lang="en-US" sz="800" dirty="0" err="1">
                <a:latin typeface="Microsoft Sans Serif" panose="020B0604020202020204" pitchFamily="34" charset="0"/>
              </a:rPr>
              <a:t>GetResults</a:t>
            </a:r>
            <a:r>
              <a:rPr lang="en-US" sz="800" dirty="0">
                <a:latin typeface="Microsoft Sans Serif" panose="020B0604020202020204" pitchFamily="34" charset="0"/>
              </a:rPr>
              <a:t>("", 1),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	#"Converted to Table" = </a:t>
            </a:r>
            <a:r>
              <a:rPr lang="en-US" sz="800" dirty="0" err="1">
                <a:latin typeface="Microsoft Sans Serif" panose="020B0604020202020204" pitchFamily="34" charset="0"/>
              </a:rPr>
              <a:t>Table.FromList</a:t>
            </a:r>
            <a:r>
              <a:rPr lang="en-US" sz="800" dirty="0">
                <a:latin typeface="Microsoft Sans Serif" panose="020B0604020202020204" pitchFamily="34" charset="0"/>
              </a:rPr>
              <a:t>(</a:t>
            </a:r>
            <a:r>
              <a:rPr lang="en-US" sz="300" dirty="0" err="1">
                <a:latin typeface="Microsoft Sans Serif" panose="020B0604020202020204" pitchFamily="34" charset="0"/>
              </a:rPr>
              <a:t>ResultsList</a:t>
            </a:r>
            <a:r>
              <a:rPr lang="en-US" sz="800" dirty="0">
                <a:latin typeface="Microsoft Sans Serif" panose="020B0604020202020204" pitchFamily="34" charset="0"/>
              </a:rPr>
              <a:t>, </a:t>
            </a:r>
            <a:r>
              <a:rPr lang="en-US" sz="800" dirty="0" err="1">
                <a:latin typeface="Microsoft Sans Serif" panose="020B0604020202020204" pitchFamily="34" charset="0"/>
              </a:rPr>
              <a:t>Splitter.SplitByNothing</a:t>
            </a:r>
            <a:r>
              <a:rPr lang="en-US" sz="800" dirty="0">
                <a:latin typeface="Microsoft Sans Serif" panose="020B0604020202020204" pitchFamily="34" charset="0"/>
              </a:rPr>
              <a:t>(), null, null, </a:t>
            </a:r>
            <a:r>
              <a:rPr lang="en-US" sz="800" dirty="0" err="1">
                <a:latin typeface="Microsoft Sans Serif" panose="020B0604020202020204" pitchFamily="34" charset="0"/>
              </a:rPr>
              <a:t>ExtraValues.Error</a:t>
            </a:r>
            <a:r>
              <a:rPr lang="en-US" sz="800" dirty="0">
                <a:latin typeface="Microsoft Sans Serif" panose="020B0604020202020204" pitchFamily="34" charset="0"/>
              </a:rPr>
              <a:t>),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#"Expanded Column1" = </a:t>
            </a:r>
            <a:r>
              <a:rPr lang="en-US" sz="800" dirty="0" err="1">
                <a:latin typeface="Microsoft Sans Serif" panose="020B0604020202020204" pitchFamily="34" charset="0"/>
              </a:rPr>
              <a:t>Table.ExpandRecordColumn</a:t>
            </a:r>
            <a:r>
              <a:rPr lang="en-US" sz="800" dirty="0">
                <a:latin typeface="Microsoft Sans Serif" panose="020B0604020202020204" pitchFamily="34" charset="0"/>
              </a:rPr>
              <a:t>(#"Converted to Table", "Column1", 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{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"name",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defaultpricelevelid_value</a:t>
            </a:r>
            <a:r>
              <a:rPr lang="en-US" sz="800" dirty="0">
                <a:latin typeface="Microsoft Sans Serif" panose="020B0604020202020204" pitchFamily="34" charset="0"/>
              </a:rPr>
              <a:t>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"_defaultpricelevelid_value@OData.Community.Display.V1.FormattedValue",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"telephone1",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"address1_city",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primarycontactid_value</a:t>
            </a:r>
            <a:r>
              <a:rPr lang="en-US" sz="800" dirty="0">
                <a:latin typeface="Microsoft Sans Serif" panose="020B0604020202020204" pitchFamily="34" charset="0"/>
              </a:rPr>
              <a:t>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"_primarycontactid_value@OData.Community.Display.V1.FormattedValue",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</a:t>
            </a:r>
            <a:r>
              <a:rPr lang="en-US" sz="800" dirty="0" err="1">
                <a:latin typeface="Microsoft Sans Serif" panose="020B0604020202020204" pitchFamily="34" charset="0"/>
              </a:rPr>
              <a:t>accountid</a:t>
            </a:r>
            <a:r>
              <a:rPr lang="en-US" sz="800" dirty="0">
                <a:latin typeface="Microsoft Sans Serif" panose="020B0604020202020204" pitchFamily="34" charset="0"/>
              </a:rPr>
              <a:t>"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}, </a:t>
            </a:r>
            <a:endParaRPr lang="en-US" sz="500" dirty="0">
              <a:latin typeface="Microsoft Sans Serif" panose="020B0604020202020204" pitchFamily="34" charset="0"/>
            </a:endParaRPr>
          </a:p>
          <a:p>
            <a:endParaRPr lang="en-US" sz="300" dirty="0">
              <a:latin typeface="Microsoft Sans Serif" panose="020B0604020202020204" pitchFamily="34" charset="0"/>
            </a:endParaRPr>
          </a:p>
          <a:p>
            <a:endParaRPr lang="en-US" sz="800" dirty="0">
              <a:latin typeface="Microsoft Sans Serif" panose="020B0604020202020204" pitchFamily="34" charset="0"/>
            </a:endParaRP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{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"name",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defaultpricelevelid_value</a:t>
            </a:r>
            <a:r>
              <a:rPr lang="en-US" sz="800" dirty="0">
                <a:latin typeface="Microsoft Sans Serif" panose="020B0604020202020204" pitchFamily="34" charset="0"/>
              </a:rPr>
              <a:t>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"_defaultpricelevelid_value@OData.Community.Display.V1.FormattedValue",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"telephone1",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"address1_city",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primarycontactid_value</a:t>
            </a:r>
            <a:r>
              <a:rPr lang="en-US" sz="800" dirty="0">
                <a:latin typeface="Microsoft Sans Serif" panose="020B0604020202020204" pitchFamily="34" charset="0"/>
              </a:rPr>
              <a:t>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"_primarycontactid_value@OData.Community.Display.V1.FormattedValue",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"</a:t>
            </a:r>
            <a:r>
              <a:rPr lang="en-US" sz="800" dirty="0" err="1">
                <a:latin typeface="Microsoft Sans Serif" panose="020B0604020202020204" pitchFamily="34" charset="0"/>
              </a:rPr>
              <a:t>accountid</a:t>
            </a:r>
            <a:r>
              <a:rPr lang="en-US" sz="800" dirty="0">
                <a:latin typeface="Microsoft Sans Serif" panose="020B0604020202020204" pitchFamily="34" charset="0"/>
              </a:rPr>
              <a:t>"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}),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#"Renamed Columns" = </a:t>
            </a:r>
            <a:r>
              <a:rPr lang="en-US" sz="800" dirty="0" err="1">
                <a:latin typeface="Microsoft Sans Serif" panose="020B0604020202020204" pitchFamily="34" charset="0"/>
              </a:rPr>
              <a:t>Table.RenameColumns</a:t>
            </a:r>
            <a:r>
              <a:rPr lang="en-US" sz="800" dirty="0">
                <a:latin typeface="Microsoft Sans Serif" panose="020B0604020202020204" pitchFamily="34" charset="0"/>
              </a:rPr>
              <a:t>(#"Expanded Column1",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{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{"name", "Account Name"},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{"_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defaultpricelevelid_value</a:t>
            </a:r>
            <a:r>
              <a:rPr lang="en-US" sz="800" dirty="0">
                <a:latin typeface="Microsoft Sans Serif" panose="020B0604020202020204" pitchFamily="34" charset="0"/>
              </a:rPr>
              <a:t>", "Product Price List (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</a:t>
            </a:r>
            <a:r>
              <a:rPr lang="en-US" sz="800" dirty="0">
                <a:latin typeface="Microsoft Sans Serif" panose="020B0604020202020204" pitchFamily="34" charset="0"/>
              </a:rPr>
              <a:t>)"},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{"_defaultpricelevelid_value@OData.Community.Display.V1.FormattedValue", "Product Price List"},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{"telephone1", "Main Phone"},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{"address1_city", "Address 1: City"},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{"_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primarycontactid_value</a:t>
            </a:r>
            <a:r>
              <a:rPr lang="en-US" sz="800" dirty="0">
                <a:latin typeface="Microsoft Sans Serif" panose="020B0604020202020204" pitchFamily="34" charset="0"/>
              </a:rPr>
              <a:t>", "Primary Contact (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</a:t>
            </a:r>
            <a:r>
              <a:rPr lang="en-US" sz="800" dirty="0">
                <a:latin typeface="Microsoft Sans Serif" panose="020B0604020202020204" pitchFamily="34" charset="0"/>
              </a:rPr>
              <a:t>)"},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{"_primarycontactid_value@OData.Community.Display.V1.FormattedValue", "Primary Contact"},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</a:t>
            </a:r>
            <a:r>
              <a:rPr lang="en-US" sz="800" dirty="0" err="1">
                <a:latin typeface="Microsoft Sans Serif" panose="020B0604020202020204" pitchFamily="34" charset="0"/>
              </a:rPr>
              <a:t>accountid</a:t>
            </a:r>
            <a:r>
              <a:rPr lang="en-US" sz="800" dirty="0">
                <a:latin typeface="Microsoft Sans Serif" panose="020B0604020202020204" pitchFamily="34" charset="0"/>
              </a:rPr>
              <a:t>", "Account"}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}),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#"Changed Type" = </a:t>
            </a:r>
            <a:r>
              <a:rPr lang="en-US" sz="800" dirty="0" err="1">
                <a:latin typeface="Microsoft Sans Serif" panose="020B0604020202020204" pitchFamily="34" charset="0"/>
              </a:rPr>
              <a:t>Table.TransformColumnTypes</a:t>
            </a:r>
            <a:r>
              <a:rPr lang="en-US" sz="800" dirty="0">
                <a:latin typeface="Microsoft Sans Serif" panose="020B0604020202020204" pitchFamily="34" charset="0"/>
              </a:rPr>
              <a:t>(#"Renamed Columns",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{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{"Account Name",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{"Product Price List (</a:t>
            </a:r>
            <a:r>
              <a:rPr lang="en-US" sz="800" dirty="0" err="1">
                <a:latin typeface="Microsoft Sans Serif" panose="020B0604020202020204" pitchFamily="34" charset="0"/>
              </a:rPr>
              <a:t>defaultpricelevelid</a:t>
            </a:r>
            <a:r>
              <a:rPr lang="en-US" sz="800" dirty="0">
                <a:latin typeface="Microsoft Sans Serif" panose="020B0604020202020204" pitchFamily="34" charset="0"/>
              </a:rPr>
              <a:t>)",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{"Product Price List",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{"Main Phone",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{"Address 1: City",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{"Primary Contact (</a:t>
            </a:r>
            <a:r>
              <a:rPr lang="en-US" sz="800" dirty="0" err="1">
                <a:latin typeface="Microsoft Sans Serif" panose="020B0604020202020204" pitchFamily="34" charset="0"/>
              </a:rPr>
              <a:t>primarycontactid</a:t>
            </a:r>
            <a:r>
              <a:rPr lang="en-US" sz="800" dirty="0">
                <a:latin typeface="Microsoft Sans Serif" panose="020B0604020202020204" pitchFamily="34" charset="0"/>
              </a:rPr>
              <a:t>)",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{"Primary Contact", type text},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                                        {"Account", type text}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})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in</a:t>
            </a:r>
          </a:p>
          <a:p>
            <a:r>
              <a:rPr lang="en-US" sz="800" dirty="0">
                <a:latin typeface="Microsoft Sans Serif" panose="020B0604020202020204" pitchFamily="34" charset="0"/>
              </a:rPr>
              <a:t>    #"Changed Type"</a:t>
            </a:r>
          </a:p>
          <a:p>
            <a:endParaRPr lang="en-US" sz="800" dirty="0">
              <a:latin typeface="Microsoft Sans Serif" panose="020B0604020202020204" pitchFamily="34" charset="0"/>
            </a:endParaRPr>
          </a:p>
          <a:p>
            <a:endParaRPr lang="en-US" sz="800" dirty="0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7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395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Microsoft Sans Serif</vt:lpstr>
      <vt:lpstr>Office Theme</vt:lpstr>
      <vt:lpstr>PowerPoint Presentation</vt:lpstr>
      <vt:lpstr>About Me</vt:lpstr>
      <vt:lpstr>PowerPoint Presentation</vt:lpstr>
      <vt:lpstr>PowerPoint Presentation</vt:lpstr>
      <vt:lpstr>Dynamics 365 &amp; Power BI</vt:lpstr>
      <vt:lpstr>Dynamics 365 &amp; Power BI</vt:lpstr>
      <vt:lpstr> Power Query Builder XrmToolBox Plugin </vt:lpstr>
      <vt:lpstr>Odata Query</vt:lpstr>
      <vt:lpstr>FetchXml Query</vt:lpstr>
      <vt:lpstr>Odata vs. FetchXml </vt:lpstr>
      <vt:lpstr>Coming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Rasheed Gomaa</cp:lastModifiedBy>
  <cp:revision>72</cp:revision>
  <dcterms:created xsi:type="dcterms:W3CDTF">2017-10-24T16:17:00Z</dcterms:created>
  <dcterms:modified xsi:type="dcterms:W3CDTF">2018-07-08T13:41:50Z</dcterms:modified>
</cp:coreProperties>
</file>