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8" r:id="rId5"/>
  </p:sldMasterIdLst>
  <p:notesMasterIdLst>
    <p:notesMasterId r:id="rId17"/>
  </p:notesMasterIdLst>
  <p:handoutMasterIdLst>
    <p:handoutMasterId r:id="rId18"/>
  </p:handoutMasterIdLst>
  <p:sldIdLst>
    <p:sldId id="1052" r:id="rId6"/>
    <p:sldId id="1053" r:id="rId7"/>
    <p:sldId id="983" r:id="rId8"/>
    <p:sldId id="927" r:id="rId9"/>
    <p:sldId id="928" r:id="rId10"/>
    <p:sldId id="933" r:id="rId11"/>
    <p:sldId id="1054" r:id="rId12"/>
    <p:sldId id="930" r:id="rId13"/>
    <p:sldId id="931" r:id="rId14"/>
    <p:sldId id="932" r:id="rId15"/>
    <p:sldId id="1020" r:id="rId16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B2D50AC0-F6D8-47C0-B739-B99DA48731F9}">
          <p14:sldIdLst>
            <p14:sldId id="1052"/>
            <p14:sldId id="1053"/>
            <p14:sldId id="983"/>
            <p14:sldId id="927"/>
            <p14:sldId id="928"/>
            <p14:sldId id="933"/>
            <p14:sldId id="1054"/>
            <p14:sldId id="930"/>
            <p14:sldId id="931"/>
            <p14:sldId id="932"/>
            <p14:sldId id="10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akhe, Harish Ren" initials="DHR" lastIdx="5" clrIdx="0">
    <p:extLst>
      <p:ext uri="{19B8F6BF-5375-455C-9EA6-DF929625EA0E}">
        <p15:presenceInfo xmlns:p15="http://schemas.microsoft.com/office/powerpoint/2012/main" userId="S-1-5-21-4073322790-3776612938-1436015182-465643" providerId="AD"/>
      </p:ext>
    </p:extLst>
  </p:cmAuthor>
  <p:cmAuthor id="2" name="Hajjar, Shady" initials="HS" lastIdx="8" clrIdx="1">
    <p:extLst>
      <p:ext uri="{19B8F6BF-5375-455C-9EA6-DF929625EA0E}">
        <p15:presenceInfo xmlns:p15="http://schemas.microsoft.com/office/powerpoint/2012/main" userId="S-1-5-21-4073322790-3776612938-1436015182-4748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1" autoAdjust="0"/>
    <p:restoredTop sz="90398" autoAdjust="0"/>
  </p:normalViewPr>
  <p:slideViewPr>
    <p:cSldViewPr snapToGrid="0">
      <p:cViewPr varScale="1">
        <p:scale>
          <a:sx n="30" d="100"/>
          <a:sy n="30" d="100"/>
        </p:scale>
        <p:origin x="1104" y="4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10/19/2022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19, 2022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55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19,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151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19,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ITLec.com</a:t>
            </a:r>
          </a:p>
        </p:txBody>
      </p:sp>
      <p:pic>
        <p:nvPicPr>
          <p:cNvPr id="46" name="Picture 4" descr="May be an image of text that says '!TLec?'">
            <a:extLst>
              <a:ext uri="{FF2B5EF4-FFF2-40B4-BE49-F238E27FC236}">
                <a16:creationId xmlns:a16="http://schemas.microsoft.com/office/drawing/2014/main" id="{88D9322F-2DF2-4F6A-AD26-54285F377D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0" y="7489917"/>
            <a:ext cx="1400512" cy="55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ay be an image of text that says 'TLec'">
            <a:extLst>
              <a:ext uri="{FF2B5EF4-FFF2-40B4-BE49-F238E27FC236}">
                <a16:creationId xmlns:a16="http://schemas.microsoft.com/office/drawing/2014/main" id="{32C189D6-8397-4F40-B9AA-F6C26B254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30" y="50513"/>
            <a:ext cx="430019" cy="43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19,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ITLec.com</a:t>
            </a:r>
          </a:p>
        </p:txBody>
      </p:sp>
      <p:pic>
        <p:nvPicPr>
          <p:cNvPr id="1028" name="Picture 4" descr="May be an image of text that says '!TLec?'">
            <a:extLst>
              <a:ext uri="{FF2B5EF4-FFF2-40B4-BE49-F238E27FC236}">
                <a16:creationId xmlns:a16="http://schemas.microsoft.com/office/drawing/2014/main" id="{8396F660-4F10-4871-827E-E3F48FE2F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0" y="7489917"/>
            <a:ext cx="1400512" cy="55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y be an image of text that says 'TLec'">
            <a:extLst>
              <a:ext uri="{FF2B5EF4-FFF2-40B4-BE49-F238E27FC236}">
                <a16:creationId xmlns:a16="http://schemas.microsoft.com/office/drawing/2014/main" id="{939372F5-9013-4B22-A199-ED22917570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30" y="50513"/>
            <a:ext cx="430019" cy="43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98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F7DB-4F12-4FEA-868D-01AE0FDC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683" y="6492401"/>
            <a:ext cx="5030633" cy="6419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By </a:t>
            </a:r>
          </a:p>
          <a:p>
            <a:pPr marL="0" indent="0" algn="ctr">
              <a:buNone/>
            </a:pPr>
            <a:r>
              <a:rPr lang="en-US" sz="2800" dirty="0"/>
              <a:t>Rasheed Gomaa - </a:t>
            </a:r>
            <a:r>
              <a:rPr lang="en-US" sz="2800" dirty="0" err="1"/>
              <a:t>ITLec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0D2DB-A8B3-4FAC-AB91-7BF573BB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2172731"/>
            <a:ext cx="2103120" cy="1878569"/>
          </a:xfrm>
          <a:prstGeom prst="rect">
            <a:avLst/>
          </a:prstGeom>
        </p:spPr>
      </p:pic>
      <p:pic>
        <p:nvPicPr>
          <p:cNvPr id="5" name="Picture 4" descr="Certified Kubernetes Administrator (CKA) | Cloud Native Computing Foundation">
            <a:extLst>
              <a:ext uri="{FF2B5EF4-FFF2-40B4-BE49-F238E27FC236}">
                <a16:creationId xmlns:a16="http://schemas.microsoft.com/office/drawing/2014/main" id="{63904F45-2C4A-4B80-A887-F14C85C6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" y="-58492"/>
            <a:ext cx="2387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0B5871-9E60-4FE7-8C85-0B87AB96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2" y="5031940"/>
            <a:ext cx="2151062" cy="21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A2B31-AE92-45E2-BD05-E5ACAE7C3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68" y="903339"/>
            <a:ext cx="2253211" cy="22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498B0E-F8C3-4D68-9C4C-385212B0E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4" y="2743200"/>
            <a:ext cx="2151062" cy="21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LPI Linux Essentials Training from theurbanpenguin">
            <a:extLst>
              <a:ext uri="{FF2B5EF4-FFF2-40B4-BE49-F238E27FC236}">
                <a16:creationId xmlns:a16="http://schemas.microsoft.com/office/drawing/2014/main" id="{15A04E4F-1778-445A-9584-97899770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71" y="5413283"/>
            <a:ext cx="2007666" cy="190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1E7DF16-6F0C-23D9-0C97-14ACC0D71774}"/>
              </a:ext>
            </a:extLst>
          </p:cNvPr>
          <p:cNvSpPr txBox="1">
            <a:spLocks/>
          </p:cNvSpPr>
          <p:nvPr/>
        </p:nvSpPr>
        <p:spPr>
          <a:xfrm>
            <a:off x="2377440" y="4278980"/>
            <a:ext cx="9875520" cy="16473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Book Antiqua" panose="02040602050305030304" pitchFamily="18" charset="0"/>
              </a:rPr>
              <a:t>Windows 11 Client + Linux  Gateway</a:t>
            </a:r>
          </a:p>
          <a:p>
            <a:pPr algn="ctr"/>
            <a:r>
              <a:rPr lang="en-US" sz="4400" dirty="0">
                <a:latin typeface="Book Antiqua" panose="02040602050305030304" pitchFamily="18" charset="0"/>
              </a:rPr>
              <a:t>Firewall </a:t>
            </a:r>
            <a:r>
              <a:rPr lang="en-US" sz="4400" dirty="0"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4400" dirty="0" err="1">
                <a:latin typeface="Book Antiqua" panose="02040602050305030304" pitchFamily="18" charset="0"/>
                <a:sym typeface="Wingdings" panose="05000000000000000000" pitchFamily="2" charset="2"/>
              </a:rPr>
              <a:t>IPTables</a:t>
            </a:r>
            <a:endParaRPr lang="en-US" sz="4400" dirty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sz="4400" dirty="0">
                <a:latin typeface="Book Antiqua" panose="02040602050305030304" pitchFamily="18" charset="0"/>
                <a:sym typeface="Wingdings" panose="05000000000000000000" pitchFamily="2" charset="2"/>
              </a:rPr>
              <a:t>IDS+IPS  Snort</a:t>
            </a:r>
          </a:p>
          <a:p>
            <a:pPr algn="ctr"/>
            <a:r>
              <a:rPr lang="en-US" sz="4400" dirty="0">
                <a:latin typeface="Book Antiqua" panose="02040602050305030304" pitchFamily="18" charset="0"/>
                <a:sym typeface="Wingdings" panose="05000000000000000000" pitchFamily="2" charset="2"/>
              </a:rPr>
              <a:t>Demo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pic>
        <p:nvPicPr>
          <p:cNvPr id="11" name="Picture 2" descr="The Open Group Certified: TOGAF® 9 Foundation">
            <a:extLst>
              <a:ext uri="{FF2B5EF4-FFF2-40B4-BE49-F238E27FC236}">
                <a16:creationId xmlns:a16="http://schemas.microsoft.com/office/drawing/2014/main" id="{9051CC58-E02F-A616-6E78-A9CD63C4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317" y="5351565"/>
            <a:ext cx="2103121" cy="210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KS: Certified Kubernetes Security Specialist">
            <a:extLst>
              <a:ext uri="{FF2B5EF4-FFF2-40B4-BE49-F238E27FC236}">
                <a16:creationId xmlns:a16="http://schemas.microsoft.com/office/drawing/2014/main" id="{370BC7FD-2E63-D7ED-EB56-085AC981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226481"/>
            <a:ext cx="1861024" cy="186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9C7D77-02C4-D7E1-FE1B-E3E8C5349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867" y="2849349"/>
            <a:ext cx="2044914" cy="20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KAD: Certified Kubernetes Application Developer">
            <a:extLst>
              <a:ext uri="{FF2B5EF4-FFF2-40B4-BE49-F238E27FC236}">
                <a16:creationId xmlns:a16="http://schemas.microsoft.com/office/drawing/2014/main" id="{9B3AD5EE-83E2-EE8B-6948-F0E71022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00" y="55348"/>
            <a:ext cx="2387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UiPath Certified Professional program :: Pearson VUE">
            <a:extLst>
              <a:ext uri="{FF2B5EF4-FFF2-40B4-BE49-F238E27FC236}">
                <a16:creationId xmlns:a16="http://schemas.microsoft.com/office/drawing/2014/main" id="{3F4660F0-C981-9248-3E29-55693FCBD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966" y="5351565"/>
            <a:ext cx="1881550" cy="18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Certified: Dynamics 365 Sales Functional Consultant Associate">
            <a:extLst>
              <a:ext uri="{FF2B5EF4-FFF2-40B4-BE49-F238E27FC236}">
                <a16:creationId xmlns:a16="http://schemas.microsoft.com/office/drawing/2014/main" id="{AA2F4BA8-0FA4-26D6-788F-D17C69A17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90" y="891671"/>
            <a:ext cx="2264880" cy="22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6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100" y="207963"/>
            <a:ext cx="13258800" cy="947737"/>
          </a:xfrm>
        </p:spPr>
        <p:txBody>
          <a:bodyPr/>
          <a:lstStyle/>
          <a:p>
            <a:r>
              <a:rPr lang="en-US" dirty="0"/>
              <a:t>Snort – IDS &amp; IPS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608544B-AFEE-45FD-A627-087A1410558D}"/>
              </a:ext>
            </a:extLst>
          </p:cNvPr>
          <p:cNvSpPr txBox="1"/>
          <p:nvPr/>
        </p:nvSpPr>
        <p:spPr>
          <a:xfrm>
            <a:off x="533400" y="836979"/>
            <a:ext cx="13843000" cy="6555641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Configuration File:-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b-NO" sz="2800" dirty="0"/>
              <a:t>sudo vi /etc/snort/snort.conf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Rules File:-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sudo</a:t>
            </a:r>
            <a:r>
              <a:rPr lang="en-US" sz="2800" dirty="0"/>
              <a:t> vi /</a:t>
            </a:r>
            <a:r>
              <a:rPr lang="en-US" sz="2800" dirty="0" err="1"/>
              <a:t>etc</a:t>
            </a:r>
            <a:r>
              <a:rPr lang="en-US" sz="2800" dirty="0"/>
              <a:t>/snort/rules/</a:t>
            </a:r>
            <a:r>
              <a:rPr lang="en-US" sz="2800" dirty="0" err="1"/>
              <a:t>local.rules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b-N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/>
              <a:t>Rules:-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alert </a:t>
            </a:r>
            <a:r>
              <a:rPr lang="en-US" sz="2800" dirty="0" err="1"/>
              <a:t>tcp</a:t>
            </a:r>
            <a:r>
              <a:rPr lang="en-US" sz="2800" dirty="0"/>
              <a:t> any </a:t>
            </a:r>
            <a:r>
              <a:rPr lang="en-US" sz="2800" dirty="0" err="1"/>
              <a:t>any</a:t>
            </a:r>
            <a:r>
              <a:rPr lang="en-US" sz="2800" dirty="0"/>
              <a:t> -&gt; any </a:t>
            </a:r>
            <a:r>
              <a:rPr lang="en-US" sz="2800" dirty="0" err="1"/>
              <a:t>any</a:t>
            </a:r>
            <a:r>
              <a:rPr lang="en-US" sz="2800" dirty="0"/>
              <a:t> (content: "</a:t>
            </a:r>
            <a:r>
              <a:rPr lang="en-US" sz="2800" dirty="0" err="1"/>
              <a:t>youtube</a:t>
            </a:r>
            <a:r>
              <a:rPr lang="en-US" sz="2800" dirty="0"/>
              <a:t>"; </a:t>
            </a:r>
            <a:r>
              <a:rPr lang="en-US" sz="2800" dirty="0" err="1"/>
              <a:t>msg:"Alert</a:t>
            </a:r>
            <a:r>
              <a:rPr lang="en-US" sz="2800" dirty="0"/>
              <a:t> </a:t>
            </a:r>
            <a:r>
              <a:rPr lang="en-US" sz="2800" dirty="0" err="1"/>
              <a:t>youtube</a:t>
            </a:r>
            <a:r>
              <a:rPr lang="en-US" sz="2800" dirty="0"/>
              <a:t> by </a:t>
            </a:r>
            <a:r>
              <a:rPr lang="en-US" sz="2800" dirty="0" err="1"/>
              <a:t>ITLec</a:t>
            </a:r>
            <a:r>
              <a:rPr lang="en-US" sz="2800" dirty="0"/>
              <a:t>"; sid:4444; rev:1)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 Config:-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snort -</a:t>
            </a:r>
            <a:r>
              <a:rPr lang="en-US" sz="2800" dirty="0" err="1"/>
              <a:t>i</a:t>
            </a:r>
            <a:r>
              <a:rPr lang="en-US" sz="2800" dirty="0"/>
              <a:t> enpoOs3 -c /</a:t>
            </a:r>
            <a:r>
              <a:rPr lang="en-US" sz="2800" dirty="0" err="1"/>
              <a:t>etc</a:t>
            </a:r>
            <a:r>
              <a:rPr lang="en-US" sz="2800" dirty="0"/>
              <a:t>/snort/</a:t>
            </a:r>
            <a:r>
              <a:rPr lang="en-US" sz="2800" dirty="0" err="1"/>
              <a:t>snort.conf</a:t>
            </a:r>
            <a:r>
              <a:rPr lang="en-US" sz="2800" dirty="0"/>
              <a:t> -A console –T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Snort:-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snort -</a:t>
            </a:r>
            <a:r>
              <a:rPr lang="en-US" sz="2800" dirty="0" err="1"/>
              <a:t>i</a:t>
            </a:r>
            <a:r>
              <a:rPr lang="en-US" sz="2800" dirty="0"/>
              <a:t> enpoOs3 -c /</a:t>
            </a:r>
            <a:r>
              <a:rPr lang="en-US" sz="2800" dirty="0" err="1"/>
              <a:t>etc</a:t>
            </a:r>
            <a:r>
              <a:rPr lang="en-US" sz="2800" dirty="0"/>
              <a:t>/snort/</a:t>
            </a:r>
            <a:r>
              <a:rPr lang="en-US" sz="2800" dirty="0" err="1"/>
              <a:t>snort.conf</a:t>
            </a:r>
            <a:r>
              <a:rPr lang="en-US" sz="2800" dirty="0"/>
              <a:t> -A console</a:t>
            </a:r>
          </a:p>
        </p:txBody>
      </p:sp>
      <p:pic>
        <p:nvPicPr>
          <p:cNvPr id="1026" name="Picture 2" descr="upload.wikimedia.org/wikipedia/en/3/3a/Snort_id...">
            <a:extLst>
              <a:ext uri="{FF2B5EF4-FFF2-40B4-BE49-F238E27FC236}">
                <a16:creationId xmlns:a16="http://schemas.microsoft.com/office/drawing/2014/main" id="{40A930BE-2102-5E3B-E427-9CF07BC9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935" y="205977"/>
            <a:ext cx="2929440" cy="15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3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320" y="1784033"/>
            <a:ext cx="8107680" cy="29276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Https is more secure than http !!!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Thanks you !!!</a:t>
            </a:r>
          </a:p>
        </p:txBody>
      </p:sp>
    </p:spTree>
    <p:extLst>
      <p:ext uri="{BB962C8B-B14F-4D97-AF65-F5344CB8AC3E}">
        <p14:creationId xmlns:p14="http://schemas.microsoft.com/office/powerpoint/2010/main" val="23830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4C26BF3-9169-4315-AFE5-25ECA71D8A49}"/>
              </a:ext>
            </a:extLst>
          </p:cNvPr>
          <p:cNvSpPr txBox="1"/>
          <p:nvPr/>
        </p:nvSpPr>
        <p:spPr>
          <a:xfrm>
            <a:off x="685800" y="1872467"/>
            <a:ext cx="13258800" cy="5693866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Network Topology &amp; Environment 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configure Static IP for both Windows &amp; Linux?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setup a Linux as a gateway to windows?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Iptables as a Firewall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Snort as IDS &amp; 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Setup rules in snort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Https is more secure than Http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27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00715-09DB-6A99-EBD2-2ACC8FB2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78" y="1165192"/>
            <a:ext cx="7251404" cy="64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4C26BF3-9169-4315-AFE5-25ECA71D8A49}"/>
              </a:ext>
            </a:extLst>
          </p:cNvPr>
          <p:cNvSpPr txBox="1"/>
          <p:nvPr/>
        </p:nvSpPr>
        <p:spPr>
          <a:xfrm>
            <a:off x="685800" y="1377167"/>
            <a:ext cx="13258800" cy="6124754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Oracle VirtualBox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Virtual NAT Networking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Windows 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Linux-Ubuntu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snort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Packet sniffing:-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Enable </a:t>
            </a:r>
            <a:r>
              <a:rPr lang="en-US" sz="2800" dirty="0" err="1"/>
              <a:t>promisc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ip</a:t>
            </a:r>
            <a:r>
              <a:rPr lang="en-US" sz="2800" dirty="0"/>
              <a:t> link set enp0s3 </a:t>
            </a:r>
            <a:r>
              <a:rPr lang="en-US" sz="2800" dirty="0" err="1"/>
              <a:t>promisc</a:t>
            </a:r>
            <a:r>
              <a:rPr lang="en-US" sz="2800" dirty="0"/>
              <a:t> 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Setup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608544B-AFEE-45FD-A627-087A1410558D}"/>
              </a:ext>
            </a:extLst>
          </p:cNvPr>
          <p:cNvSpPr txBox="1"/>
          <p:nvPr/>
        </p:nvSpPr>
        <p:spPr>
          <a:xfrm>
            <a:off x="685800" y="2273300"/>
            <a:ext cx="13258800" cy="3108543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Windows 11 – one interface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10.0.2.10/24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Linux – Two interfaces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10.0.2.30/24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10.0.1.9/24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330FF-8BAF-2271-5BF7-C6FBA3E0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86" y="863600"/>
            <a:ext cx="7498715" cy="53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IP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608544B-AFEE-45FD-A627-087A1410558D}"/>
              </a:ext>
            </a:extLst>
          </p:cNvPr>
          <p:cNvSpPr txBox="1"/>
          <p:nvPr/>
        </p:nvSpPr>
        <p:spPr>
          <a:xfrm>
            <a:off x="685800" y="2273300"/>
            <a:ext cx="13258800" cy="3108543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Linux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4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connection </a:t>
            </a:r>
            <a:r>
              <a:rPr lang="en-US" dirty="0" err="1"/>
              <a:t>tcpdump</a:t>
            </a:r>
            <a:endParaRPr lang="en-US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608544B-AFEE-45FD-A627-087A1410558D}"/>
              </a:ext>
            </a:extLst>
          </p:cNvPr>
          <p:cNvSpPr txBox="1"/>
          <p:nvPr/>
        </p:nvSpPr>
        <p:spPr>
          <a:xfrm>
            <a:off x="685800" y="2273300"/>
            <a:ext cx="13258800" cy="4401205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tcpdump</a:t>
            </a:r>
            <a:r>
              <a:rPr lang="en-US" sz="2800" dirty="0"/>
              <a:t> -D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tcpdump</a:t>
            </a:r>
            <a:r>
              <a:rPr lang="en-US" sz="2800" dirty="0"/>
              <a:t> -</a:t>
            </a:r>
            <a:r>
              <a:rPr lang="en-US" sz="2800" dirty="0" err="1"/>
              <a:t>i</a:t>
            </a:r>
            <a:r>
              <a:rPr lang="en-US" sz="2800" dirty="0"/>
              <a:t> [</a:t>
            </a:r>
            <a:r>
              <a:rPr lang="en-US" sz="2800" dirty="0" err="1"/>
              <a:t>interfaceName</a:t>
            </a:r>
            <a:r>
              <a:rPr lang="en-US" sz="2800" dirty="0"/>
              <a:t>/any] -c [</a:t>
            </a:r>
            <a:r>
              <a:rPr lang="en-US" sz="2800" dirty="0" err="1"/>
              <a:t>NumberOfCapturedPackets</a:t>
            </a:r>
            <a:r>
              <a:rPr lang="en-US" sz="2800" dirty="0"/>
              <a:t>/5] [-n display clear text </a:t>
            </a:r>
            <a:r>
              <a:rPr lang="en-US" sz="2800" dirty="0" err="1"/>
              <a:t>ip</a:t>
            </a:r>
            <a:r>
              <a:rPr lang="en-US" sz="2800" dirty="0"/>
              <a:t> &amp; port]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4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Gateway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608544B-AFEE-45FD-A627-087A1410558D}"/>
              </a:ext>
            </a:extLst>
          </p:cNvPr>
          <p:cNvSpPr txBox="1"/>
          <p:nvPr/>
        </p:nvSpPr>
        <p:spPr>
          <a:xfrm>
            <a:off x="685800" y="2273300"/>
            <a:ext cx="13258800" cy="1815882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Enable forwarding:-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echo "1" &gt; /proc/sys/net/ipv4/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ip_forward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58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1CB-BE7E-4E50-A038-83D388F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Iptables to provide internet access to the windows 11 client:-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608544B-AFEE-45FD-A627-087A1410558D}"/>
              </a:ext>
            </a:extLst>
          </p:cNvPr>
          <p:cNvSpPr txBox="1"/>
          <p:nvPr/>
        </p:nvSpPr>
        <p:spPr>
          <a:xfrm>
            <a:off x="685800" y="1892300"/>
            <a:ext cx="13258800" cy="5262979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Clear Iptables:-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sudo</a:t>
            </a:r>
            <a:r>
              <a:rPr lang="en-US" sz="2800" dirty="0"/>
              <a:t> iptables –F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sudo</a:t>
            </a:r>
            <a:r>
              <a:rPr lang="en-US" sz="2800" dirty="0"/>
              <a:t> iptables -X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iptable</a:t>
            </a:r>
            <a:r>
              <a:rPr lang="en-US" sz="2800" dirty="0"/>
              <a:t> default policy "blacklist“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sudo</a:t>
            </a:r>
            <a:r>
              <a:rPr lang="en-US" sz="2800" dirty="0"/>
              <a:t> iptables  -</a:t>
            </a:r>
            <a:r>
              <a:rPr lang="en-US" sz="2800" dirty="0" err="1"/>
              <a:t>i</a:t>
            </a:r>
            <a:r>
              <a:rPr lang="en-US" sz="2800" dirty="0"/>
              <a:t> enp0s3  -P INPUT ACCEPT # option -P means default policy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sudo</a:t>
            </a:r>
            <a:r>
              <a:rPr lang="en-US" sz="2800" dirty="0"/>
              <a:t> iptables  -</a:t>
            </a:r>
            <a:r>
              <a:rPr lang="en-US" sz="2800" dirty="0" err="1"/>
              <a:t>i</a:t>
            </a:r>
            <a:r>
              <a:rPr lang="en-US" sz="2800" dirty="0"/>
              <a:t> enp0s3 -P OUTPUT ACCEPT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sudo</a:t>
            </a:r>
            <a:r>
              <a:rPr lang="en-US" sz="2800" dirty="0"/>
              <a:t> iptables  -</a:t>
            </a:r>
            <a:r>
              <a:rPr lang="en-US" sz="2800" dirty="0" err="1"/>
              <a:t>i</a:t>
            </a:r>
            <a:r>
              <a:rPr lang="en-US" sz="2800" dirty="0"/>
              <a:t> enp0s3 -P FORWARD ACCEPT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 POSTROUTING:-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iptables -t </a:t>
            </a:r>
            <a:r>
              <a:rPr lang="en-US" sz="2800" dirty="0" err="1"/>
              <a:t>nat</a:t>
            </a:r>
            <a:r>
              <a:rPr lang="en-US" sz="2800" dirty="0"/>
              <a:t> -A POSTROUTING -s [</a:t>
            </a:r>
            <a:r>
              <a:rPr lang="en-US" sz="2800" dirty="0" err="1"/>
              <a:t>IPofExternalClient</a:t>
            </a:r>
            <a:r>
              <a:rPr lang="en-US" sz="2800" dirty="0"/>
              <a:t>] -</a:t>
            </a:r>
            <a:r>
              <a:rPr lang="en-US" sz="2800" dirty="0" err="1"/>
              <a:t>i</a:t>
            </a:r>
            <a:r>
              <a:rPr lang="en-US" sz="2800" dirty="0"/>
              <a:t> [</a:t>
            </a:r>
            <a:r>
              <a:rPr lang="en-US" sz="2800" dirty="0" err="1"/>
              <a:t>NameOfInternalServerInterface</a:t>
            </a:r>
            <a:r>
              <a:rPr lang="en-US" sz="2800" dirty="0"/>
              <a:t>] -j MASQUERADE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iptables -A FORWARD -</a:t>
            </a:r>
            <a:r>
              <a:rPr lang="en-US" sz="2800" dirty="0" err="1"/>
              <a:t>i</a:t>
            </a:r>
            <a:r>
              <a:rPr lang="en-US" sz="2800" dirty="0"/>
              <a:t> enp0s3  -d 10.0.2.10    -j ACCEPT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945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1_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3A35CDD221D498012F3F8A3D89130" ma:contentTypeVersion="6" ma:contentTypeDescription="Create a new document." ma:contentTypeScope="" ma:versionID="36f0cd7228f185d2d992b3904c18666c">
  <xsd:schema xmlns:xsd="http://www.w3.org/2001/XMLSchema" xmlns:xs="http://www.w3.org/2001/XMLSchema" xmlns:p="http://schemas.microsoft.com/office/2006/metadata/properties" xmlns:ns2="aaf71fbb-47bd-42f4-b22d-6f0cfab69a4b" xmlns:ns3="06de1f3e-28f1-432c-9caf-70a493315f18" targetNamespace="http://schemas.microsoft.com/office/2006/metadata/properties" ma:root="true" ma:fieldsID="d15e26d6857ff71ff7c8b7ad4389f158" ns2:_="" ns3:_="">
    <xsd:import namespace="aaf71fbb-47bd-42f4-b22d-6f0cfab69a4b"/>
    <xsd:import namespace="06de1f3e-28f1-432c-9caf-70a493315f1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71fbb-47bd-42f4-b22d-6f0cfab69a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e1f3e-28f1-432c-9caf-70a493315f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FC8D6-BC8F-48DE-BA4D-79B4C7B8FC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28B867-6BC5-4DB3-AEAA-50748EC67991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aaf71fbb-47bd-42f4-b22d-6f0cfab69a4b"/>
    <ds:schemaRef ds:uri="http://schemas.openxmlformats.org/package/2006/metadata/core-properties"/>
    <ds:schemaRef ds:uri="06de1f3e-28f1-432c-9caf-70a493315f1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9CAC7CA-8B4B-4914-A944-D0DFA3EA2CAF}">
  <ds:schemaRefs>
    <ds:schemaRef ds:uri="06de1f3e-28f1-432c-9caf-70a493315f18"/>
    <ds:schemaRef ds:uri="aaf71fbb-47bd-42f4-b22d-6f0cfab69a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11475</TotalTime>
  <Words>381</Words>
  <Application>Microsoft Office PowerPoint</Application>
  <PresentationFormat>Custom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Times New Roman</vt:lpstr>
      <vt:lpstr>DXC</vt:lpstr>
      <vt:lpstr>1_DXC</vt:lpstr>
      <vt:lpstr>PowerPoint Presentation</vt:lpstr>
      <vt:lpstr>Agenda</vt:lpstr>
      <vt:lpstr>Network Topology</vt:lpstr>
      <vt:lpstr>Environment Setup</vt:lpstr>
      <vt:lpstr>Network Setup</vt:lpstr>
      <vt:lpstr>Static IP</vt:lpstr>
      <vt:lpstr>Test connection tcpdump</vt:lpstr>
      <vt:lpstr>Setup Gateway</vt:lpstr>
      <vt:lpstr>Configure Iptables to provide internet access to the windows 11 client:-</vt:lpstr>
      <vt:lpstr>Snort – IDS &amp; IPS</vt:lpstr>
      <vt:lpstr>Https is more secure than http !!!   Thanks you !!!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Qualification Review</dc:title>
  <dc:subject/>
  <dc:creator>Ghosh, Kaustav (CPI-GSC-AMEA)</dc:creator>
  <cp:keywords/>
  <dc:description/>
  <cp:lastModifiedBy>Mohamed Ahmed Rasheed</cp:lastModifiedBy>
  <cp:revision>393</cp:revision>
  <dcterms:created xsi:type="dcterms:W3CDTF">2017-03-20T17:58:01Z</dcterms:created>
  <dcterms:modified xsi:type="dcterms:W3CDTF">2022-10-19T21:34:03Z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0x0101001813A35CDD221D498012F3F8A3D89130</vt:lpwstr>
  </property>
  <property fmtid="{D5CDD505-2E9C-101B-9397-08002B2CF9AE}" pid="3" name="Offisync_ProviderInitializationData">
    <vt:lpwstr>https://c3.csc.com</vt:lpwstr>
  </property>
  <property fmtid="{D5CDD505-2E9C-101B-9397-08002B2CF9AE}" pid="4" name="Jive_LatestUserAccountName">
    <vt:lpwstr>rsharma242</vt:lpwstr>
  </property>
  <property fmtid="{D5CDD505-2E9C-101B-9397-08002B2CF9AE}" pid="5" name="Jive_VersionGuid">
    <vt:lpwstr>631440b6-8852-4fc9-8e76-5a34513f351b</vt:lpwstr>
  </property>
  <property fmtid="{D5CDD505-2E9C-101B-9397-08002B2CF9AE}" pid="6" name="Offisync_UpdateToken">
    <vt:lpwstr>1</vt:lpwstr>
  </property>
  <property fmtid="{D5CDD505-2E9C-101B-9397-08002B2CF9AE}" pid="7" name="Offisync_UniqueId">
    <vt:lpwstr>1127358</vt:lpwstr>
  </property>
  <property fmtid="{D5CDD505-2E9C-101B-9397-08002B2CF9AE}" pid="8" name="Offisync_ServerID">
    <vt:lpwstr>0f6fb45f-1006-4035-941a-751f96da8c69</vt:lpwstr>
  </property>
</Properties>
</file>