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4" r:id="rId2"/>
    <p:sldId id="463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</p:sldIdLst>
  <p:sldSz cx="24384000" cy="13716000"/>
  <p:notesSz cx="6797675" cy="9928225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1pPr>
    <a:lvl2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2pPr>
    <a:lvl3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3pPr>
    <a:lvl4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4pPr>
    <a:lvl5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5pPr>
    <a:lvl6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6pPr>
    <a:lvl7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7pPr>
    <a:lvl8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8pPr>
    <a:lvl9pPr marL="0" marR="0" indent="0" algn="l" defTabSz="1828800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204277"/>
        </a:solidFill>
        <a:effectLst/>
        <a:uFillTx/>
        <a:latin typeface="Roboto Light"/>
        <a:ea typeface="Roboto Light"/>
        <a:cs typeface="Roboto Light"/>
        <a:sym typeface="Roboto Light"/>
      </a:defRPr>
    </a:lvl9pPr>
  </p:defaultTextStyle>
  <p:extLst>
    <p:ext uri="{EFAFB233-063F-42B5-8137-9DF3F51BA10A}">
      <p15:sldGuideLst xmlns:p15="http://schemas.microsoft.com/office/powerpoint/2012/main">
        <p15:guide id="1" orient="horz" pos="4607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915">
          <p15:clr>
            <a:srgbClr val="A4A3A4"/>
          </p15:clr>
        </p15:guide>
        <p15:guide id="4">
          <p15:clr>
            <a:srgbClr val="A4A3A4"/>
          </p15:clr>
        </p15:guide>
        <p15:guide id="5" pos="10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0B3065"/>
    <a:srgbClr val="8FA1BB"/>
    <a:srgbClr val="004990"/>
    <a:srgbClr val="0066CC"/>
    <a:srgbClr val="D12721"/>
    <a:srgbClr val="12387B"/>
    <a:srgbClr val="204378"/>
    <a:srgbClr val="FAA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Roboto"/>
          <a:ea typeface="Roboto"/>
          <a:cs typeface="Roboto"/>
        </a:font>
        <a:srgbClr val="07407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Roboto Light"/>
          <a:ea typeface="Roboto Light"/>
          <a:cs typeface="Roboto Light"/>
        </a:font>
        <a:srgbClr val="07407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8" autoAdjust="0"/>
    <p:restoredTop sz="97070" autoAdjust="0"/>
  </p:normalViewPr>
  <p:slideViewPr>
    <p:cSldViewPr snapToGrid="0" snapToObjects="1" showGuides="1">
      <p:cViewPr varScale="1">
        <p:scale>
          <a:sx n="57" d="100"/>
          <a:sy n="57" d="100"/>
        </p:scale>
        <p:origin x="504" y="84"/>
      </p:cViewPr>
      <p:guideLst>
        <p:guide orient="horz" pos="4607"/>
        <p:guide pos="7680"/>
        <p:guide orient="horz" pos="915"/>
        <p:guide/>
        <p:guide pos="10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C645-F2B8-4AC8-BD23-E3406BAC604D}" type="datetimeFigureOut">
              <a:rPr lang="en-US" smtClean="0">
                <a:latin typeface="Helvetica Light"/>
                <a:ea typeface="Helvetica Light"/>
                <a:cs typeface="Helvetica Light"/>
              </a:rPr>
              <a:t>7/3/2019</a:t>
            </a:fld>
            <a:endParaRPr lang="en-US"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Helvetica Light"/>
              <a:ea typeface="Helvetica Light"/>
              <a:cs typeface="Helvetica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61026-B4FE-4723-8AC4-AA151710C4E4}" type="slidenum">
              <a:rPr lang="en-US" smtClean="0">
                <a:latin typeface="Helvetica Light"/>
                <a:ea typeface="Helvetica Light"/>
                <a:cs typeface="Helvetica Light"/>
              </a:rPr>
              <a:t>‹#›</a:t>
            </a:fld>
            <a:endParaRPr lang="en-US">
              <a:latin typeface="Helvetica Light"/>
              <a:ea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78673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PCCWW Grou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334879"/>
            <a:ext cx="24384000" cy="146001"/>
          </a:xfrm>
          <a:prstGeom prst="rect">
            <a:avLst/>
          </a:prstGeom>
          <a:solidFill>
            <a:srgbClr val="1238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"/>
              <a:ea typeface="+mj-ea"/>
              <a:cs typeface="Roboto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53625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CCW Media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54641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think-cell Slide" r:id="rId4" imgW="381" imgH="406" progId="TCLayout.ActiveDocument.1">
                  <p:embed/>
                </p:oleObj>
              </mc:Choice>
              <mc:Fallback>
                <p:oleObj name="think-cell Slide" r:id="rId4" imgW="381" imgH="4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0677501" y="12775360"/>
            <a:ext cx="2879989" cy="413793"/>
          </a:xfrm>
          <a:prstGeom prst="rect">
            <a:avLst/>
          </a:prstGeom>
        </p:spPr>
      </p:pic>
      <p:sp>
        <p:nvSpPr>
          <p:cNvPr id="15" name="Shape 5"/>
          <p:cNvSpPr txBox="1">
            <a:spLocks/>
          </p:cNvSpPr>
          <p:nvPr userDrawn="1"/>
        </p:nvSpPr>
        <p:spPr>
          <a:xfrm>
            <a:off x="23676650" y="12705939"/>
            <a:ext cx="805771" cy="512763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 smtClean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/>
            </a:pPr>
            <a:fld id="{D7239D33-D41F-8B48-81DC-AF333D041236}" type="slidenum">
              <a:rPr lang="en-US" altLang="zh-TW" b="0" i="0" smtClean="0">
                <a:latin typeface="Helvetica Light"/>
                <a:cs typeface="Helvetica Light"/>
              </a:rPr>
              <a:pPr>
                <a:defRPr/>
              </a:pPr>
              <a:t>‹#›</a:t>
            </a:fld>
            <a:endParaRPr lang="en-US" altLang="zh-TW" b="0" i="0" dirty="0">
              <a:latin typeface="Helvetica Light"/>
              <a:cs typeface="Helvetica Ligh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3334879"/>
            <a:ext cx="24384000" cy="146001"/>
          </a:xfrm>
          <a:prstGeom prst="rect">
            <a:avLst/>
          </a:prstGeom>
          <a:solidFill>
            <a:srgbClr val="1238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"/>
              <a:ea typeface="+mj-ea"/>
              <a:cs typeface="Roboto"/>
              <a:sym typeface="Helvetica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1884"/>
            <a:ext cx="4018677" cy="139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1_PCCW Media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32262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12073463"/>
            <a:ext cx="4018677" cy="1390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0677501" y="12775360"/>
            <a:ext cx="2879989" cy="413793"/>
          </a:xfrm>
          <a:prstGeom prst="rect">
            <a:avLst/>
          </a:prstGeom>
        </p:spPr>
      </p:pic>
      <p:sp>
        <p:nvSpPr>
          <p:cNvPr id="9" name="Shape 5"/>
          <p:cNvSpPr txBox="1">
            <a:spLocks/>
          </p:cNvSpPr>
          <p:nvPr userDrawn="1"/>
        </p:nvSpPr>
        <p:spPr>
          <a:xfrm>
            <a:off x="23676650" y="12705939"/>
            <a:ext cx="805771" cy="512763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 smtClean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l" defTabSz="1828800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2042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/>
            </a:pPr>
            <a:fld id="{D7239D33-D41F-8B48-81DC-AF333D041236}" type="slidenum">
              <a:rPr lang="en-US" altLang="zh-TW" b="0" i="0" smtClean="0">
                <a:latin typeface="Helvetica Light"/>
                <a:cs typeface="Helvetica Light"/>
              </a:rPr>
              <a:pPr>
                <a:defRPr/>
              </a:pPr>
              <a:t>‹#›</a:t>
            </a:fld>
            <a:endParaRPr lang="en-US" altLang="zh-TW" b="0" i="0" dirty="0">
              <a:latin typeface="Helvetica Light"/>
              <a:cs typeface="Helvetica Ligh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3334879"/>
            <a:ext cx="24384000" cy="146001"/>
          </a:xfrm>
          <a:prstGeom prst="rect">
            <a:avLst/>
          </a:prstGeom>
          <a:solidFill>
            <a:srgbClr val="1238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"/>
              <a:ea typeface="+mj-ea"/>
              <a:cs typeface="Roboto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6534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PCCW Media - 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677501" y="12775360"/>
            <a:ext cx="2879989" cy="41379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3334879"/>
            <a:ext cx="24384000" cy="146001"/>
          </a:xfrm>
          <a:prstGeom prst="rect">
            <a:avLst/>
          </a:prstGeom>
          <a:solidFill>
            <a:srgbClr val="1238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1600" tIns="101600" rIns="101600" bIns="1016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"/>
              <a:ea typeface="+mj-ea"/>
              <a:cs typeface="Roboto"/>
              <a:sym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4214" y="4493568"/>
            <a:ext cx="10170515" cy="352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65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50"/>
            <a:ext cx="20726400" cy="2940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0"/>
            <a:ext cx="5689600" cy="730250"/>
          </a:xfrm>
          <a:prstGeom prst="rect">
            <a:avLst/>
          </a:prstGeom>
        </p:spPr>
        <p:txBody>
          <a:bodyPr/>
          <a:lstStyle/>
          <a:p>
            <a:fld id="{AD2BBA57-081D-4440-B7C6-C4971F71D575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0"/>
            <a:ext cx="7721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0"/>
            <a:ext cx="5689600" cy="730250"/>
          </a:xfrm>
          <a:prstGeom prst="rect">
            <a:avLst/>
          </a:prstGeom>
        </p:spPr>
        <p:txBody>
          <a:bodyPr/>
          <a:lstStyle/>
          <a:p>
            <a:fld id="{B459D743-3038-4C5F-B03F-2B28DBE5F2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KT_HTS_en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18" y="1052062"/>
            <a:ext cx="5654053" cy="11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_PCCW_group_member_Eng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981" y="12750695"/>
            <a:ext cx="3926426" cy="43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2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KT_HTS_eng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646063"/>
            <a:ext cx="5486400" cy="8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6"/>
          <p:cNvCxnSpPr>
            <a:cxnSpLocks noChangeShapeType="1"/>
          </p:cNvCxnSpPr>
          <p:nvPr userDrawn="1"/>
        </p:nvCxnSpPr>
        <p:spPr bwMode="auto">
          <a:xfrm>
            <a:off x="5" y="1701800"/>
            <a:ext cx="2252130" cy="1828800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29425898" y="4133850"/>
            <a:ext cx="2438400" cy="1828800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</p:cxnSp>
      <p:cxnSp>
        <p:nvCxnSpPr>
          <p:cNvPr id="7" name="Straight Connector 8"/>
          <p:cNvCxnSpPr>
            <a:cxnSpLocks noChangeShapeType="1"/>
          </p:cNvCxnSpPr>
          <p:nvPr userDrawn="1"/>
        </p:nvCxnSpPr>
        <p:spPr bwMode="auto">
          <a:xfrm>
            <a:off x="27" y="0"/>
            <a:ext cx="702730" cy="13716000"/>
          </a:xfrm>
          <a:prstGeom prst="line">
            <a:avLst/>
          </a:prstGeom>
          <a:noFill/>
          <a:ln w="3175">
            <a:noFill/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</p:cxnSp>
      <p:sp>
        <p:nvSpPr>
          <p:cNvPr id="8" name="Line 2054"/>
          <p:cNvSpPr>
            <a:spLocks noChangeShapeType="1"/>
          </p:cNvSpPr>
          <p:nvPr userDrawn="1"/>
        </p:nvSpPr>
        <p:spPr bwMode="auto">
          <a:xfrm>
            <a:off x="0" y="1635126"/>
            <a:ext cx="24384000" cy="0"/>
          </a:xfrm>
          <a:prstGeom prst="line">
            <a:avLst/>
          </a:prstGeom>
          <a:ln>
            <a:solidFill>
              <a:srgbClr val="7F7F7F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03896" tIns="103896" rIns="103896" bIns="103896" anchor="ctr"/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spcAft>
                <a:spcPct val="35000"/>
              </a:spcAft>
              <a:buClr>
                <a:srgbClr val="FF8C3D"/>
              </a:buClr>
              <a:buSzPct val="115000"/>
              <a:buFont typeface="Wingdings" charset="0"/>
              <a:buNone/>
              <a:defRPr/>
            </a:pPr>
            <a:endParaRPr lang="en-US" sz="2300" baseline="-25000">
              <a:solidFill>
                <a:srgbClr val="000000"/>
              </a:solidFill>
            </a:endParaRPr>
          </a:p>
        </p:txBody>
      </p:sp>
      <p:pic>
        <p:nvPicPr>
          <p:cNvPr id="9" name="Picture 11" descr="a_PCCW_group_member_Eng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0400" y="13058776"/>
            <a:ext cx="4267200" cy="35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999" y="549088"/>
            <a:ext cx="21944062" cy="949512"/>
          </a:xfrm>
          <a:prstGeom prst="rect">
            <a:avLst/>
          </a:prstGeom>
        </p:spPr>
        <p:txBody>
          <a:bodyPr lIns="195368" tIns="97683" rIns="195368" bIns="97683"/>
          <a:lstStyle>
            <a:lvl1pPr>
              <a:defRPr>
                <a:solidFill>
                  <a:srgbClr val="05306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999" y="1828800"/>
            <a:ext cx="21944062" cy="10424832"/>
          </a:xfrm>
          <a:prstGeom prst="rect">
            <a:avLst/>
          </a:prstGeom>
        </p:spPr>
        <p:txBody>
          <a:bodyPr lIns="195368" tIns="97683" rIns="195368" bIns="97683"/>
          <a:lstStyle>
            <a:lvl1pPr>
              <a:buClrTx/>
              <a:defRPr>
                <a:solidFill>
                  <a:srgbClr val="053067"/>
                </a:solidFill>
              </a:defRPr>
            </a:lvl1pPr>
            <a:lvl2pPr>
              <a:buClr>
                <a:srgbClr val="053067"/>
              </a:buClr>
              <a:defRPr>
                <a:solidFill>
                  <a:srgbClr val="616264"/>
                </a:solidFill>
              </a:defRPr>
            </a:lvl2pPr>
            <a:lvl3pPr>
              <a:buClr>
                <a:srgbClr val="053067"/>
              </a:buClr>
              <a:defRPr>
                <a:solidFill>
                  <a:srgbClr val="616264"/>
                </a:solidFill>
              </a:defRPr>
            </a:lvl3pPr>
            <a:lvl4pPr>
              <a:buClr>
                <a:srgbClr val="053067"/>
              </a:buClr>
              <a:defRPr>
                <a:solidFill>
                  <a:srgbClr val="616264"/>
                </a:solidFill>
              </a:defRPr>
            </a:lvl4pPr>
            <a:lvl5pPr>
              <a:buClr>
                <a:srgbClr val="053067"/>
              </a:buClr>
              <a:defRPr>
                <a:solidFill>
                  <a:srgbClr val="61626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258587" y="13258835"/>
            <a:ext cx="937846" cy="634577"/>
          </a:xfrm>
          <a:prstGeom prst="rect">
            <a:avLst/>
          </a:prstGeom>
          <a:noFill/>
        </p:spPr>
        <p:txBody>
          <a:bodyPr wrap="square" lIns="207816" tIns="103908" rIns="207816" bIns="103908" rtlCol="0">
            <a:spAutoFit/>
          </a:bodyPr>
          <a:lstStyle/>
          <a:p>
            <a:pPr algn="r"/>
            <a:fld id="{51436B6B-D570-4699-A965-D5FE4C0E67C2}" type="slidenum">
              <a:rPr lang="en-US" sz="2300" smtClean="0">
                <a:solidFill>
                  <a:schemeClr val="tx1"/>
                </a:solidFill>
              </a:rPr>
              <a:pPr algn="r"/>
              <a:t>‹#›</a:t>
            </a:fld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60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428921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600" tIns="101600" rIns="101600" bIns="101600" anchor="ctr"/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600" tIns="101600" rIns="101600" bIns="1016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5"/>
          <p:cNvSpPr>
            <a:spLocks noGrp="1"/>
          </p:cNvSpPr>
          <p:nvPr>
            <p:ph type="sldNum" sz="quarter" idx="4"/>
          </p:nvPr>
        </p:nvSpPr>
        <p:spPr>
          <a:xfrm>
            <a:off x="23473454" y="12493625"/>
            <a:ext cx="805771" cy="512763"/>
          </a:xfrm>
          <a:prstGeom prst="rect">
            <a:avLst/>
          </a:prstGeom>
        </p:spPr>
        <p:txBody>
          <a:bodyPr/>
          <a:lstStyle>
            <a:lvl1pPr>
              <a:defRPr sz="2000" smtClean="0">
                <a:latin typeface="Helvetica Light"/>
                <a:ea typeface="Helvetica Light"/>
                <a:cs typeface="Helvetica Light"/>
              </a:defRPr>
            </a:lvl1pPr>
          </a:lstStyle>
          <a:p>
            <a:pPr>
              <a:defRPr/>
            </a:pPr>
            <a:fld id="{D7239D33-D41F-8B48-81DC-AF333D0412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5" r:id="rId3"/>
    <p:sldLayoutId id="2147483656" r:id="rId4"/>
    <p:sldLayoutId id="2147483660" r:id="rId5"/>
    <p:sldLayoutId id="2147483661" r:id="rId6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Helvetica Light"/>
          <a:ea typeface="Helvetica Light"/>
          <a:cs typeface="Helvetica Light"/>
          <a:sym typeface="Roboto Light"/>
        </a:defRPr>
      </a:lvl1pPr>
      <a:lvl2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2pPr>
      <a:lvl3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3pPr>
      <a:lvl4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4pPr>
      <a:lvl5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5pPr>
      <a:lvl6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6pPr>
      <a:lvl7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7pPr>
      <a:lvl8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8pPr>
      <a:lvl9pPr marL="0" marR="0" indent="0" algn="ctr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84178"/>
          </a:solidFill>
          <a:uFill>
            <a:solidFill>
              <a:srgbClr val="000000"/>
            </a:solidFill>
          </a:uFill>
          <a:latin typeface="Roboto Light"/>
          <a:ea typeface="Roboto Light"/>
          <a:cs typeface="Roboto Light"/>
          <a:sym typeface="Roboto Light"/>
        </a:defRPr>
      </a:lvl9pPr>
    </p:titleStyle>
    <p:bodyStyle>
      <a:lvl1pPr marL="97971" marR="0" indent="-97971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71500" marR="0" indent="-1143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051560" marR="0" indent="-13716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5240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9812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832100" marR="0" indent="-381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187700" marR="0" indent="-381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543300" marR="0" indent="-381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898900" marR="0" indent="-381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SzPct val="171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1pPr>
      <a:lvl2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2pPr>
      <a:lvl3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3pPr>
      <a:lvl4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4pPr>
      <a:lvl5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5pPr>
      <a:lvl6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6pPr>
      <a:lvl7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7pPr>
      <a:lvl8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8pPr>
      <a:lvl9pPr marL="0" marR="0" indent="0" algn="l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I:\BrandManagement_Projects\_HKT_Project_Folder\HKT_2019_project\HKT AR 2018\hkt-20190213-final-01-CMYK_ch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6"/>
          <a:stretch/>
        </p:blipFill>
        <p:spPr bwMode="auto">
          <a:xfrm>
            <a:off x="1714071" y="2381251"/>
            <a:ext cx="9493825" cy="11334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447"/>
          <p:cNvSpPr/>
          <p:nvPr/>
        </p:nvSpPr>
        <p:spPr>
          <a:xfrm>
            <a:off x="13355052" y="7759425"/>
            <a:ext cx="10109345" cy="128240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000"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 algn="r"/>
            <a:r>
              <a:rPr lang="en-US" dirty="0"/>
              <a:t>IOT Inventory Portal</a:t>
            </a:r>
            <a:endParaRPr dirty="0">
              <a:latin typeface="+mj-lt"/>
              <a:ea typeface="Roboto Medium" pitchFamily="2" charset="0"/>
              <a:cs typeface="Roboto Medium" pitchFamily="2" charset="0"/>
            </a:endParaRPr>
          </a:p>
        </p:txBody>
      </p:sp>
      <p:sp>
        <p:nvSpPr>
          <p:cNvPr id="10" name="Shape 448"/>
          <p:cNvSpPr/>
          <p:nvPr/>
        </p:nvSpPr>
        <p:spPr>
          <a:xfrm>
            <a:off x="13523495" y="9136419"/>
            <a:ext cx="9940902" cy="7694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>
                <a:solidFill>
                  <a:srgbClr val="084178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algn="r"/>
            <a:r>
              <a:rPr lang="en-US" dirty="0" smtClean="0"/>
              <a:t>progress </a:t>
            </a:r>
            <a:r>
              <a:rPr lang="en-US" dirty="0"/>
              <a:t>report</a:t>
            </a:r>
            <a:endParaRPr dirty="0">
              <a:latin typeface="+mj-lt"/>
              <a:ea typeface="Roboto" pitchFamily="2" charset="0"/>
              <a:cs typeface="Roboto" pitchFamily="2" charset="0"/>
            </a:endParaRPr>
          </a:p>
        </p:txBody>
      </p:sp>
      <p:sp>
        <p:nvSpPr>
          <p:cNvPr id="11" name="Shape 448"/>
          <p:cNvSpPr/>
          <p:nvPr/>
        </p:nvSpPr>
        <p:spPr>
          <a:xfrm>
            <a:off x="14052884" y="11093544"/>
            <a:ext cx="9395472" cy="707886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>
                <a:solidFill>
                  <a:srgbClr val="084178"/>
                </a:solidFill>
                <a:uFill>
                  <a:solidFill>
                    <a:srgbClr val="929292"/>
                  </a:solidFill>
                </a:uFill>
              </a:defRPr>
            </a:lvl1pPr>
          </a:lstStyle>
          <a:p>
            <a:pPr algn="r"/>
            <a:r>
              <a:rPr lang="en-US" sz="3600" i="1" dirty="0" smtClean="0">
                <a:solidFill>
                  <a:schemeClr val="bg2"/>
                </a:solidFill>
                <a:latin typeface="+mj-lt"/>
                <a:ea typeface="Roboto" pitchFamily="2" charset="0"/>
                <a:cs typeface="Roboto" pitchFamily="2" charset="0"/>
              </a:rPr>
              <a:t>03 Jul, 2019</a:t>
            </a:r>
            <a:endParaRPr sz="3600" i="1" dirty="0">
              <a:solidFill>
                <a:schemeClr val="bg2"/>
              </a:solidFill>
              <a:latin typeface="+mj-lt"/>
              <a:ea typeface="Roboto" pitchFamily="2" charset="0"/>
              <a:cs typeface="Roboto" pitchFamily="2" charset="0"/>
            </a:endParaRPr>
          </a:p>
        </p:txBody>
      </p:sp>
      <p:sp>
        <p:nvSpPr>
          <p:cNvPr id="12" name="Shape 60"/>
          <p:cNvSpPr/>
          <p:nvPr/>
        </p:nvSpPr>
        <p:spPr>
          <a:xfrm>
            <a:off x="13355052" y="9041827"/>
            <a:ext cx="10130578" cy="0"/>
          </a:xfrm>
          <a:prstGeom prst="line">
            <a:avLst/>
          </a:prstGeom>
          <a:ln w="38100">
            <a:solidFill>
              <a:srgbClr val="084178"/>
            </a:solidFill>
          </a:ln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084178"/>
                </a:solidFill>
                <a:latin typeface="+mj-lt"/>
                <a:ea typeface="+mj-ea"/>
                <a:cs typeface="+mj-cs"/>
                <a:sym typeface="Roboto"/>
              </a:defRPr>
            </a:pPr>
            <a:endParaRPr>
              <a:latin typeface="Roboto" pitchFamily="2" charset="0"/>
              <a:ea typeface="Roboto" pitchFamily="2" charset="0"/>
              <a:cs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11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Select </a:t>
            </a:r>
            <a:r>
              <a:rPr lang="en-US" dirty="0" smtClean="0"/>
              <a:t>the </a:t>
            </a:r>
            <a:r>
              <a:rPr lang="en-US" dirty="0"/>
              <a:t>number </a:t>
            </a:r>
            <a:r>
              <a:rPr lang="en-US" dirty="0" smtClean="0"/>
              <a:t>of </a:t>
            </a:r>
            <a:r>
              <a:rPr lang="en-US" dirty="0"/>
              <a:t>entries </a:t>
            </a:r>
            <a:r>
              <a:rPr lang="en-US" dirty="0" smtClean="0"/>
              <a:t>to </a:t>
            </a:r>
            <a:r>
              <a:rPr lang="en-US" dirty="0"/>
              <a:t>be showed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18503" y="1730829"/>
            <a:ext cx="18198196" cy="10320336"/>
            <a:chOff x="2114547" y="1142999"/>
            <a:chExt cx="10077452" cy="5715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4549" y="1142999"/>
              <a:ext cx="10077450" cy="57150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114547" y="1192688"/>
              <a:ext cx="1490801" cy="12766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376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US" dirty="0"/>
              <a:t>Select the number of entries to be showed (continue)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9609" y="1730829"/>
            <a:ext cx="23495983" cy="8852926"/>
            <a:chOff x="-1" y="1854938"/>
            <a:chExt cx="12192001" cy="45937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54938"/>
              <a:ext cx="12192000" cy="457769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0" y="3053255"/>
              <a:ext cx="6888480" cy="33954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39600" y="2633491"/>
              <a:ext cx="152400" cy="37991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-1" y="1854938"/>
              <a:ext cx="1010195" cy="2873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210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 smtClean="0"/>
              <a:t>Pagination(Go </a:t>
            </a:r>
            <a:r>
              <a:rPr lang="en-US" dirty="0"/>
              <a:t>to the First/Last Page)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41927" y="1730829"/>
            <a:ext cx="18751347" cy="10515600"/>
            <a:chOff x="2085975" y="1190625"/>
            <a:chExt cx="10106025" cy="56673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975" y="1190625"/>
              <a:ext cx="10106025" cy="566737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131962" y="1689462"/>
              <a:ext cx="395963" cy="362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85856" y="1693813"/>
              <a:ext cx="395963" cy="362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48067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 smtClean="0"/>
              <a:t>Pagination (Second </a:t>
            </a:r>
            <a:r>
              <a:rPr lang="en-US" dirty="0"/>
              <a:t>Page)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13942" y="1730829"/>
            <a:ext cx="21407317" cy="10065824"/>
            <a:chOff x="2085974" y="1190625"/>
            <a:chExt cx="10229850" cy="48101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974" y="1190625"/>
              <a:ext cx="10229850" cy="48101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915732" y="1654628"/>
              <a:ext cx="395963" cy="3626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221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particular entry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3308" y="1730829"/>
            <a:ext cx="23308585" cy="9962509"/>
            <a:chOff x="34832" y="431800"/>
            <a:chExt cx="12157167" cy="51961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86" b="13316"/>
            <a:stretch/>
          </p:blipFill>
          <p:spPr>
            <a:xfrm>
              <a:off x="34832" y="431800"/>
              <a:ext cx="12157167" cy="519619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94155" y="1053737"/>
              <a:ext cx="8862611" cy="4232366"/>
              <a:chOff x="94155" y="1053737"/>
              <a:chExt cx="8862611" cy="42323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4155" y="4963886"/>
                <a:ext cx="6724656" cy="32221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30880" y="1053737"/>
                <a:ext cx="5725886" cy="19855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Elbow Connector 10"/>
              <p:cNvCxnSpPr>
                <a:stCxn id="9" idx="3"/>
              </p:cNvCxnSpPr>
              <p:nvPr/>
            </p:nvCxnSpPr>
            <p:spPr>
              <a:xfrm flipV="1">
                <a:off x="6818811" y="3039293"/>
                <a:ext cx="1358537" cy="2085702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2656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particular entry (continue)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48829" y="1730829"/>
            <a:ext cx="22737544" cy="9946538"/>
            <a:chOff x="0" y="1524610"/>
            <a:chExt cx="12192000" cy="5333390"/>
          </a:xfrm>
        </p:grpSpPr>
        <p:sp>
          <p:nvSpPr>
            <p:cNvPr id="7" name="Rectangle 6"/>
            <p:cNvSpPr/>
            <p:nvPr/>
          </p:nvSpPr>
          <p:spPr>
            <a:xfrm>
              <a:off x="3619500" y="3933824"/>
              <a:ext cx="8572500" cy="29241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0" y="1524610"/>
              <a:ext cx="12192000" cy="5333390"/>
              <a:chOff x="0" y="1524610"/>
              <a:chExt cx="12192000" cy="533339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24610"/>
                <a:ext cx="8572500" cy="292417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9500" y="3933825"/>
                <a:ext cx="8572500" cy="2924175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03456" y="1880661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Elbow Connector 11"/>
              <p:cNvCxnSpPr>
                <a:stCxn id="11" idx="2"/>
                <a:endCxn id="7" idx="1"/>
              </p:cNvCxnSpPr>
              <p:nvPr/>
            </p:nvCxnSpPr>
            <p:spPr>
              <a:xfrm rot="16200000" flipH="1">
                <a:off x="483814" y="2260225"/>
                <a:ext cx="3282423" cy="2988950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757643" y="1812409"/>
                <a:ext cx="1624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Edit the entry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673499" y="1885012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937883" y="1675883"/>
                <a:ext cx="1426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Delete the </a:t>
                </a:r>
              </a:p>
              <a:p>
                <a:r>
                  <a:rPr lang="en-US" dirty="0" smtClean="0">
                    <a:solidFill>
                      <a:srgbClr val="FFC000"/>
                    </a:solidFill>
                  </a:rPr>
                  <a:t>entire entry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913119" y="4655782"/>
                <a:ext cx="4580709" cy="171889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114799" y="5068389"/>
                <a:ext cx="1798319" cy="130628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750522" y="4191269"/>
                <a:ext cx="4297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The fields and records are editable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133808" y="1671264"/>
                <a:ext cx="334116" cy="23131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25769" y="1602256"/>
                <a:ext cx="2111829" cy="3693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Close the window</a:t>
                </a:r>
              </a:p>
            </p:txBody>
          </p:sp>
          <p:cxnSp>
            <p:nvCxnSpPr>
              <p:cNvPr id="21" name="Straight Arrow Connector 20"/>
              <p:cNvCxnSpPr>
                <a:stCxn id="19" idx="3"/>
                <a:endCxn id="20" idx="1"/>
              </p:cNvCxnSpPr>
              <p:nvPr/>
            </p:nvCxnSpPr>
            <p:spPr>
              <a:xfrm>
                <a:off x="8467924" y="1786922"/>
                <a:ext cx="457845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258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particular entry (continue)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999" y="1730829"/>
            <a:ext cx="23569904" cy="6727372"/>
            <a:chOff x="137161" y="2039570"/>
            <a:chExt cx="10245089" cy="2924175"/>
          </a:xfrm>
        </p:grpSpPr>
        <p:sp>
          <p:nvSpPr>
            <p:cNvPr id="7" name="TextBox 6"/>
            <p:cNvSpPr txBox="1"/>
            <p:nvPr/>
          </p:nvSpPr>
          <p:spPr>
            <a:xfrm>
              <a:off x="137161" y="3329764"/>
              <a:ext cx="1274029" cy="57325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Save the changed</a:t>
              </a:r>
            </a:p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(Confirm)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74176" y="2039570"/>
              <a:ext cx="9608074" cy="2924175"/>
              <a:chOff x="774176" y="2039570"/>
              <a:chExt cx="9608074" cy="292417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9750" y="2039570"/>
                <a:ext cx="8572500" cy="292417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300640" y="2391497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Elbow Connector 10"/>
              <p:cNvCxnSpPr>
                <a:stCxn id="10" idx="1"/>
                <a:endCxn id="7" idx="0"/>
              </p:cNvCxnSpPr>
              <p:nvPr/>
            </p:nvCxnSpPr>
            <p:spPr>
              <a:xfrm rot="10800000" flipV="1">
                <a:off x="774176" y="2507911"/>
                <a:ext cx="1526464" cy="821853"/>
              </a:xfrm>
              <a:prstGeom prst="bentConnector2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23324" y="2375467"/>
                <a:ext cx="1318287" cy="264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Rollback (Cancel)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652784" y="2391496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680805" y="3268829"/>
                <a:ext cx="254187" cy="118996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934992" y="3501657"/>
                <a:ext cx="822871" cy="71438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Delete particular record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90865" y="4607829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21331" y="4591800"/>
                <a:ext cx="1170582" cy="26488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Add new record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3637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Refresh the table (Get updated data)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01901" y="1730829"/>
            <a:ext cx="22631400" cy="7243490"/>
            <a:chOff x="0" y="1866655"/>
            <a:chExt cx="12192000" cy="390221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6655"/>
              <a:ext cx="12192000" cy="390221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300601" y="1874586"/>
              <a:ext cx="254187" cy="232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60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Edit the table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05472" y="1730829"/>
            <a:ext cx="21424258" cy="8770605"/>
            <a:chOff x="0" y="1865877"/>
            <a:chExt cx="12194430" cy="499212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65877"/>
              <a:ext cx="12194430" cy="3902995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0082884" y="1874586"/>
              <a:ext cx="254187" cy="2328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714500" y="1991000"/>
              <a:ext cx="10477500" cy="4867000"/>
              <a:chOff x="1714500" y="1991000"/>
              <a:chExt cx="10477500" cy="486700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4500" y="3038475"/>
                <a:ext cx="10477500" cy="3819525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725989" y="3038474"/>
                <a:ext cx="1097280" cy="3839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757852" y="3944597"/>
                <a:ext cx="1968137" cy="369332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C000"/>
                    </a:solidFill>
                  </a:rPr>
                  <a:t>Add new entries</a:t>
                </a:r>
                <a:endParaRPr 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087258" y="4756333"/>
                <a:ext cx="2416631" cy="34686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Save the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changed (Confirm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)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583787" y="3940241"/>
                <a:ext cx="2103116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Rollback (Cancel)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850616" y="3115555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168480" y="3119910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499405" y="3111201"/>
                <a:ext cx="254187" cy="23282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9274628" y="3348383"/>
                <a:ext cx="1" cy="140795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>
                <a:stCxn id="31" idx="1"/>
                <a:endCxn id="28" idx="0"/>
              </p:cNvCxnSpPr>
              <p:nvPr/>
            </p:nvCxnSpPr>
            <p:spPr>
              <a:xfrm rot="10800000" flipV="1">
                <a:off x="7741922" y="3231969"/>
                <a:ext cx="1108695" cy="712628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24" idx="1"/>
                <a:endCxn id="27" idx="0"/>
              </p:cNvCxnSpPr>
              <p:nvPr/>
            </p:nvCxnSpPr>
            <p:spPr>
              <a:xfrm rot="10800000" flipV="1">
                <a:off x="9274630" y="1991000"/>
                <a:ext cx="808255" cy="1047474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>
                <a:stCxn id="33" idx="3"/>
                <a:endCxn id="30" idx="0"/>
              </p:cNvCxnSpPr>
              <p:nvPr/>
            </p:nvCxnSpPr>
            <p:spPr>
              <a:xfrm>
                <a:off x="9753592" y="3227615"/>
                <a:ext cx="881753" cy="712626"/>
              </a:xfrm>
              <a:prstGeom prst="bentConnector2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5813" y="4637099"/>
                <a:ext cx="3976987" cy="1356594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3196046" y="4632960"/>
                <a:ext cx="3966754" cy="134112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Elbow Connector 39"/>
              <p:cNvCxnSpPr>
                <a:stCxn id="28" idx="1"/>
                <a:endCxn id="38" idx="0"/>
              </p:cNvCxnSpPr>
              <p:nvPr/>
            </p:nvCxnSpPr>
            <p:spPr>
              <a:xfrm rot="10800000" flipV="1">
                <a:off x="5174308" y="4129263"/>
                <a:ext cx="1583545" cy="507836"/>
              </a:xfrm>
              <a:prstGeom prst="bentConnector2">
                <a:avLst/>
              </a:prstGeom>
              <a:ln w="1905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27405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Edit the table (continue)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72563" y="1730829"/>
            <a:ext cx="22890076" cy="9475164"/>
            <a:chOff x="0" y="1814208"/>
            <a:chExt cx="12192000" cy="5046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14208"/>
              <a:ext cx="12192000" cy="298852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0" y="2927538"/>
              <a:ext cx="12192000" cy="3933451"/>
              <a:chOff x="0" y="2927538"/>
              <a:chExt cx="12192000" cy="393345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949081" y="2927538"/>
                <a:ext cx="1969776" cy="3809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863837" y="2927538"/>
                <a:ext cx="328313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The table becomes editable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3918857" y="3112204"/>
                <a:ext cx="3944980" cy="580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151656"/>
                <a:ext cx="12192000" cy="2709333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6821526" y="5155150"/>
                <a:ext cx="3402337" cy="299801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821525" y="5788638"/>
                <a:ext cx="3402338" cy="92333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>
                    <a:solidFill>
                      <a:srgbClr val="00B0F0"/>
                    </a:solidFill>
                  </a:rPr>
                  <a:t>The records are editable even if the entry does not contain the records before</a:t>
                </a:r>
                <a:endParaRPr lang="en-US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3" idx="2"/>
                <a:endCxn id="14" idx="0"/>
              </p:cNvCxnSpPr>
              <p:nvPr/>
            </p:nvCxnSpPr>
            <p:spPr>
              <a:xfrm flipH="1">
                <a:off x="8522694" y="5454951"/>
                <a:ext cx="1" cy="33368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1392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 hangingPunct="1"/>
            <a:r>
              <a:rPr lang="en-US" dirty="0" smtClean="0"/>
              <a:t>Sign in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5" y="1730828"/>
            <a:ext cx="21357772" cy="105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21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 hangingPunct="1"/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48" y="1730829"/>
            <a:ext cx="19206705" cy="102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3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Select particular field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68695" y="1730829"/>
            <a:ext cx="13097812" cy="10522194"/>
            <a:chOff x="3655302" y="0"/>
            <a:chExt cx="8536698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5302" y="0"/>
              <a:ext cx="8536698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727268" y="1619793"/>
              <a:ext cx="8464731" cy="33963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6648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Select particular field (continue)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8111" y="1730829"/>
            <a:ext cx="19038979" cy="10663204"/>
            <a:chOff x="3655302" y="907869"/>
            <a:chExt cx="8536409" cy="4781006"/>
          </a:xfrm>
        </p:grpSpPr>
        <p:grpSp>
          <p:nvGrpSpPr>
            <p:cNvPr id="7" name="Group 6"/>
            <p:cNvGrpSpPr/>
            <p:nvPr/>
          </p:nvGrpSpPr>
          <p:grpSpPr>
            <a:xfrm>
              <a:off x="3655302" y="907869"/>
              <a:ext cx="8536409" cy="4781006"/>
              <a:chOff x="3655302" y="907869"/>
              <a:chExt cx="8536409" cy="478100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5302" y="907869"/>
                <a:ext cx="8536409" cy="4781006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3738272" y="1746510"/>
                <a:ext cx="2743200" cy="4876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744683" y="2315832"/>
                <a:ext cx="3539793" cy="4876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38272" y="2893423"/>
                <a:ext cx="1791671" cy="4876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788227" y="4868091"/>
              <a:ext cx="8151224" cy="8207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656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Search for keywords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6404" y="1730829"/>
            <a:ext cx="23062394" cy="7316936"/>
            <a:chOff x="0" y="1990350"/>
            <a:chExt cx="12192000" cy="386811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90350"/>
              <a:ext cx="12192000" cy="386811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0502536" y="1990350"/>
              <a:ext cx="1689463" cy="2738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2666999"/>
              <a:ext cx="6862354" cy="31914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4119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portion fields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6616" y="1730829"/>
            <a:ext cx="23501970" cy="9521904"/>
            <a:chOff x="2417" y="2174094"/>
            <a:chExt cx="10972961" cy="444573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2381" r="9981"/>
            <a:stretch/>
          </p:blipFill>
          <p:spPr>
            <a:xfrm>
              <a:off x="2417" y="2194942"/>
              <a:ext cx="10972961" cy="442488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13211" y="3492137"/>
              <a:ext cx="10824755" cy="609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0754" y="2174094"/>
              <a:ext cx="940526" cy="4876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43701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all fields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5546" y="1730829"/>
            <a:ext cx="23364110" cy="7273022"/>
            <a:chOff x="0" y="2026060"/>
            <a:chExt cx="12192000" cy="37952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026060"/>
              <a:ext cx="12192000" cy="379525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27610" y="2026060"/>
              <a:ext cx="548640" cy="302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30" y="2822894"/>
              <a:ext cx="12157169" cy="40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5239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0"/>
            <a:ext cx="24435205" cy="1730829"/>
          </a:xfrm>
          <a:prstGeom prst="rect">
            <a:avLst/>
          </a:prstGeom>
        </p:spPr>
        <p:txBody>
          <a:bodyPr anchor="ctr"/>
          <a:lstStyle>
            <a:lvl1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Helvetica Light"/>
                <a:ea typeface="Helvetica Light"/>
                <a:cs typeface="Helvetica Light"/>
                <a:sym typeface="Roboto Light"/>
              </a:defRPr>
            </a:lvl1pPr>
            <a:lvl2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indent="0" algn="ctr" defTabSz="1828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ln>
                  <a:noFill/>
                </a:ln>
                <a:solidFill>
                  <a:srgbClr val="084178"/>
                </a:solidFill>
                <a:uFill>
                  <a:solidFill>
                    <a:srgbClr val="000000"/>
                  </a:solidFill>
                </a:u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algn="l"/>
            <a:r>
              <a:rPr lang="en-US" dirty="0"/>
              <a:t>Show all fields (continue)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6501" y="1730829"/>
            <a:ext cx="24022199" cy="8982074"/>
            <a:chOff x="-1" y="2008642"/>
            <a:chExt cx="12192000" cy="4558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023383"/>
              <a:ext cx="12192000" cy="452919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27610" y="2008642"/>
              <a:ext cx="548640" cy="3021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830" y="2822894"/>
              <a:ext cx="12157169" cy="4079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4830" y="6453050"/>
              <a:ext cx="12157169" cy="1142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767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White">
  <a:themeElements>
    <a:clrScheme name="White">
      <a:dk1>
        <a:srgbClr val="204277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204277"/>
            </a:solidFill>
            <a:effectLst/>
            <a:uFillTx/>
            <a:latin typeface="Roboto Light"/>
            <a:ea typeface="Roboto Light"/>
            <a:cs typeface="Roboto Light"/>
            <a:sym typeface="Robo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76200" dist="508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1600" tIns="101600" rIns="101600" bIns="1016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204277"/>
            </a:solidFill>
            <a:effectLst/>
            <a:uFillTx/>
            <a:latin typeface="Roboto Light"/>
            <a:ea typeface="Roboto Light"/>
            <a:cs typeface="Roboto Light"/>
            <a:sym typeface="Roboto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162</Words>
  <Application>Microsoft Office PowerPoint</Application>
  <PresentationFormat>Custom</PresentationFormat>
  <Paragraphs>36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Helvetica Light</vt:lpstr>
      <vt:lpstr>Roboto Medium</vt:lpstr>
      <vt:lpstr>Arial</vt:lpstr>
      <vt:lpstr>Calibri</vt:lpstr>
      <vt:lpstr>Helvetica</vt:lpstr>
      <vt:lpstr>Roboto</vt:lpstr>
      <vt:lpstr>Roboto Light</vt:lpstr>
      <vt:lpstr>Wingdings</vt:lpstr>
      <vt:lpstr>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Chau, Winnie TT</dc:creator>
  <cp:lastModifiedBy>Tang, Rider CY</cp:lastModifiedBy>
  <cp:revision>993</cp:revision>
  <cp:lastPrinted>2018-02-06T07:04:42Z</cp:lastPrinted>
  <dcterms:modified xsi:type="dcterms:W3CDTF">2019-07-03T03:36:27Z</dcterms:modified>
</cp:coreProperties>
</file>