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9"/>
  </p:notesMasterIdLst>
  <p:sldIdLst>
    <p:sldId id="256" r:id="rId2"/>
    <p:sldId id="275" r:id="rId3"/>
    <p:sldId id="276" r:id="rId4"/>
    <p:sldId id="262" r:id="rId5"/>
    <p:sldId id="264" r:id="rId6"/>
    <p:sldId id="273" r:id="rId7"/>
    <p:sldId id="274" r:id="rId8"/>
    <p:sldId id="257" r:id="rId9"/>
    <p:sldId id="283" r:id="rId10"/>
    <p:sldId id="284" r:id="rId11"/>
    <p:sldId id="269" r:id="rId12"/>
    <p:sldId id="277" r:id="rId13"/>
    <p:sldId id="279" r:id="rId14"/>
    <p:sldId id="280" r:id="rId15"/>
    <p:sldId id="281" r:id="rId16"/>
    <p:sldId id="282" r:id="rId17"/>
    <p:sldId id="259" r:id="rId18"/>
    <p:sldId id="286" r:id="rId19"/>
    <p:sldId id="285" r:id="rId20"/>
    <p:sldId id="268" r:id="rId21"/>
    <p:sldId id="271" r:id="rId22"/>
    <p:sldId id="265" r:id="rId23"/>
    <p:sldId id="260" r:id="rId24"/>
    <p:sldId id="267" r:id="rId25"/>
    <p:sldId id="263"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A572F-9628-4445-860A-090A240127EC}">
          <p14:sldIdLst>
            <p14:sldId id="256"/>
            <p14:sldId id="275"/>
            <p14:sldId id="276"/>
            <p14:sldId id="262"/>
            <p14:sldId id="264"/>
            <p14:sldId id="273"/>
            <p14:sldId id="274"/>
            <p14:sldId id="257"/>
            <p14:sldId id="283"/>
            <p14:sldId id="284"/>
            <p14:sldId id="269"/>
            <p14:sldId id="277"/>
            <p14:sldId id="279"/>
            <p14:sldId id="280"/>
            <p14:sldId id="281"/>
            <p14:sldId id="282"/>
            <p14:sldId id="259"/>
            <p14:sldId id="286"/>
            <p14:sldId id="285"/>
            <p14:sldId id="268"/>
            <p14:sldId id="271"/>
            <p14:sldId id="265"/>
            <p14:sldId id="260"/>
            <p14:sldId id="267"/>
            <p14:sldId id="263"/>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68" autoAdjust="0"/>
    <p:restoredTop sz="94799" autoAdjust="0"/>
  </p:normalViewPr>
  <p:slideViewPr>
    <p:cSldViewPr snapToGrid="0">
      <p:cViewPr varScale="1">
        <p:scale>
          <a:sx n="87" d="100"/>
          <a:sy n="87" d="100"/>
        </p:scale>
        <p:origin x="34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1A3BC-D5B0-E64C-9056-C493C1E65EFD}" type="doc">
      <dgm:prSet loTypeId="urn:microsoft.com/office/officeart/2005/8/layout/gear1" loCatId="" qsTypeId="urn:microsoft.com/office/officeart/2005/8/quickstyle/simple4" qsCatId="simple" csTypeId="urn:microsoft.com/office/officeart/2005/8/colors/accent1_2" csCatId="accent1" phldr="1"/>
      <dgm:spPr/>
    </dgm:pt>
    <dgm:pt modelId="{3CCB1634-7003-594B-8C60-FEFFA3CFA3B1}">
      <dgm:prSet phldrT="[Text]"/>
      <dgm:spPr/>
      <dgm:t>
        <a:bodyPr/>
        <a:lstStyle/>
        <a:p>
          <a:r>
            <a:rPr lang="en-US" dirty="0" smtClean="0"/>
            <a:t>Hashing algorithm</a:t>
          </a:r>
          <a:endParaRPr lang="en-US" dirty="0"/>
        </a:p>
      </dgm:t>
    </dgm:pt>
    <dgm:pt modelId="{A3D383E7-696A-374E-8D27-531DD2639C7B}" type="parTrans" cxnId="{89E7EEDD-6A2C-B345-B0FD-B3DC6047D553}">
      <dgm:prSet/>
      <dgm:spPr/>
      <dgm:t>
        <a:bodyPr/>
        <a:lstStyle/>
        <a:p>
          <a:endParaRPr lang="en-US"/>
        </a:p>
      </dgm:t>
    </dgm:pt>
    <dgm:pt modelId="{6D7D5E95-1946-8745-9234-9C464E386AED}" type="sibTrans" cxnId="{89E7EEDD-6A2C-B345-B0FD-B3DC6047D553}">
      <dgm:prSet/>
      <dgm:spPr>
        <a:noFill/>
      </dgm:spPr>
      <dgm:t>
        <a:bodyPr/>
        <a:lstStyle/>
        <a:p>
          <a:endParaRPr lang="en-US"/>
        </a:p>
      </dgm:t>
    </dgm:pt>
    <dgm:pt modelId="{FD11E6B7-6DA6-0747-A885-27D741ECD042}" type="pres">
      <dgm:prSet presAssocID="{EC21A3BC-D5B0-E64C-9056-C493C1E65EFD}" presName="composite" presStyleCnt="0">
        <dgm:presLayoutVars>
          <dgm:chMax val="3"/>
          <dgm:animLvl val="lvl"/>
          <dgm:resizeHandles val="exact"/>
        </dgm:presLayoutVars>
      </dgm:prSet>
      <dgm:spPr/>
    </dgm:pt>
    <dgm:pt modelId="{8D90D0B0-3A85-AD4A-B444-28CD6DC06DDD}" type="pres">
      <dgm:prSet presAssocID="{3CCB1634-7003-594B-8C60-FEFFA3CFA3B1}" presName="gear1" presStyleLbl="node1" presStyleIdx="0" presStyleCnt="1" custLinFactNeighborX="2787" custLinFactNeighborY="-25036">
        <dgm:presLayoutVars>
          <dgm:chMax val="1"/>
          <dgm:bulletEnabled val="1"/>
        </dgm:presLayoutVars>
      </dgm:prSet>
      <dgm:spPr/>
      <dgm:t>
        <a:bodyPr/>
        <a:lstStyle/>
        <a:p>
          <a:endParaRPr lang="en-US"/>
        </a:p>
      </dgm:t>
    </dgm:pt>
    <dgm:pt modelId="{13F67275-0242-AC4D-9394-43CF470DDBDE}" type="pres">
      <dgm:prSet presAssocID="{3CCB1634-7003-594B-8C60-FEFFA3CFA3B1}" presName="gear1srcNode" presStyleLbl="node1" presStyleIdx="0" presStyleCnt="1"/>
      <dgm:spPr/>
      <dgm:t>
        <a:bodyPr/>
        <a:lstStyle/>
        <a:p>
          <a:endParaRPr lang="en-US"/>
        </a:p>
      </dgm:t>
    </dgm:pt>
    <dgm:pt modelId="{5E72DFC4-BE45-B24F-A8D4-05160B0D6E8A}" type="pres">
      <dgm:prSet presAssocID="{3CCB1634-7003-594B-8C60-FEFFA3CFA3B1}" presName="gear1dstNode" presStyleLbl="node1" presStyleIdx="0" presStyleCnt="1"/>
      <dgm:spPr/>
      <dgm:t>
        <a:bodyPr/>
        <a:lstStyle/>
        <a:p>
          <a:endParaRPr lang="en-US"/>
        </a:p>
      </dgm:t>
    </dgm:pt>
    <dgm:pt modelId="{9A27B407-41F8-AE45-9C54-65DB7CCF0A4D}" type="pres">
      <dgm:prSet presAssocID="{6D7D5E95-1946-8745-9234-9C464E386AED}" presName="connector1" presStyleLbl="sibTrans2D1" presStyleIdx="0" presStyleCnt="1" custAng="18563449"/>
      <dgm:spPr/>
      <dgm:t>
        <a:bodyPr/>
        <a:lstStyle/>
        <a:p>
          <a:endParaRPr lang="en-US"/>
        </a:p>
      </dgm:t>
    </dgm:pt>
  </dgm:ptLst>
  <dgm:cxnLst>
    <dgm:cxn modelId="{1CC71ACE-3B56-2947-A3EB-0DB01315FE34}" type="presOf" srcId="{3CCB1634-7003-594B-8C60-FEFFA3CFA3B1}" destId="{13F67275-0242-AC4D-9394-43CF470DDBDE}" srcOrd="1" destOrd="0" presId="urn:microsoft.com/office/officeart/2005/8/layout/gear1"/>
    <dgm:cxn modelId="{89E7EEDD-6A2C-B345-B0FD-B3DC6047D553}" srcId="{EC21A3BC-D5B0-E64C-9056-C493C1E65EFD}" destId="{3CCB1634-7003-594B-8C60-FEFFA3CFA3B1}" srcOrd="0" destOrd="0" parTransId="{A3D383E7-696A-374E-8D27-531DD2639C7B}" sibTransId="{6D7D5E95-1946-8745-9234-9C464E386AED}"/>
    <dgm:cxn modelId="{B15FF95F-46BE-F64F-9D53-D010834CE3A2}" type="presOf" srcId="{6D7D5E95-1946-8745-9234-9C464E386AED}" destId="{9A27B407-41F8-AE45-9C54-65DB7CCF0A4D}" srcOrd="0" destOrd="0" presId="urn:microsoft.com/office/officeart/2005/8/layout/gear1"/>
    <dgm:cxn modelId="{CACE786B-E1E4-AD4C-A209-38A402B9E19E}" type="presOf" srcId="{3CCB1634-7003-594B-8C60-FEFFA3CFA3B1}" destId="{8D90D0B0-3A85-AD4A-B444-28CD6DC06DDD}" srcOrd="0" destOrd="0" presId="urn:microsoft.com/office/officeart/2005/8/layout/gear1"/>
    <dgm:cxn modelId="{CAC51A82-8D1A-ED44-9812-29547A0C07F2}" type="presOf" srcId="{EC21A3BC-D5B0-E64C-9056-C493C1E65EFD}" destId="{FD11E6B7-6DA6-0747-A885-27D741ECD042}" srcOrd="0" destOrd="0" presId="urn:microsoft.com/office/officeart/2005/8/layout/gear1"/>
    <dgm:cxn modelId="{5E5FAAC4-C42B-BC49-AB21-CCC419DF8925}" type="presOf" srcId="{3CCB1634-7003-594B-8C60-FEFFA3CFA3B1}" destId="{5E72DFC4-BE45-B24F-A8D4-05160B0D6E8A}" srcOrd="2" destOrd="0" presId="urn:microsoft.com/office/officeart/2005/8/layout/gear1"/>
    <dgm:cxn modelId="{3D07173E-8A20-1845-8AE4-94F7A26913DB}" type="presParOf" srcId="{FD11E6B7-6DA6-0747-A885-27D741ECD042}" destId="{8D90D0B0-3A85-AD4A-B444-28CD6DC06DDD}" srcOrd="0" destOrd="0" presId="urn:microsoft.com/office/officeart/2005/8/layout/gear1"/>
    <dgm:cxn modelId="{CA1B4EC6-3FFA-B94C-B0B2-1AEFDD0E2FC8}" type="presParOf" srcId="{FD11E6B7-6DA6-0747-A885-27D741ECD042}" destId="{13F67275-0242-AC4D-9394-43CF470DDBDE}" srcOrd="1" destOrd="0" presId="urn:microsoft.com/office/officeart/2005/8/layout/gear1"/>
    <dgm:cxn modelId="{B4F38D91-CC3D-DC40-8826-1EA3B496A2D7}" type="presParOf" srcId="{FD11E6B7-6DA6-0747-A885-27D741ECD042}" destId="{5E72DFC4-BE45-B24F-A8D4-05160B0D6E8A}" srcOrd="2" destOrd="0" presId="urn:microsoft.com/office/officeart/2005/8/layout/gear1"/>
    <dgm:cxn modelId="{6184FAF1-CCA7-C246-BFA4-9EC89DE9F7AC}" type="presParOf" srcId="{FD11E6B7-6DA6-0747-A885-27D741ECD042}" destId="{9A27B407-41F8-AE45-9C54-65DB7CCF0A4D}" srcOrd="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1A3BC-D5B0-E64C-9056-C493C1E65EFD}" type="doc">
      <dgm:prSet loTypeId="urn:microsoft.com/office/officeart/2005/8/layout/gear1" loCatId="" qsTypeId="urn:microsoft.com/office/officeart/2005/8/quickstyle/simple4" qsCatId="simple" csTypeId="urn:microsoft.com/office/officeart/2005/8/colors/accent1_2" csCatId="accent1" phldr="1"/>
      <dgm:spPr/>
    </dgm:pt>
    <dgm:pt modelId="{3CCB1634-7003-594B-8C60-FEFFA3CFA3B1}">
      <dgm:prSet phldrT="[Text]"/>
      <dgm:spPr/>
      <dgm:t>
        <a:bodyPr/>
        <a:lstStyle/>
        <a:p>
          <a:r>
            <a:rPr lang="en-US" dirty="0" smtClean="0"/>
            <a:t>MD5</a:t>
          </a:r>
        </a:p>
        <a:p>
          <a:r>
            <a:rPr lang="en-US" dirty="0" err="1" smtClean="0"/>
            <a:t>quickhash.com</a:t>
          </a:r>
          <a:endParaRPr lang="en-US" dirty="0"/>
        </a:p>
      </dgm:t>
    </dgm:pt>
    <dgm:pt modelId="{A3D383E7-696A-374E-8D27-531DD2639C7B}" type="parTrans" cxnId="{89E7EEDD-6A2C-B345-B0FD-B3DC6047D553}">
      <dgm:prSet/>
      <dgm:spPr/>
      <dgm:t>
        <a:bodyPr/>
        <a:lstStyle/>
        <a:p>
          <a:endParaRPr lang="en-US"/>
        </a:p>
      </dgm:t>
    </dgm:pt>
    <dgm:pt modelId="{6D7D5E95-1946-8745-9234-9C464E386AED}" type="sibTrans" cxnId="{89E7EEDD-6A2C-B345-B0FD-B3DC6047D553}">
      <dgm:prSet/>
      <dgm:spPr>
        <a:noFill/>
      </dgm:spPr>
      <dgm:t>
        <a:bodyPr/>
        <a:lstStyle/>
        <a:p>
          <a:endParaRPr lang="en-US"/>
        </a:p>
      </dgm:t>
    </dgm:pt>
    <dgm:pt modelId="{FD11E6B7-6DA6-0747-A885-27D741ECD042}" type="pres">
      <dgm:prSet presAssocID="{EC21A3BC-D5B0-E64C-9056-C493C1E65EFD}" presName="composite" presStyleCnt="0">
        <dgm:presLayoutVars>
          <dgm:chMax val="3"/>
          <dgm:animLvl val="lvl"/>
          <dgm:resizeHandles val="exact"/>
        </dgm:presLayoutVars>
      </dgm:prSet>
      <dgm:spPr/>
    </dgm:pt>
    <dgm:pt modelId="{8D90D0B0-3A85-AD4A-B444-28CD6DC06DDD}" type="pres">
      <dgm:prSet presAssocID="{3CCB1634-7003-594B-8C60-FEFFA3CFA3B1}" presName="gear1" presStyleLbl="node1" presStyleIdx="0" presStyleCnt="1" custLinFactNeighborX="2787" custLinFactNeighborY="-25036">
        <dgm:presLayoutVars>
          <dgm:chMax val="1"/>
          <dgm:bulletEnabled val="1"/>
        </dgm:presLayoutVars>
      </dgm:prSet>
      <dgm:spPr/>
      <dgm:t>
        <a:bodyPr/>
        <a:lstStyle/>
        <a:p>
          <a:endParaRPr lang="en-US"/>
        </a:p>
      </dgm:t>
    </dgm:pt>
    <dgm:pt modelId="{13F67275-0242-AC4D-9394-43CF470DDBDE}" type="pres">
      <dgm:prSet presAssocID="{3CCB1634-7003-594B-8C60-FEFFA3CFA3B1}" presName="gear1srcNode" presStyleLbl="node1" presStyleIdx="0" presStyleCnt="1"/>
      <dgm:spPr/>
      <dgm:t>
        <a:bodyPr/>
        <a:lstStyle/>
        <a:p>
          <a:endParaRPr lang="en-US"/>
        </a:p>
      </dgm:t>
    </dgm:pt>
    <dgm:pt modelId="{5E72DFC4-BE45-B24F-A8D4-05160B0D6E8A}" type="pres">
      <dgm:prSet presAssocID="{3CCB1634-7003-594B-8C60-FEFFA3CFA3B1}" presName="gear1dstNode" presStyleLbl="node1" presStyleIdx="0" presStyleCnt="1"/>
      <dgm:spPr/>
      <dgm:t>
        <a:bodyPr/>
        <a:lstStyle/>
        <a:p>
          <a:endParaRPr lang="en-US"/>
        </a:p>
      </dgm:t>
    </dgm:pt>
    <dgm:pt modelId="{9A27B407-41F8-AE45-9C54-65DB7CCF0A4D}" type="pres">
      <dgm:prSet presAssocID="{6D7D5E95-1946-8745-9234-9C464E386AED}" presName="connector1" presStyleLbl="sibTrans2D1" presStyleIdx="0" presStyleCnt="1" custAng="18563449"/>
      <dgm:spPr/>
      <dgm:t>
        <a:bodyPr/>
        <a:lstStyle/>
        <a:p>
          <a:endParaRPr lang="en-US"/>
        </a:p>
      </dgm:t>
    </dgm:pt>
  </dgm:ptLst>
  <dgm:cxnLst>
    <dgm:cxn modelId="{59F723D7-8AC3-9A44-9B59-D6336A2FB908}" type="presOf" srcId="{6D7D5E95-1946-8745-9234-9C464E386AED}" destId="{9A27B407-41F8-AE45-9C54-65DB7CCF0A4D}" srcOrd="0" destOrd="0" presId="urn:microsoft.com/office/officeart/2005/8/layout/gear1"/>
    <dgm:cxn modelId="{89E7EEDD-6A2C-B345-B0FD-B3DC6047D553}" srcId="{EC21A3BC-D5B0-E64C-9056-C493C1E65EFD}" destId="{3CCB1634-7003-594B-8C60-FEFFA3CFA3B1}" srcOrd="0" destOrd="0" parTransId="{A3D383E7-696A-374E-8D27-531DD2639C7B}" sibTransId="{6D7D5E95-1946-8745-9234-9C464E386AED}"/>
    <dgm:cxn modelId="{B9A2A45A-E647-5F4E-AA56-67619EDE1EB8}" type="presOf" srcId="{3CCB1634-7003-594B-8C60-FEFFA3CFA3B1}" destId="{8D90D0B0-3A85-AD4A-B444-28CD6DC06DDD}" srcOrd="0" destOrd="0" presId="urn:microsoft.com/office/officeart/2005/8/layout/gear1"/>
    <dgm:cxn modelId="{518552D3-ABB0-B345-BF30-D482C72464E8}" type="presOf" srcId="{3CCB1634-7003-594B-8C60-FEFFA3CFA3B1}" destId="{13F67275-0242-AC4D-9394-43CF470DDBDE}" srcOrd="1" destOrd="0" presId="urn:microsoft.com/office/officeart/2005/8/layout/gear1"/>
    <dgm:cxn modelId="{6AFC7C20-EFEC-734B-9E1C-EDA8C9B0A239}" type="presOf" srcId="{EC21A3BC-D5B0-E64C-9056-C493C1E65EFD}" destId="{FD11E6B7-6DA6-0747-A885-27D741ECD042}" srcOrd="0" destOrd="0" presId="urn:microsoft.com/office/officeart/2005/8/layout/gear1"/>
    <dgm:cxn modelId="{0503CA76-C033-154A-96DE-54CE2CE895AF}" type="presOf" srcId="{3CCB1634-7003-594B-8C60-FEFFA3CFA3B1}" destId="{5E72DFC4-BE45-B24F-A8D4-05160B0D6E8A}" srcOrd="2" destOrd="0" presId="urn:microsoft.com/office/officeart/2005/8/layout/gear1"/>
    <dgm:cxn modelId="{A9489E3E-2F6A-FA44-9BE3-02BBF071A016}" type="presParOf" srcId="{FD11E6B7-6DA6-0747-A885-27D741ECD042}" destId="{8D90D0B0-3A85-AD4A-B444-28CD6DC06DDD}" srcOrd="0" destOrd="0" presId="urn:microsoft.com/office/officeart/2005/8/layout/gear1"/>
    <dgm:cxn modelId="{2993958F-CAA5-5E42-B098-9A82AE3BB1C0}" type="presParOf" srcId="{FD11E6B7-6DA6-0747-A885-27D741ECD042}" destId="{13F67275-0242-AC4D-9394-43CF470DDBDE}" srcOrd="1" destOrd="0" presId="urn:microsoft.com/office/officeart/2005/8/layout/gear1"/>
    <dgm:cxn modelId="{447A641E-D013-0549-B05E-D5FEA1565579}" type="presParOf" srcId="{FD11E6B7-6DA6-0747-A885-27D741ECD042}" destId="{5E72DFC4-BE45-B24F-A8D4-05160B0D6E8A}" srcOrd="2" destOrd="0" presId="urn:microsoft.com/office/officeart/2005/8/layout/gear1"/>
    <dgm:cxn modelId="{1BA9C03E-1848-DF49-9BA8-A7D9BF0D4642}" type="presParOf" srcId="{FD11E6B7-6DA6-0747-A885-27D741ECD042}" destId="{9A27B407-41F8-AE45-9C54-65DB7CCF0A4D}"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1A3BC-D5B0-E64C-9056-C493C1E65EFD}" type="doc">
      <dgm:prSet loTypeId="urn:microsoft.com/office/officeart/2005/8/layout/gear1" loCatId="" qsTypeId="urn:microsoft.com/office/officeart/2005/8/quickstyle/simple4" qsCatId="simple" csTypeId="urn:microsoft.com/office/officeart/2005/8/colors/accent1_2" csCatId="accent1" phldr="1"/>
      <dgm:spPr/>
    </dgm:pt>
    <dgm:pt modelId="{3CCB1634-7003-594B-8C60-FEFFA3CFA3B1}">
      <dgm:prSet phldrT="[Text]"/>
      <dgm:spPr/>
      <dgm:t>
        <a:bodyPr/>
        <a:lstStyle/>
        <a:p>
          <a:r>
            <a:rPr lang="en-US" dirty="0" smtClean="0"/>
            <a:t>MD5</a:t>
          </a:r>
        </a:p>
        <a:p>
          <a:r>
            <a:rPr lang="en-US" dirty="0" err="1" smtClean="0"/>
            <a:t>quickhash.com</a:t>
          </a:r>
          <a:endParaRPr lang="en-US" dirty="0"/>
        </a:p>
      </dgm:t>
    </dgm:pt>
    <dgm:pt modelId="{A3D383E7-696A-374E-8D27-531DD2639C7B}" type="parTrans" cxnId="{89E7EEDD-6A2C-B345-B0FD-B3DC6047D553}">
      <dgm:prSet/>
      <dgm:spPr/>
      <dgm:t>
        <a:bodyPr/>
        <a:lstStyle/>
        <a:p>
          <a:endParaRPr lang="en-US"/>
        </a:p>
      </dgm:t>
    </dgm:pt>
    <dgm:pt modelId="{6D7D5E95-1946-8745-9234-9C464E386AED}" type="sibTrans" cxnId="{89E7EEDD-6A2C-B345-B0FD-B3DC6047D553}">
      <dgm:prSet/>
      <dgm:spPr>
        <a:noFill/>
      </dgm:spPr>
      <dgm:t>
        <a:bodyPr/>
        <a:lstStyle/>
        <a:p>
          <a:endParaRPr lang="en-US"/>
        </a:p>
      </dgm:t>
    </dgm:pt>
    <dgm:pt modelId="{FD11E6B7-6DA6-0747-A885-27D741ECD042}" type="pres">
      <dgm:prSet presAssocID="{EC21A3BC-D5B0-E64C-9056-C493C1E65EFD}" presName="composite" presStyleCnt="0">
        <dgm:presLayoutVars>
          <dgm:chMax val="3"/>
          <dgm:animLvl val="lvl"/>
          <dgm:resizeHandles val="exact"/>
        </dgm:presLayoutVars>
      </dgm:prSet>
      <dgm:spPr/>
    </dgm:pt>
    <dgm:pt modelId="{8D90D0B0-3A85-AD4A-B444-28CD6DC06DDD}" type="pres">
      <dgm:prSet presAssocID="{3CCB1634-7003-594B-8C60-FEFFA3CFA3B1}" presName="gear1" presStyleLbl="node1" presStyleIdx="0" presStyleCnt="1" custLinFactNeighborX="2787" custLinFactNeighborY="-25036">
        <dgm:presLayoutVars>
          <dgm:chMax val="1"/>
          <dgm:bulletEnabled val="1"/>
        </dgm:presLayoutVars>
      </dgm:prSet>
      <dgm:spPr/>
      <dgm:t>
        <a:bodyPr/>
        <a:lstStyle/>
        <a:p>
          <a:endParaRPr lang="en-US"/>
        </a:p>
      </dgm:t>
    </dgm:pt>
    <dgm:pt modelId="{13F67275-0242-AC4D-9394-43CF470DDBDE}" type="pres">
      <dgm:prSet presAssocID="{3CCB1634-7003-594B-8C60-FEFFA3CFA3B1}" presName="gear1srcNode" presStyleLbl="node1" presStyleIdx="0" presStyleCnt="1"/>
      <dgm:spPr/>
      <dgm:t>
        <a:bodyPr/>
        <a:lstStyle/>
        <a:p>
          <a:endParaRPr lang="en-US"/>
        </a:p>
      </dgm:t>
    </dgm:pt>
    <dgm:pt modelId="{5E72DFC4-BE45-B24F-A8D4-05160B0D6E8A}" type="pres">
      <dgm:prSet presAssocID="{3CCB1634-7003-594B-8C60-FEFFA3CFA3B1}" presName="gear1dstNode" presStyleLbl="node1" presStyleIdx="0" presStyleCnt="1"/>
      <dgm:spPr/>
      <dgm:t>
        <a:bodyPr/>
        <a:lstStyle/>
        <a:p>
          <a:endParaRPr lang="en-US"/>
        </a:p>
      </dgm:t>
    </dgm:pt>
    <dgm:pt modelId="{9A27B407-41F8-AE45-9C54-65DB7CCF0A4D}" type="pres">
      <dgm:prSet presAssocID="{6D7D5E95-1946-8745-9234-9C464E386AED}" presName="connector1" presStyleLbl="sibTrans2D1" presStyleIdx="0" presStyleCnt="1" custAng="18563449"/>
      <dgm:spPr/>
      <dgm:t>
        <a:bodyPr/>
        <a:lstStyle/>
        <a:p>
          <a:endParaRPr lang="en-US"/>
        </a:p>
      </dgm:t>
    </dgm:pt>
  </dgm:ptLst>
  <dgm:cxnLst>
    <dgm:cxn modelId="{89E7EEDD-6A2C-B345-B0FD-B3DC6047D553}" srcId="{EC21A3BC-D5B0-E64C-9056-C493C1E65EFD}" destId="{3CCB1634-7003-594B-8C60-FEFFA3CFA3B1}" srcOrd="0" destOrd="0" parTransId="{A3D383E7-696A-374E-8D27-531DD2639C7B}" sibTransId="{6D7D5E95-1946-8745-9234-9C464E386AED}"/>
    <dgm:cxn modelId="{CE37950D-B173-2840-88DB-B62855776A65}" type="presOf" srcId="{6D7D5E95-1946-8745-9234-9C464E386AED}" destId="{9A27B407-41F8-AE45-9C54-65DB7CCF0A4D}" srcOrd="0" destOrd="0" presId="urn:microsoft.com/office/officeart/2005/8/layout/gear1"/>
    <dgm:cxn modelId="{ECBC646E-EFE9-984F-A4DF-69B1099F5FAA}" type="presOf" srcId="{3CCB1634-7003-594B-8C60-FEFFA3CFA3B1}" destId="{13F67275-0242-AC4D-9394-43CF470DDBDE}" srcOrd="1" destOrd="0" presId="urn:microsoft.com/office/officeart/2005/8/layout/gear1"/>
    <dgm:cxn modelId="{998EFD43-27A4-AC40-843D-510E10B8543A}" type="presOf" srcId="{3CCB1634-7003-594B-8C60-FEFFA3CFA3B1}" destId="{5E72DFC4-BE45-B24F-A8D4-05160B0D6E8A}" srcOrd="2" destOrd="0" presId="urn:microsoft.com/office/officeart/2005/8/layout/gear1"/>
    <dgm:cxn modelId="{40D1CDDD-8625-3847-BA20-B4559B5A2A66}" type="presOf" srcId="{EC21A3BC-D5B0-E64C-9056-C493C1E65EFD}" destId="{FD11E6B7-6DA6-0747-A885-27D741ECD042}" srcOrd="0" destOrd="0" presId="urn:microsoft.com/office/officeart/2005/8/layout/gear1"/>
    <dgm:cxn modelId="{98536765-F34D-054F-BE1A-428F307CDB28}" type="presOf" srcId="{3CCB1634-7003-594B-8C60-FEFFA3CFA3B1}" destId="{8D90D0B0-3A85-AD4A-B444-28CD6DC06DDD}" srcOrd="0" destOrd="0" presId="urn:microsoft.com/office/officeart/2005/8/layout/gear1"/>
    <dgm:cxn modelId="{52BC60F6-3A66-FF40-9FBD-B803B42BD431}" type="presParOf" srcId="{FD11E6B7-6DA6-0747-A885-27D741ECD042}" destId="{8D90D0B0-3A85-AD4A-B444-28CD6DC06DDD}" srcOrd="0" destOrd="0" presId="urn:microsoft.com/office/officeart/2005/8/layout/gear1"/>
    <dgm:cxn modelId="{5F5EFC62-0DBF-0743-AFA2-5092DE77E267}" type="presParOf" srcId="{FD11E6B7-6DA6-0747-A885-27D741ECD042}" destId="{13F67275-0242-AC4D-9394-43CF470DDBDE}" srcOrd="1" destOrd="0" presId="urn:microsoft.com/office/officeart/2005/8/layout/gear1"/>
    <dgm:cxn modelId="{A4367D18-F005-F741-B204-04E6FE2B7E49}" type="presParOf" srcId="{FD11E6B7-6DA6-0747-A885-27D741ECD042}" destId="{5E72DFC4-BE45-B24F-A8D4-05160B0D6E8A}" srcOrd="2" destOrd="0" presId="urn:microsoft.com/office/officeart/2005/8/layout/gear1"/>
    <dgm:cxn modelId="{4A583886-8D7A-B04B-842E-24C70F368208}" type="presParOf" srcId="{FD11E6B7-6DA6-0747-A885-27D741ECD042}" destId="{9A27B407-41F8-AE45-9C54-65DB7CCF0A4D}"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1A3BC-D5B0-E64C-9056-C493C1E65EFD}" type="doc">
      <dgm:prSet loTypeId="urn:microsoft.com/office/officeart/2005/8/layout/gear1" loCatId="" qsTypeId="urn:microsoft.com/office/officeart/2005/8/quickstyle/simple4" qsCatId="simple" csTypeId="urn:microsoft.com/office/officeart/2005/8/colors/accent1_2" csCatId="accent1" phldr="1"/>
      <dgm:spPr/>
    </dgm:pt>
    <dgm:pt modelId="{3CCB1634-7003-594B-8C60-FEFFA3CFA3B1}">
      <dgm:prSet phldrT="[Text]"/>
      <dgm:spPr/>
      <dgm:t>
        <a:bodyPr/>
        <a:lstStyle/>
        <a:p>
          <a:r>
            <a:rPr lang="en-US" dirty="0" smtClean="0"/>
            <a:t>MD5</a:t>
          </a:r>
        </a:p>
        <a:p>
          <a:r>
            <a:rPr lang="en-US" dirty="0" err="1" smtClean="0"/>
            <a:t>quickhash.com</a:t>
          </a:r>
          <a:endParaRPr lang="en-US" dirty="0"/>
        </a:p>
      </dgm:t>
    </dgm:pt>
    <dgm:pt modelId="{A3D383E7-696A-374E-8D27-531DD2639C7B}" type="parTrans" cxnId="{89E7EEDD-6A2C-B345-B0FD-B3DC6047D553}">
      <dgm:prSet/>
      <dgm:spPr/>
      <dgm:t>
        <a:bodyPr/>
        <a:lstStyle/>
        <a:p>
          <a:endParaRPr lang="en-US"/>
        </a:p>
      </dgm:t>
    </dgm:pt>
    <dgm:pt modelId="{6D7D5E95-1946-8745-9234-9C464E386AED}" type="sibTrans" cxnId="{89E7EEDD-6A2C-B345-B0FD-B3DC6047D553}">
      <dgm:prSet/>
      <dgm:spPr>
        <a:noFill/>
      </dgm:spPr>
      <dgm:t>
        <a:bodyPr/>
        <a:lstStyle/>
        <a:p>
          <a:endParaRPr lang="en-US"/>
        </a:p>
      </dgm:t>
    </dgm:pt>
    <dgm:pt modelId="{FD11E6B7-6DA6-0747-A885-27D741ECD042}" type="pres">
      <dgm:prSet presAssocID="{EC21A3BC-D5B0-E64C-9056-C493C1E65EFD}" presName="composite" presStyleCnt="0">
        <dgm:presLayoutVars>
          <dgm:chMax val="3"/>
          <dgm:animLvl val="lvl"/>
          <dgm:resizeHandles val="exact"/>
        </dgm:presLayoutVars>
      </dgm:prSet>
      <dgm:spPr/>
    </dgm:pt>
    <dgm:pt modelId="{8D90D0B0-3A85-AD4A-B444-28CD6DC06DDD}" type="pres">
      <dgm:prSet presAssocID="{3CCB1634-7003-594B-8C60-FEFFA3CFA3B1}" presName="gear1" presStyleLbl="node1" presStyleIdx="0" presStyleCnt="1" custLinFactNeighborX="2787" custLinFactNeighborY="-25036">
        <dgm:presLayoutVars>
          <dgm:chMax val="1"/>
          <dgm:bulletEnabled val="1"/>
        </dgm:presLayoutVars>
      </dgm:prSet>
      <dgm:spPr/>
      <dgm:t>
        <a:bodyPr/>
        <a:lstStyle/>
        <a:p>
          <a:endParaRPr lang="en-US"/>
        </a:p>
      </dgm:t>
    </dgm:pt>
    <dgm:pt modelId="{13F67275-0242-AC4D-9394-43CF470DDBDE}" type="pres">
      <dgm:prSet presAssocID="{3CCB1634-7003-594B-8C60-FEFFA3CFA3B1}" presName="gear1srcNode" presStyleLbl="node1" presStyleIdx="0" presStyleCnt="1"/>
      <dgm:spPr/>
      <dgm:t>
        <a:bodyPr/>
        <a:lstStyle/>
        <a:p>
          <a:endParaRPr lang="en-US"/>
        </a:p>
      </dgm:t>
    </dgm:pt>
    <dgm:pt modelId="{5E72DFC4-BE45-B24F-A8D4-05160B0D6E8A}" type="pres">
      <dgm:prSet presAssocID="{3CCB1634-7003-594B-8C60-FEFFA3CFA3B1}" presName="gear1dstNode" presStyleLbl="node1" presStyleIdx="0" presStyleCnt="1"/>
      <dgm:spPr/>
      <dgm:t>
        <a:bodyPr/>
        <a:lstStyle/>
        <a:p>
          <a:endParaRPr lang="en-US"/>
        </a:p>
      </dgm:t>
    </dgm:pt>
    <dgm:pt modelId="{9A27B407-41F8-AE45-9C54-65DB7CCF0A4D}" type="pres">
      <dgm:prSet presAssocID="{6D7D5E95-1946-8745-9234-9C464E386AED}" presName="connector1" presStyleLbl="sibTrans2D1" presStyleIdx="0" presStyleCnt="1" custAng="18563449"/>
      <dgm:spPr/>
      <dgm:t>
        <a:bodyPr/>
        <a:lstStyle/>
        <a:p>
          <a:endParaRPr lang="en-US"/>
        </a:p>
      </dgm:t>
    </dgm:pt>
  </dgm:ptLst>
  <dgm:cxnLst>
    <dgm:cxn modelId="{89E7EEDD-6A2C-B345-B0FD-B3DC6047D553}" srcId="{EC21A3BC-D5B0-E64C-9056-C493C1E65EFD}" destId="{3CCB1634-7003-594B-8C60-FEFFA3CFA3B1}" srcOrd="0" destOrd="0" parTransId="{A3D383E7-696A-374E-8D27-531DD2639C7B}" sibTransId="{6D7D5E95-1946-8745-9234-9C464E386AED}"/>
    <dgm:cxn modelId="{22C056C6-5314-0F44-A5B3-8C5F9F730665}" type="presOf" srcId="{3CCB1634-7003-594B-8C60-FEFFA3CFA3B1}" destId="{5E72DFC4-BE45-B24F-A8D4-05160B0D6E8A}" srcOrd="2" destOrd="0" presId="urn:microsoft.com/office/officeart/2005/8/layout/gear1"/>
    <dgm:cxn modelId="{6C7943FD-1DE0-6149-9508-FE01E87EE480}" type="presOf" srcId="{EC21A3BC-D5B0-E64C-9056-C493C1E65EFD}" destId="{FD11E6B7-6DA6-0747-A885-27D741ECD042}" srcOrd="0" destOrd="0" presId="urn:microsoft.com/office/officeart/2005/8/layout/gear1"/>
    <dgm:cxn modelId="{989F7B95-5FFA-2040-B393-42FB131064C1}" type="presOf" srcId="{3CCB1634-7003-594B-8C60-FEFFA3CFA3B1}" destId="{13F67275-0242-AC4D-9394-43CF470DDBDE}" srcOrd="1" destOrd="0" presId="urn:microsoft.com/office/officeart/2005/8/layout/gear1"/>
    <dgm:cxn modelId="{AE910F7D-DBBA-4B49-9442-05120D3589E4}" type="presOf" srcId="{6D7D5E95-1946-8745-9234-9C464E386AED}" destId="{9A27B407-41F8-AE45-9C54-65DB7CCF0A4D}" srcOrd="0" destOrd="0" presId="urn:microsoft.com/office/officeart/2005/8/layout/gear1"/>
    <dgm:cxn modelId="{F3E2C029-EE5B-BA4F-BAAA-B263192EEAF0}" type="presOf" srcId="{3CCB1634-7003-594B-8C60-FEFFA3CFA3B1}" destId="{8D90D0B0-3A85-AD4A-B444-28CD6DC06DDD}" srcOrd="0" destOrd="0" presId="urn:microsoft.com/office/officeart/2005/8/layout/gear1"/>
    <dgm:cxn modelId="{34E8B9CA-CE6C-9E4C-8FCB-5BCFC43E078B}" type="presParOf" srcId="{FD11E6B7-6DA6-0747-A885-27D741ECD042}" destId="{8D90D0B0-3A85-AD4A-B444-28CD6DC06DDD}" srcOrd="0" destOrd="0" presId="urn:microsoft.com/office/officeart/2005/8/layout/gear1"/>
    <dgm:cxn modelId="{2EBAF8DD-D7F9-4548-BB6F-221BBA58A493}" type="presParOf" srcId="{FD11E6B7-6DA6-0747-A885-27D741ECD042}" destId="{13F67275-0242-AC4D-9394-43CF470DDBDE}" srcOrd="1" destOrd="0" presId="urn:microsoft.com/office/officeart/2005/8/layout/gear1"/>
    <dgm:cxn modelId="{E9106CEA-3588-0D4A-BF42-0E363929DC3F}" type="presParOf" srcId="{FD11E6B7-6DA6-0747-A885-27D741ECD042}" destId="{5E72DFC4-BE45-B24F-A8D4-05160B0D6E8A}" srcOrd="2" destOrd="0" presId="urn:microsoft.com/office/officeart/2005/8/layout/gear1"/>
    <dgm:cxn modelId="{9C805831-57D4-394A-8AA4-73401196B0F6}" type="presParOf" srcId="{FD11E6B7-6DA6-0747-A885-27D741ECD042}" destId="{9A27B407-41F8-AE45-9C54-65DB7CCF0A4D}"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21A3BC-D5B0-E64C-9056-C493C1E65EFD}" type="doc">
      <dgm:prSet loTypeId="urn:microsoft.com/office/officeart/2005/8/layout/gear1" loCatId="" qsTypeId="urn:microsoft.com/office/officeart/2005/8/quickstyle/simple4" qsCatId="simple" csTypeId="urn:microsoft.com/office/officeart/2005/8/colors/accent1_2" csCatId="accent1" phldr="1"/>
      <dgm:spPr/>
    </dgm:pt>
    <dgm:pt modelId="{3CCB1634-7003-594B-8C60-FEFFA3CFA3B1}">
      <dgm:prSet phldrT="[Text]"/>
      <dgm:spPr/>
      <dgm:t>
        <a:bodyPr/>
        <a:lstStyle/>
        <a:p>
          <a:r>
            <a:rPr lang="en-US" dirty="0" smtClean="0"/>
            <a:t>MD5</a:t>
          </a:r>
        </a:p>
        <a:p>
          <a:r>
            <a:rPr lang="en-US" dirty="0" err="1" smtClean="0"/>
            <a:t>quickhash.com</a:t>
          </a:r>
          <a:endParaRPr lang="en-US" dirty="0"/>
        </a:p>
      </dgm:t>
    </dgm:pt>
    <dgm:pt modelId="{A3D383E7-696A-374E-8D27-531DD2639C7B}" type="parTrans" cxnId="{89E7EEDD-6A2C-B345-B0FD-B3DC6047D553}">
      <dgm:prSet/>
      <dgm:spPr/>
      <dgm:t>
        <a:bodyPr/>
        <a:lstStyle/>
        <a:p>
          <a:endParaRPr lang="en-US"/>
        </a:p>
      </dgm:t>
    </dgm:pt>
    <dgm:pt modelId="{6D7D5E95-1946-8745-9234-9C464E386AED}" type="sibTrans" cxnId="{89E7EEDD-6A2C-B345-B0FD-B3DC6047D553}">
      <dgm:prSet/>
      <dgm:spPr>
        <a:noFill/>
      </dgm:spPr>
      <dgm:t>
        <a:bodyPr/>
        <a:lstStyle/>
        <a:p>
          <a:endParaRPr lang="en-US"/>
        </a:p>
      </dgm:t>
    </dgm:pt>
    <dgm:pt modelId="{FD11E6B7-6DA6-0747-A885-27D741ECD042}" type="pres">
      <dgm:prSet presAssocID="{EC21A3BC-D5B0-E64C-9056-C493C1E65EFD}" presName="composite" presStyleCnt="0">
        <dgm:presLayoutVars>
          <dgm:chMax val="3"/>
          <dgm:animLvl val="lvl"/>
          <dgm:resizeHandles val="exact"/>
        </dgm:presLayoutVars>
      </dgm:prSet>
      <dgm:spPr/>
    </dgm:pt>
    <dgm:pt modelId="{8D90D0B0-3A85-AD4A-B444-28CD6DC06DDD}" type="pres">
      <dgm:prSet presAssocID="{3CCB1634-7003-594B-8C60-FEFFA3CFA3B1}" presName="gear1" presStyleLbl="node1" presStyleIdx="0" presStyleCnt="1" custLinFactNeighborX="2787" custLinFactNeighborY="-25036">
        <dgm:presLayoutVars>
          <dgm:chMax val="1"/>
          <dgm:bulletEnabled val="1"/>
        </dgm:presLayoutVars>
      </dgm:prSet>
      <dgm:spPr/>
      <dgm:t>
        <a:bodyPr/>
        <a:lstStyle/>
        <a:p>
          <a:endParaRPr lang="en-US"/>
        </a:p>
      </dgm:t>
    </dgm:pt>
    <dgm:pt modelId="{13F67275-0242-AC4D-9394-43CF470DDBDE}" type="pres">
      <dgm:prSet presAssocID="{3CCB1634-7003-594B-8C60-FEFFA3CFA3B1}" presName="gear1srcNode" presStyleLbl="node1" presStyleIdx="0" presStyleCnt="1"/>
      <dgm:spPr/>
      <dgm:t>
        <a:bodyPr/>
        <a:lstStyle/>
        <a:p>
          <a:endParaRPr lang="en-US"/>
        </a:p>
      </dgm:t>
    </dgm:pt>
    <dgm:pt modelId="{5E72DFC4-BE45-B24F-A8D4-05160B0D6E8A}" type="pres">
      <dgm:prSet presAssocID="{3CCB1634-7003-594B-8C60-FEFFA3CFA3B1}" presName="gear1dstNode" presStyleLbl="node1" presStyleIdx="0" presStyleCnt="1"/>
      <dgm:spPr/>
      <dgm:t>
        <a:bodyPr/>
        <a:lstStyle/>
        <a:p>
          <a:endParaRPr lang="en-US"/>
        </a:p>
      </dgm:t>
    </dgm:pt>
    <dgm:pt modelId="{9A27B407-41F8-AE45-9C54-65DB7CCF0A4D}" type="pres">
      <dgm:prSet presAssocID="{6D7D5E95-1946-8745-9234-9C464E386AED}" presName="connector1" presStyleLbl="sibTrans2D1" presStyleIdx="0" presStyleCnt="1" custAng="18563449"/>
      <dgm:spPr/>
      <dgm:t>
        <a:bodyPr/>
        <a:lstStyle/>
        <a:p>
          <a:endParaRPr lang="en-US"/>
        </a:p>
      </dgm:t>
    </dgm:pt>
  </dgm:ptLst>
  <dgm:cxnLst>
    <dgm:cxn modelId="{89E7EEDD-6A2C-B345-B0FD-B3DC6047D553}" srcId="{EC21A3BC-D5B0-E64C-9056-C493C1E65EFD}" destId="{3CCB1634-7003-594B-8C60-FEFFA3CFA3B1}" srcOrd="0" destOrd="0" parTransId="{A3D383E7-696A-374E-8D27-531DD2639C7B}" sibTransId="{6D7D5E95-1946-8745-9234-9C464E386AED}"/>
    <dgm:cxn modelId="{7D4288C9-DB77-8B45-A85F-1E08A2289B64}" type="presOf" srcId="{6D7D5E95-1946-8745-9234-9C464E386AED}" destId="{9A27B407-41F8-AE45-9C54-65DB7CCF0A4D}" srcOrd="0" destOrd="0" presId="urn:microsoft.com/office/officeart/2005/8/layout/gear1"/>
    <dgm:cxn modelId="{D8EB505E-2CD4-F34D-B54F-0234642C9990}" type="presOf" srcId="{EC21A3BC-D5B0-E64C-9056-C493C1E65EFD}" destId="{FD11E6B7-6DA6-0747-A885-27D741ECD042}" srcOrd="0" destOrd="0" presId="urn:microsoft.com/office/officeart/2005/8/layout/gear1"/>
    <dgm:cxn modelId="{D4B0DD1F-C63A-9E40-BCA6-1AA8844E6F2F}" type="presOf" srcId="{3CCB1634-7003-594B-8C60-FEFFA3CFA3B1}" destId="{13F67275-0242-AC4D-9394-43CF470DDBDE}" srcOrd="1" destOrd="0" presId="urn:microsoft.com/office/officeart/2005/8/layout/gear1"/>
    <dgm:cxn modelId="{E678DBD4-0900-604C-A94B-B12B7E46C1F4}" type="presOf" srcId="{3CCB1634-7003-594B-8C60-FEFFA3CFA3B1}" destId="{5E72DFC4-BE45-B24F-A8D4-05160B0D6E8A}" srcOrd="2" destOrd="0" presId="urn:microsoft.com/office/officeart/2005/8/layout/gear1"/>
    <dgm:cxn modelId="{C26D8B56-DC40-5C4E-BA9E-D510925BC932}" type="presOf" srcId="{3CCB1634-7003-594B-8C60-FEFFA3CFA3B1}" destId="{8D90D0B0-3A85-AD4A-B444-28CD6DC06DDD}" srcOrd="0" destOrd="0" presId="urn:microsoft.com/office/officeart/2005/8/layout/gear1"/>
    <dgm:cxn modelId="{BD935EED-1B92-3B40-A4A9-66CB9EA1FCA4}" type="presParOf" srcId="{FD11E6B7-6DA6-0747-A885-27D741ECD042}" destId="{8D90D0B0-3A85-AD4A-B444-28CD6DC06DDD}" srcOrd="0" destOrd="0" presId="urn:microsoft.com/office/officeart/2005/8/layout/gear1"/>
    <dgm:cxn modelId="{73BFAF18-CC2D-3D49-8BE2-9FB0B2E165A9}" type="presParOf" srcId="{FD11E6B7-6DA6-0747-A885-27D741ECD042}" destId="{13F67275-0242-AC4D-9394-43CF470DDBDE}" srcOrd="1" destOrd="0" presId="urn:microsoft.com/office/officeart/2005/8/layout/gear1"/>
    <dgm:cxn modelId="{EEE9FC20-8023-E245-BAEA-2842DBA9940A}" type="presParOf" srcId="{FD11E6B7-6DA6-0747-A885-27D741ECD042}" destId="{5E72DFC4-BE45-B24F-A8D4-05160B0D6E8A}" srcOrd="2" destOrd="0" presId="urn:microsoft.com/office/officeart/2005/8/layout/gear1"/>
    <dgm:cxn modelId="{5C5E9FFD-18A0-044E-AA1F-8C30A000BC0F}" type="presParOf" srcId="{FD11E6B7-6DA6-0747-A885-27D741ECD042}" destId="{9A27B407-41F8-AE45-9C54-65DB7CCF0A4D}"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D0B0-3A85-AD4A-B444-28CD6DC06DDD}">
      <dsp:nvSpPr>
        <dsp:cNvPr id="0" name=""/>
        <dsp:cNvSpPr/>
      </dsp:nvSpPr>
      <dsp:spPr>
        <a:xfrm>
          <a:off x="2792393" y="608527"/>
          <a:ext cx="2980266" cy="2980266"/>
        </a:xfrm>
        <a:prstGeom prst="gear9">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Hashing algorithm</a:t>
          </a:r>
          <a:endParaRPr lang="en-US" sz="3200" kern="1200" dirty="0"/>
        </a:p>
      </dsp:txBody>
      <dsp:txXfrm>
        <a:off x="3391559" y="1306640"/>
        <a:ext cx="1781934" cy="1531918"/>
      </dsp:txXfrm>
    </dsp:sp>
    <dsp:sp modelId="{9A27B407-41F8-AE45-9C54-65DB7CCF0A4D}">
      <dsp:nvSpPr>
        <dsp:cNvPr id="0" name=""/>
        <dsp:cNvSpPr/>
      </dsp:nvSpPr>
      <dsp:spPr>
        <a:xfrm rot="18563449">
          <a:off x="2884909" y="826853"/>
          <a:ext cx="3665728" cy="3665728"/>
        </a:xfrm>
        <a:prstGeom prst="circularArrow">
          <a:avLst>
            <a:gd name="adj1" fmla="val 4878"/>
            <a:gd name="adj2" fmla="val 312630"/>
            <a:gd name="adj3" fmla="val 3224359"/>
            <a:gd name="adj4" fmla="val 15113656"/>
            <a:gd name="adj5" fmla="val 5691"/>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D0B0-3A85-AD4A-B444-28CD6DC06DDD}">
      <dsp:nvSpPr>
        <dsp:cNvPr id="0" name=""/>
        <dsp:cNvSpPr/>
      </dsp:nvSpPr>
      <dsp:spPr>
        <a:xfrm>
          <a:off x="2792393" y="608527"/>
          <a:ext cx="2980266" cy="2980266"/>
        </a:xfrm>
        <a:prstGeom prst="gear9">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MD5</a:t>
          </a:r>
        </a:p>
        <a:p>
          <a:pPr lvl="0" algn="ctr" defTabSz="889000">
            <a:lnSpc>
              <a:spcPct val="90000"/>
            </a:lnSpc>
            <a:spcBef>
              <a:spcPct val="0"/>
            </a:spcBef>
            <a:spcAft>
              <a:spcPct val="35000"/>
            </a:spcAft>
          </a:pPr>
          <a:r>
            <a:rPr lang="en-US" sz="2000" kern="1200" dirty="0" err="1" smtClean="0"/>
            <a:t>quickhash.com</a:t>
          </a:r>
          <a:endParaRPr lang="en-US" sz="2000" kern="1200" dirty="0"/>
        </a:p>
      </dsp:txBody>
      <dsp:txXfrm>
        <a:off x="3391559" y="1306640"/>
        <a:ext cx="1781934" cy="1531918"/>
      </dsp:txXfrm>
    </dsp:sp>
    <dsp:sp modelId="{9A27B407-41F8-AE45-9C54-65DB7CCF0A4D}">
      <dsp:nvSpPr>
        <dsp:cNvPr id="0" name=""/>
        <dsp:cNvSpPr/>
      </dsp:nvSpPr>
      <dsp:spPr>
        <a:xfrm rot="18563449">
          <a:off x="2884909" y="826853"/>
          <a:ext cx="3665728" cy="3665728"/>
        </a:xfrm>
        <a:prstGeom prst="circularArrow">
          <a:avLst>
            <a:gd name="adj1" fmla="val 4878"/>
            <a:gd name="adj2" fmla="val 312630"/>
            <a:gd name="adj3" fmla="val 3224359"/>
            <a:gd name="adj4" fmla="val 15113656"/>
            <a:gd name="adj5" fmla="val 5691"/>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D0B0-3A85-AD4A-B444-28CD6DC06DDD}">
      <dsp:nvSpPr>
        <dsp:cNvPr id="0" name=""/>
        <dsp:cNvSpPr/>
      </dsp:nvSpPr>
      <dsp:spPr>
        <a:xfrm>
          <a:off x="2792393" y="608527"/>
          <a:ext cx="2980266" cy="2980266"/>
        </a:xfrm>
        <a:prstGeom prst="gear9">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MD5</a:t>
          </a:r>
        </a:p>
        <a:p>
          <a:pPr lvl="0" algn="ctr" defTabSz="889000">
            <a:lnSpc>
              <a:spcPct val="90000"/>
            </a:lnSpc>
            <a:spcBef>
              <a:spcPct val="0"/>
            </a:spcBef>
            <a:spcAft>
              <a:spcPct val="35000"/>
            </a:spcAft>
          </a:pPr>
          <a:r>
            <a:rPr lang="en-US" sz="2000" kern="1200" dirty="0" err="1" smtClean="0"/>
            <a:t>quickhash.com</a:t>
          </a:r>
          <a:endParaRPr lang="en-US" sz="2000" kern="1200" dirty="0"/>
        </a:p>
      </dsp:txBody>
      <dsp:txXfrm>
        <a:off x="3391559" y="1306640"/>
        <a:ext cx="1781934" cy="1531918"/>
      </dsp:txXfrm>
    </dsp:sp>
    <dsp:sp modelId="{9A27B407-41F8-AE45-9C54-65DB7CCF0A4D}">
      <dsp:nvSpPr>
        <dsp:cNvPr id="0" name=""/>
        <dsp:cNvSpPr/>
      </dsp:nvSpPr>
      <dsp:spPr>
        <a:xfrm rot="18563449">
          <a:off x="2884909" y="826853"/>
          <a:ext cx="3665728" cy="3665728"/>
        </a:xfrm>
        <a:prstGeom prst="circularArrow">
          <a:avLst>
            <a:gd name="adj1" fmla="val 4878"/>
            <a:gd name="adj2" fmla="val 312630"/>
            <a:gd name="adj3" fmla="val 3224359"/>
            <a:gd name="adj4" fmla="val 15113656"/>
            <a:gd name="adj5" fmla="val 5691"/>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D0B0-3A85-AD4A-B444-28CD6DC06DDD}">
      <dsp:nvSpPr>
        <dsp:cNvPr id="0" name=""/>
        <dsp:cNvSpPr/>
      </dsp:nvSpPr>
      <dsp:spPr>
        <a:xfrm>
          <a:off x="2792393" y="608527"/>
          <a:ext cx="2980266" cy="2980266"/>
        </a:xfrm>
        <a:prstGeom prst="gear9">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MD5</a:t>
          </a:r>
        </a:p>
        <a:p>
          <a:pPr lvl="0" algn="ctr" defTabSz="889000">
            <a:lnSpc>
              <a:spcPct val="90000"/>
            </a:lnSpc>
            <a:spcBef>
              <a:spcPct val="0"/>
            </a:spcBef>
            <a:spcAft>
              <a:spcPct val="35000"/>
            </a:spcAft>
          </a:pPr>
          <a:r>
            <a:rPr lang="en-US" sz="2000" kern="1200" dirty="0" err="1" smtClean="0"/>
            <a:t>quickhash.com</a:t>
          </a:r>
          <a:endParaRPr lang="en-US" sz="2000" kern="1200" dirty="0"/>
        </a:p>
      </dsp:txBody>
      <dsp:txXfrm>
        <a:off x="3391559" y="1306640"/>
        <a:ext cx="1781934" cy="1531918"/>
      </dsp:txXfrm>
    </dsp:sp>
    <dsp:sp modelId="{9A27B407-41F8-AE45-9C54-65DB7CCF0A4D}">
      <dsp:nvSpPr>
        <dsp:cNvPr id="0" name=""/>
        <dsp:cNvSpPr/>
      </dsp:nvSpPr>
      <dsp:spPr>
        <a:xfrm rot="18563449">
          <a:off x="2884909" y="826853"/>
          <a:ext cx="3665728" cy="3665728"/>
        </a:xfrm>
        <a:prstGeom prst="circularArrow">
          <a:avLst>
            <a:gd name="adj1" fmla="val 4878"/>
            <a:gd name="adj2" fmla="val 312630"/>
            <a:gd name="adj3" fmla="val 3224359"/>
            <a:gd name="adj4" fmla="val 15113656"/>
            <a:gd name="adj5" fmla="val 5691"/>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D0B0-3A85-AD4A-B444-28CD6DC06DDD}">
      <dsp:nvSpPr>
        <dsp:cNvPr id="0" name=""/>
        <dsp:cNvSpPr/>
      </dsp:nvSpPr>
      <dsp:spPr>
        <a:xfrm>
          <a:off x="2792393" y="608527"/>
          <a:ext cx="2980266" cy="2980266"/>
        </a:xfrm>
        <a:prstGeom prst="gear9">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MD5</a:t>
          </a:r>
        </a:p>
        <a:p>
          <a:pPr lvl="0" algn="ctr" defTabSz="889000">
            <a:lnSpc>
              <a:spcPct val="90000"/>
            </a:lnSpc>
            <a:spcBef>
              <a:spcPct val="0"/>
            </a:spcBef>
            <a:spcAft>
              <a:spcPct val="35000"/>
            </a:spcAft>
          </a:pPr>
          <a:r>
            <a:rPr lang="en-US" sz="2000" kern="1200" dirty="0" err="1" smtClean="0"/>
            <a:t>quickhash.com</a:t>
          </a:r>
          <a:endParaRPr lang="en-US" sz="2000" kern="1200" dirty="0"/>
        </a:p>
      </dsp:txBody>
      <dsp:txXfrm>
        <a:off x="3391559" y="1306640"/>
        <a:ext cx="1781934" cy="1531918"/>
      </dsp:txXfrm>
    </dsp:sp>
    <dsp:sp modelId="{9A27B407-41F8-AE45-9C54-65DB7CCF0A4D}">
      <dsp:nvSpPr>
        <dsp:cNvPr id="0" name=""/>
        <dsp:cNvSpPr/>
      </dsp:nvSpPr>
      <dsp:spPr>
        <a:xfrm rot="18563449">
          <a:off x="2884909" y="826853"/>
          <a:ext cx="3665728" cy="3665728"/>
        </a:xfrm>
        <a:prstGeom prst="circularArrow">
          <a:avLst>
            <a:gd name="adj1" fmla="val 4878"/>
            <a:gd name="adj2" fmla="val 312630"/>
            <a:gd name="adj3" fmla="val 3224359"/>
            <a:gd name="adj4" fmla="val 15113656"/>
            <a:gd name="adj5" fmla="val 5691"/>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B60CA-568A-46EC-A4B9-62BEFE01BE38}" type="datetimeFigureOut">
              <a:rPr lang="en-US" smtClean="0"/>
              <a:t>10/10/2015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15C59-B858-4B7E-A66C-4BABDDFE0196}" type="slidenum">
              <a:rPr lang="en-US" smtClean="0"/>
              <a:t>‹#›</a:t>
            </a:fld>
            <a:endParaRPr lang="en-US"/>
          </a:p>
        </p:txBody>
      </p:sp>
    </p:spTree>
    <p:extLst>
      <p:ext uri="{BB962C8B-B14F-4D97-AF65-F5344CB8AC3E}">
        <p14:creationId xmlns:p14="http://schemas.microsoft.com/office/powerpoint/2010/main" val="298564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Connie and I introduce ourselves</a:t>
            </a:r>
            <a:endParaRPr lang="en-US" dirty="0"/>
          </a:p>
        </p:txBody>
      </p:sp>
      <p:sp>
        <p:nvSpPr>
          <p:cNvPr id="4" name="Slide Number Placeholder 3"/>
          <p:cNvSpPr>
            <a:spLocks noGrp="1"/>
          </p:cNvSpPr>
          <p:nvPr>
            <p:ph type="sldNum" sz="quarter" idx="10"/>
          </p:nvPr>
        </p:nvSpPr>
        <p:spPr/>
        <p:txBody>
          <a:bodyPr/>
          <a:lstStyle/>
          <a:p>
            <a:fld id="{2A415C59-B858-4B7E-A66C-4BABDDFE0196}" type="slidenum">
              <a:rPr lang="en-US" smtClean="0"/>
              <a:t>1</a:t>
            </a:fld>
            <a:endParaRPr lang="en-US"/>
          </a:p>
        </p:txBody>
      </p:sp>
    </p:spTree>
    <p:extLst>
      <p:ext uri="{BB962C8B-B14F-4D97-AF65-F5344CB8AC3E}">
        <p14:creationId xmlns:p14="http://schemas.microsoft.com/office/powerpoint/2010/main" val="310141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Forenzix</a:t>
            </a:r>
            <a:r>
              <a:rPr lang="en-US" baseline="0" dirty="0" smtClean="0"/>
              <a:t> Development</a:t>
            </a:r>
          </a:p>
          <a:p>
            <a:r>
              <a:rPr lang="en-US" baseline="0" dirty="0" smtClean="0"/>
              <a:t>Hashing difficult to understand the concepts</a:t>
            </a:r>
          </a:p>
          <a:p>
            <a:r>
              <a:rPr lang="en-US" baseline="0" dirty="0" smtClean="0"/>
              <a:t>Lab Activity developed initially for the IT Academy so that I could earn my CTT+</a:t>
            </a:r>
          </a:p>
        </p:txBody>
      </p:sp>
      <p:sp>
        <p:nvSpPr>
          <p:cNvPr id="4" name="Slide Number Placeholder 3"/>
          <p:cNvSpPr>
            <a:spLocks noGrp="1"/>
          </p:cNvSpPr>
          <p:nvPr>
            <p:ph type="sldNum" sz="quarter" idx="10"/>
          </p:nvPr>
        </p:nvSpPr>
        <p:spPr/>
        <p:txBody>
          <a:bodyPr/>
          <a:lstStyle/>
          <a:p>
            <a:fld id="{2A415C59-B858-4B7E-A66C-4BABDDFE0196}" type="slidenum">
              <a:rPr lang="en-US" smtClean="0"/>
              <a:t>4</a:t>
            </a:fld>
            <a:endParaRPr lang="en-US"/>
          </a:p>
        </p:txBody>
      </p:sp>
    </p:spTree>
    <p:extLst>
      <p:ext uri="{BB962C8B-B14F-4D97-AF65-F5344CB8AC3E}">
        <p14:creationId xmlns:p14="http://schemas.microsoft.com/office/powerpoint/2010/main" val="78048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cryptographic algorithms</a:t>
            </a:r>
          </a:p>
          <a:p>
            <a:r>
              <a:rPr lang="en-US" baseline="0" dirty="0" smtClean="0"/>
              <a:t> - plaintext</a:t>
            </a:r>
          </a:p>
          <a:p>
            <a:r>
              <a:rPr lang="en-US" baseline="0" dirty="0" smtClean="0"/>
              <a:t> - algorithm</a:t>
            </a:r>
          </a:p>
          <a:p>
            <a:r>
              <a:rPr lang="en-US" baseline="0" dirty="0" smtClean="0"/>
              <a:t> -</a:t>
            </a:r>
            <a:r>
              <a:rPr lang="en-US" baseline="0" dirty="0" err="1" smtClean="0"/>
              <a:t>ciphertext</a:t>
            </a:r>
            <a:endParaRPr lang="en-US" baseline="0" dirty="0" smtClean="0"/>
          </a:p>
          <a:p>
            <a:r>
              <a:rPr lang="en-US" baseline="0" dirty="0" smtClean="0"/>
              <a:t>Hashes have no key and are not </a:t>
            </a:r>
            <a:r>
              <a:rPr lang="en-US" baseline="0" dirty="0" err="1" smtClean="0"/>
              <a:t>decryptable</a:t>
            </a:r>
            <a:r>
              <a:rPr lang="en-US" baseline="0" dirty="0" smtClean="0"/>
              <a:t> (Because they have no key)</a:t>
            </a:r>
            <a:endParaRPr lang="en-US" dirty="0"/>
          </a:p>
        </p:txBody>
      </p:sp>
      <p:sp>
        <p:nvSpPr>
          <p:cNvPr id="4" name="Slide Number Placeholder 3"/>
          <p:cNvSpPr>
            <a:spLocks noGrp="1"/>
          </p:cNvSpPr>
          <p:nvPr>
            <p:ph type="sldNum" sz="quarter" idx="10"/>
          </p:nvPr>
        </p:nvSpPr>
        <p:spPr/>
        <p:txBody>
          <a:bodyPr/>
          <a:lstStyle/>
          <a:p>
            <a:fld id="{2A415C59-B858-4B7E-A66C-4BABDDFE0196}" type="slidenum">
              <a:rPr lang="en-US" smtClean="0"/>
              <a:t>6</a:t>
            </a:fld>
            <a:endParaRPr lang="en-US"/>
          </a:p>
        </p:txBody>
      </p:sp>
    </p:spTree>
    <p:extLst>
      <p:ext uri="{BB962C8B-B14F-4D97-AF65-F5344CB8AC3E}">
        <p14:creationId xmlns:p14="http://schemas.microsoft.com/office/powerpoint/2010/main" val="23160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Hashes</a:t>
            </a:r>
            <a:r>
              <a:rPr lang="en-US" baseline="0" dirty="0" smtClean="0"/>
              <a:t> are one-way, they are used for these purposes, rather than message transmission (message transmission requires the ability to decrypt the message).</a:t>
            </a:r>
            <a:endParaRPr lang="en-US" dirty="0"/>
          </a:p>
        </p:txBody>
      </p:sp>
      <p:sp>
        <p:nvSpPr>
          <p:cNvPr id="4" name="Slide Number Placeholder 3"/>
          <p:cNvSpPr>
            <a:spLocks noGrp="1"/>
          </p:cNvSpPr>
          <p:nvPr>
            <p:ph type="sldNum" sz="quarter" idx="10"/>
          </p:nvPr>
        </p:nvSpPr>
        <p:spPr/>
        <p:txBody>
          <a:bodyPr/>
          <a:lstStyle/>
          <a:p>
            <a:fld id="{2A415C59-B858-4B7E-A66C-4BABDDFE0196}" type="slidenum">
              <a:rPr lang="en-US" smtClean="0"/>
              <a:t>8</a:t>
            </a:fld>
            <a:endParaRPr lang="en-US"/>
          </a:p>
        </p:txBody>
      </p:sp>
    </p:spTree>
    <p:extLst>
      <p:ext uri="{BB962C8B-B14F-4D97-AF65-F5344CB8AC3E}">
        <p14:creationId xmlns:p14="http://schemas.microsoft.com/office/powerpoint/2010/main" val="2294342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changed the order to seizure</a:t>
            </a:r>
            <a:r>
              <a:rPr lang="en-US" baseline="0" dirty="0" smtClean="0"/>
              <a:t> and search to emphasize the need for a warrant, and before obtaining the warrant, the existent probable cause.  Need to hash to take “state” of data</a:t>
            </a:r>
          </a:p>
          <a:p>
            <a:r>
              <a:rPr lang="en-US" baseline="0" dirty="0" smtClean="0"/>
              <a:t>-previous slide to verify integrity.</a:t>
            </a:r>
          </a:p>
          <a:p>
            <a:pPr marL="0" indent="0">
              <a:buFontTx/>
              <a:buNone/>
            </a:pPr>
            <a:r>
              <a:rPr lang="en-US" baseline="0" dirty="0" smtClean="0"/>
              <a:t> - Always verify evidence is unchanged</a:t>
            </a:r>
          </a:p>
          <a:p>
            <a:pPr marL="0" indent="0">
              <a:buFontTx/>
              <a:buNone/>
            </a:pPr>
            <a:r>
              <a:rPr lang="en-US" dirty="0" smtClean="0"/>
              <a:t> - if</a:t>
            </a:r>
            <a:r>
              <a:rPr lang="en-US" baseline="0" dirty="0" smtClean="0"/>
              <a:t> it is changed, we need the documented process (and an unchanged copy of the evidence to verify that the change is repeatable)</a:t>
            </a:r>
          </a:p>
          <a:p>
            <a:pPr marL="0" indent="0">
              <a:buFontTx/>
              <a:buNone/>
            </a:pPr>
            <a:r>
              <a:rPr lang="en-US" baseline="0" dirty="0" smtClean="0"/>
              <a:t> - </a:t>
            </a:r>
            <a:r>
              <a:rPr lang="en-US" baseline="0" dirty="0" err="1" smtClean="0"/>
              <a:t>Forenzix</a:t>
            </a:r>
            <a:r>
              <a:rPr lang="en-US" baseline="0" dirty="0" smtClean="0"/>
              <a:t> details</a:t>
            </a:r>
          </a:p>
          <a:p>
            <a:pPr marL="0" indent="0">
              <a:buFontTx/>
              <a:buNone/>
            </a:pPr>
            <a:r>
              <a:rPr lang="en-US" baseline="0" dirty="0" smtClean="0"/>
              <a:t> - </a:t>
            </a:r>
            <a:r>
              <a:rPr lang="en-US" baseline="0" dirty="0" err="1" smtClean="0"/>
              <a:t>Forenzix</a:t>
            </a:r>
            <a:r>
              <a:rPr lang="en-US" baseline="0" dirty="0" smtClean="0"/>
              <a:t> lead to development of this lab exercise to show how hashes can change and their importance in an investigation </a:t>
            </a:r>
            <a:endParaRPr lang="en-US" dirty="0"/>
          </a:p>
        </p:txBody>
      </p:sp>
      <p:sp>
        <p:nvSpPr>
          <p:cNvPr id="4" name="Slide Number Placeholder 3"/>
          <p:cNvSpPr>
            <a:spLocks noGrp="1"/>
          </p:cNvSpPr>
          <p:nvPr>
            <p:ph type="sldNum" sz="quarter" idx="10"/>
          </p:nvPr>
        </p:nvSpPr>
        <p:spPr/>
        <p:txBody>
          <a:bodyPr/>
          <a:lstStyle/>
          <a:p>
            <a:fld id="{2A415C59-B858-4B7E-A66C-4BABDDFE0196}" type="slidenum">
              <a:rPr lang="en-US" smtClean="0"/>
              <a:t>17</a:t>
            </a:fld>
            <a:endParaRPr lang="en-US"/>
          </a:p>
        </p:txBody>
      </p:sp>
    </p:spTree>
    <p:extLst>
      <p:ext uri="{BB962C8B-B14F-4D97-AF65-F5344CB8AC3E}">
        <p14:creationId xmlns:p14="http://schemas.microsoft.com/office/powerpoint/2010/main" val="389195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a:t>
            </a:r>
            <a:r>
              <a:rPr lang="en-US" baseline="0" dirty="0" smtClean="0"/>
              <a:t> the lab step by step, describing how booting pre-empts interrupt 13 where HDD writes begin after loading the MBR of the boot volume (by default the HDD – which is evidence)</a:t>
            </a:r>
          </a:p>
          <a:p>
            <a:pPr marL="171450" indent="-171450">
              <a:buFontTx/>
              <a:buChar char="-"/>
            </a:pPr>
            <a:r>
              <a:rPr lang="en-US" baseline="0" dirty="0" smtClean="0"/>
              <a:t>Boot into non-evidence drive</a:t>
            </a:r>
          </a:p>
          <a:p>
            <a:pPr marL="171450" indent="-171450">
              <a:buFontTx/>
              <a:buChar char="-"/>
            </a:pPr>
            <a:r>
              <a:rPr lang="en-US" baseline="0" dirty="0" smtClean="0"/>
              <a:t>Hash before dumping to verify evidence and to have a comparison</a:t>
            </a:r>
          </a:p>
          <a:p>
            <a:pPr marL="171450" indent="-171450">
              <a:buFontTx/>
              <a:buChar char="-"/>
            </a:pPr>
            <a:r>
              <a:rPr lang="en-US" baseline="0" dirty="0" smtClean="0"/>
              <a:t>Change the evidence slightly, hash, change slightly, hash – observe and explain the changes and the significance of the changes in terms of a forensics investigation</a:t>
            </a:r>
            <a:endParaRPr lang="en-US" dirty="0"/>
          </a:p>
        </p:txBody>
      </p:sp>
      <p:sp>
        <p:nvSpPr>
          <p:cNvPr id="4" name="Slide Number Placeholder 3"/>
          <p:cNvSpPr>
            <a:spLocks noGrp="1"/>
          </p:cNvSpPr>
          <p:nvPr>
            <p:ph type="sldNum" sz="quarter" idx="10"/>
          </p:nvPr>
        </p:nvSpPr>
        <p:spPr/>
        <p:txBody>
          <a:bodyPr/>
          <a:lstStyle/>
          <a:p>
            <a:fld id="{2A415C59-B858-4B7E-A66C-4BABDDFE0196}" type="slidenum">
              <a:rPr lang="en-US" smtClean="0"/>
              <a:t>23</a:t>
            </a:fld>
            <a:endParaRPr lang="en-US"/>
          </a:p>
        </p:txBody>
      </p:sp>
    </p:spTree>
    <p:extLst>
      <p:ext uri="{BB962C8B-B14F-4D97-AF65-F5344CB8AC3E}">
        <p14:creationId xmlns:p14="http://schemas.microsoft.com/office/powerpoint/2010/main" val="390736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questions from the lab </a:t>
            </a:r>
            <a:r>
              <a:rPr lang="en-US" baseline="0" smtClean="0"/>
              <a:t>in discussion</a:t>
            </a:r>
            <a:endParaRPr lang="en-US"/>
          </a:p>
        </p:txBody>
      </p:sp>
      <p:sp>
        <p:nvSpPr>
          <p:cNvPr id="4" name="Slide Number Placeholder 3"/>
          <p:cNvSpPr>
            <a:spLocks noGrp="1"/>
          </p:cNvSpPr>
          <p:nvPr>
            <p:ph type="sldNum" sz="quarter" idx="10"/>
          </p:nvPr>
        </p:nvSpPr>
        <p:spPr/>
        <p:txBody>
          <a:bodyPr/>
          <a:lstStyle/>
          <a:p>
            <a:fld id="{2A415C59-B858-4B7E-A66C-4BABDDFE0196}" type="slidenum">
              <a:rPr lang="en-US" smtClean="0"/>
              <a:t>25</a:t>
            </a:fld>
            <a:endParaRPr lang="en-US"/>
          </a:p>
        </p:txBody>
      </p:sp>
    </p:spTree>
    <p:extLst>
      <p:ext uri="{BB962C8B-B14F-4D97-AF65-F5344CB8AC3E}">
        <p14:creationId xmlns:p14="http://schemas.microsoft.com/office/powerpoint/2010/main" val="89331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questions from the lab </a:t>
            </a:r>
            <a:r>
              <a:rPr lang="en-US" baseline="0" smtClean="0"/>
              <a:t>in discussion</a:t>
            </a:r>
            <a:endParaRPr lang="en-US"/>
          </a:p>
        </p:txBody>
      </p:sp>
      <p:sp>
        <p:nvSpPr>
          <p:cNvPr id="4" name="Slide Number Placeholder 3"/>
          <p:cNvSpPr>
            <a:spLocks noGrp="1"/>
          </p:cNvSpPr>
          <p:nvPr>
            <p:ph type="sldNum" sz="quarter" idx="10"/>
          </p:nvPr>
        </p:nvSpPr>
        <p:spPr/>
        <p:txBody>
          <a:bodyPr/>
          <a:lstStyle/>
          <a:p>
            <a:fld id="{2A415C59-B858-4B7E-A66C-4BABDDFE0196}" type="slidenum">
              <a:rPr lang="en-US" smtClean="0"/>
              <a:t>26</a:t>
            </a:fld>
            <a:endParaRPr lang="en-US"/>
          </a:p>
        </p:txBody>
      </p:sp>
    </p:spTree>
    <p:extLst>
      <p:ext uri="{BB962C8B-B14F-4D97-AF65-F5344CB8AC3E}">
        <p14:creationId xmlns:p14="http://schemas.microsoft.com/office/powerpoint/2010/main" val="156030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questions from the lab </a:t>
            </a:r>
            <a:r>
              <a:rPr lang="en-US" baseline="0" smtClean="0"/>
              <a:t>in discussion</a:t>
            </a:r>
            <a:endParaRPr lang="en-US"/>
          </a:p>
        </p:txBody>
      </p:sp>
      <p:sp>
        <p:nvSpPr>
          <p:cNvPr id="4" name="Slide Number Placeholder 3"/>
          <p:cNvSpPr>
            <a:spLocks noGrp="1"/>
          </p:cNvSpPr>
          <p:nvPr>
            <p:ph type="sldNum" sz="quarter" idx="10"/>
          </p:nvPr>
        </p:nvSpPr>
        <p:spPr/>
        <p:txBody>
          <a:bodyPr/>
          <a:lstStyle/>
          <a:p>
            <a:fld id="{2A415C59-B858-4B7E-A66C-4BABDDFE0196}" type="slidenum">
              <a:rPr lang="en-US" smtClean="0"/>
              <a:t>27</a:t>
            </a:fld>
            <a:endParaRPr lang="en-US"/>
          </a:p>
        </p:txBody>
      </p:sp>
    </p:spTree>
    <p:extLst>
      <p:ext uri="{BB962C8B-B14F-4D97-AF65-F5344CB8AC3E}">
        <p14:creationId xmlns:p14="http://schemas.microsoft.com/office/powerpoint/2010/main" val="61204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274" y="4724581"/>
            <a:ext cx="2195126" cy="1665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274" y="4724581"/>
            <a:ext cx="2195126" cy="1665107"/>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8" name="Footer Placeholder 7"/>
          <p:cNvSpPr>
            <a:spLocks noGrp="1"/>
          </p:cNvSpPr>
          <p:nvPr>
            <p:ph type="ftr" sz="quarter" idx="11"/>
          </p:nvPr>
        </p:nvSpPr>
        <p:spPr>
          <a:xfrm>
            <a:off x="4572000" y="18288"/>
            <a:ext cx="5486400" cy="329184"/>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274" y="4724581"/>
            <a:ext cx="2195126" cy="1665107"/>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4" name="Footer Placeholder 3"/>
          <p:cNvSpPr>
            <a:spLocks noGrp="1"/>
          </p:cNvSpPr>
          <p:nvPr>
            <p:ph type="ftr" sz="quarter" idx="11"/>
          </p:nvPr>
        </p:nvSpPr>
        <p:spPr>
          <a:xfrm>
            <a:off x="4572000" y="18288"/>
            <a:ext cx="54864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274" y="4724581"/>
            <a:ext cx="2195126" cy="1665107"/>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3" name="Footer Placeholder 2"/>
          <p:cNvSpPr>
            <a:spLocks noGrp="1"/>
          </p:cNvSpPr>
          <p:nvPr>
            <p:ph type="ftr" sz="quarter" idx="11"/>
          </p:nvPr>
        </p:nvSpPr>
        <p:spPr>
          <a:xfrm>
            <a:off x="4572000" y="18288"/>
            <a:ext cx="54864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274" y="4724581"/>
            <a:ext cx="2195126" cy="1665107"/>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2064B6C0-ACFD-49B5-9CC7-6E3E1334F973}" type="datetimeFigureOut">
              <a:rPr lang="en-US" smtClean="0"/>
              <a:t>10/10/2015</a:t>
            </a:fld>
            <a:endParaRPr lang="en-US"/>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B3FBF0-B500-4EB6-8913-6603C4E5667E}"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5837" y="86859"/>
            <a:ext cx="7609114"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1457" y="1309913"/>
            <a:ext cx="10972800" cy="531222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IUPUI_Dept_o_Computer_Info_a_Graphics_Tech.H.BLACK.tif"/>
          <p:cNvPicPr>
            <a:picLocks noChangeAspect="1"/>
          </p:cNvPicPr>
          <p:nvPr userDrawn="1"/>
        </p:nvPicPr>
        <p:blipFill>
          <a:blip r:embed="rId13" cstate="print">
            <a:alphaModFix/>
            <a:extLst>
              <a:ext uri="{28A0092B-C50C-407E-A947-70E740481C1C}">
                <a14:useLocalDpi xmlns:a14="http://schemas.microsoft.com/office/drawing/2010/main" val="0"/>
              </a:ext>
            </a:extLst>
          </a:blip>
          <a:stretch>
            <a:fillRect/>
          </a:stretch>
        </p:blipFill>
        <p:spPr>
          <a:xfrm>
            <a:off x="4294520" y="5436618"/>
            <a:ext cx="3278223" cy="953069"/>
          </a:xfrm>
          <a:prstGeom prst="rect">
            <a:avLst/>
          </a:prstGeom>
        </p:spPr>
      </p:pic>
      <p:pic>
        <p:nvPicPr>
          <p:cNvPr id="6" name="Picture 5"/>
          <p:cNvPicPr>
            <a:picLocks noChangeAspect="1"/>
          </p:cNvPicPr>
          <p:nvPr userDrawn="1"/>
        </p:nvPicPr>
        <p:blipFill>
          <a:blip r:embed="rId14">
            <a:alphaModFix/>
            <a:extLst>
              <a:ext uri="{28A0092B-C50C-407E-A947-70E740481C1C}">
                <a14:useLocalDpi xmlns:a14="http://schemas.microsoft.com/office/drawing/2010/main" val="0"/>
              </a:ext>
            </a:extLst>
          </a:blip>
          <a:stretch>
            <a:fillRect/>
          </a:stretch>
        </p:blipFill>
        <p:spPr>
          <a:xfrm>
            <a:off x="9387274" y="4900246"/>
            <a:ext cx="1963545" cy="1489442"/>
          </a:xfrm>
          <a:prstGeom prst="rect">
            <a:avLst/>
          </a:prstGeom>
        </p:spPr>
      </p:pic>
      <p:pic>
        <p:nvPicPr>
          <p:cNvPr id="4" name="Picture 3"/>
          <p:cNvPicPr>
            <a:picLocks noChangeAspect="1"/>
          </p:cNvPicPr>
          <p:nvPr userDrawn="1"/>
        </p:nvPicPr>
        <p:blipFill>
          <a:blip r:embed="rId15">
            <a:alphaModFix/>
            <a:extLst>
              <a:ext uri="{28A0092B-C50C-407E-A947-70E740481C1C}">
                <a14:useLocalDpi xmlns:a14="http://schemas.microsoft.com/office/drawing/2010/main" val="0"/>
              </a:ext>
            </a:extLst>
          </a:blip>
          <a:stretch>
            <a:fillRect/>
          </a:stretch>
        </p:blipFill>
        <p:spPr>
          <a:xfrm>
            <a:off x="751341" y="5282070"/>
            <a:ext cx="1934070" cy="1107617"/>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par>
    </p:tnLst>
  </p:timing>
  <p:txStyles>
    <p:titleStyle>
      <a:lvl1pPr algn="ctr"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search.yahoo.com/_ylt=AwrB8pg_wrZVRU4AWqGQnIlQ;_ylu=X3oDMTBxNG1oMmE2BHNlYwNmcC1hdHRyaWIEc2xrA3J1cmwEaXQD/RV=2/RE=1438069440/RO=11/RU=http:/superawesomevectors.com/vector-fingerprint/RK=0/RS=Y02wN9kssBA6FkcLGm8T87afge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Hashing Algorithms</a:t>
            </a:r>
            <a:br>
              <a:rPr lang="en-US" dirty="0" smtClean="0"/>
            </a:br>
            <a:r>
              <a:rPr lang="en-US" sz="2700" dirty="0" smtClean="0"/>
              <a:t>and Their Use in Digital Forensics </a:t>
            </a:r>
            <a:r>
              <a:rPr lang="en-US" sz="2700" dirty="0" smtClean="0"/>
              <a:t>Investigation</a:t>
            </a:r>
            <a:br>
              <a:rPr lang="en-US" sz="2700" dirty="0" smtClean="0"/>
            </a:br>
            <a:r>
              <a:rPr lang="en-US" sz="2700" dirty="0" smtClean="0"/>
              <a:t>HI-TEC </a:t>
            </a:r>
            <a:r>
              <a:rPr lang="en-US" sz="2700" smtClean="0"/>
              <a:t>2015 PORTLAND, OR</a:t>
            </a:r>
            <a:endParaRPr lang="en-US" sz="2700" dirty="0"/>
          </a:p>
        </p:txBody>
      </p:sp>
      <p:sp>
        <p:nvSpPr>
          <p:cNvPr id="3" name="Subtitle 2"/>
          <p:cNvSpPr>
            <a:spLocks noGrp="1"/>
          </p:cNvSpPr>
          <p:nvPr>
            <p:ph type="subTitle" idx="1"/>
          </p:nvPr>
        </p:nvSpPr>
        <p:spPr/>
        <p:txBody>
          <a:bodyPr/>
          <a:lstStyle/>
          <a:p>
            <a:r>
              <a:rPr lang="en-US" dirty="0" smtClean="0"/>
              <a:t>Nick </a:t>
            </a:r>
            <a:r>
              <a:rPr lang="en-US" dirty="0" smtClean="0"/>
              <a:t>Novotny</a:t>
            </a:r>
            <a:endParaRPr lang="en-US" dirty="0"/>
          </a:p>
        </p:txBody>
      </p:sp>
      <p:sp>
        <p:nvSpPr>
          <p:cNvPr id="4" name="Rectangle 3"/>
          <p:cNvSpPr/>
          <p:nvPr/>
        </p:nvSpPr>
        <p:spPr>
          <a:xfrm>
            <a:off x="117232" y="4823849"/>
            <a:ext cx="11910646" cy="182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96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Authenticate Passwords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8219170"/>
              </p:ext>
            </p:extLst>
          </p:nvPr>
        </p:nvGraphicFramePr>
        <p:xfrm>
          <a:off x="1785501" y="2537717"/>
          <a:ext cx="8729784" cy="1107440"/>
        </p:xfrm>
        <a:graphic>
          <a:graphicData uri="http://schemas.openxmlformats.org/drawingml/2006/table">
            <a:tbl>
              <a:tblPr firstRow="1" bandRow="1">
                <a:tableStyleId>{5C22544A-7EE6-4342-B048-85BDC9FD1C3A}</a:tableStyleId>
              </a:tblPr>
              <a:tblGrid>
                <a:gridCol w="4364892"/>
                <a:gridCol w="4364892"/>
              </a:tblGrid>
              <a:tr h="0">
                <a:tc>
                  <a:txBody>
                    <a:bodyPr/>
                    <a:lstStyle/>
                    <a:p>
                      <a:r>
                        <a:rPr lang="en-US" dirty="0" smtClean="0"/>
                        <a:t>Username</a:t>
                      </a:r>
                      <a:endParaRPr lang="en-US" dirty="0"/>
                    </a:p>
                  </a:txBody>
                  <a:tcPr>
                    <a:solidFill>
                      <a:schemeClr val="accent5"/>
                    </a:solidFill>
                  </a:tcPr>
                </a:tc>
                <a:tc>
                  <a:txBody>
                    <a:bodyPr/>
                    <a:lstStyle/>
                    <a:p>
                      <a:r>
                        <a:rPr lang="en-US" dirty="0" smtClean="0"/>
                        <a:t>Password</a:t>
                      </a:r>
                      <a:endParaRPr lang="en-US" dirty="0"/>
                    </a:p>
                  </a:txBody>
                  <a:tcPr>
                    <a:solidFill>
                      <a:schemeClr val="accent5"/>
                    </a:solidFill>
                  </a:tcPr>
                </a:tc>
              </a:tr>
              <a:tr h="370840">
                <a:tc>
                  <a:txBody>
                    <a:bodyPr/>
                    <a:lstStyle/>
                    <a:p>
                      <a:r>
                        <a:rPr lang="en-US" dirty="0" err="1" smtClean="0"/>
                        <a:t>nnovotny</a:t>
                      </a:r>
                      <a:endParaRPr lang="en-US" dirty="0"/>
                    </a:p>
                  </a:txBody>
                  <a:tcPr/>
                </a:tc>
                <a:tc>
                  <a:txBody>
                    <a:bodyPr/>
                    <a:lstStyle/>
                    <a:p>
                      <a:r>
                        <a:rPr lang="en-US" dirty="0" smtClean="0"/>
                        <a:t>feadfced32df76f8758942f508768d78</a:t>
                      </a:r>
                      <a:endParaRPr lang="en-US" dirty="0"/>
                    </a:p>
                  </a:txBody>
                  <a:tcPr/>
                </a:tc>
              </a:tr>
              <a:tr h="370840">
                <a:tc>
                  <a:txBody>
                    <a:bodyPr/>
                    <a:lstStyle/>
                    <a:p>
                      <a:r>
                        <a:rPr lang="en-US" dirty="0" err="1" smtClean="0"/>
                        <a:t>cjustice</a:t>
                      </a:r>
                      <a:endParaRPr lang="en-US" dirty="0"/>
                    </a:p>
                  </a:txBody>
                  <a:tcPr/>
                </a:tc>
                <a:tc>
                  <a:txBody>
                    <a:bodyPr/>
                    <a:lstStyle/>
                    <a:p>
                      <a:r>
                        <a:rPr lang="nl-NL" dirty="0" smtClean="0"/>
                        <a:t>1d2389af9dfb53d9c87ee5a916eb583a</a:t>
                      </a:r>
                      <a:endParaRPr lang="en-US" dirty="0"/>
                    </a:p>
                  </a:txBody>
                  <a:tcPr/>
                </a:tc>
              </a:tr>
            </a:tbl>
          </a:graphicData>
        </a:graphic>
      </p:graphicFrame>
      <p:sp>
        <p:nvSpPr>
          <p:cNvPr id="7" name="TextBox 6"/>
          <p:cNvSpPr txBox="1"/>
          <p:nvPr/>
        </p:nvSpPr>
        <p:spPr>
          <a:xfrm>
            <a:off x="1484609" y="1730505"/>
            <a:ext cx="9331569" cy="707886"/>
          </a:xfrm>
          <a:prstGeom prst="rect">
            <a:avLst/>
          </a:prstGeom>
          <a:noFill/>
        </p:spPr>
        <p:txBody>
          <a:bodyPr wrap="square" rtlCol="0">
            <a:spAutoFit/>
          </a:bodyPr>
          <a:lstStyle/>
          <a:p>
            <a:pPr algn="ctr"/>
            <a:r>
              <a:rPr lang="en-US" sz="4000" dirty="0"/>
              <a:t>E</a:t>
            </a:r>
            <a:r>
              <a:rPr lang="en-US" sz="4000" dirty="0" smtClean="0"/>
              <a:t>ncrypted Database leak</a:t>
            </a:r>
            <a:endParaRPr lang="en-US" sz="4000" dirty="0"/>
          </a:p>
        </p:txBody>
      </p:sp>
    </p:spTree>
    <p:extLst>
      <p:ext uri="{BB962C8B-B14F-4D97-AF65-F5344CB8AC3E}">
        <p14:creationId xmlns:p14="http://schemas.microsoft.com/office/powerpoint/2010/main" val="133619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769" y="1625258"/>
            <a:ext cx="4667250" cy="3333750"/>
          </a:xfrm>
        </p:spPr>
      </p:pic>
      <p:sp>
        <p:nvSpPr>
          <p:cNvPr id="3" name="Title 2"/>
          <p:cNvSpPr>
            <a:spLocks noGrp="1"/>
          </p:cNvSpPr>
          <p:nvPr>
            <p:ph type="title"/>
          </p:nvPr>
        </p:nvSpPr>
        <p:spPr/>
        <p:txBody>
          <a:bodyPr/>
          <a:lstStyle/>
          <a:p>
            <a:pPr algn="ctr"/>
            <a:r>
              <a:rPr lang="en-US" dirty="0" smtClean="0"/>
              <a:t>Verify Identity or Integrity</a:t>
            </a:r>
            <a:endParaRPr lang="en-US" dirty="0"/>
          </a:p>
        </p:txBody>
      </p:sp>
    </p:spTree>
    <p:extLst>
      <p:ext uri="{BB962C8B-B14F-4D97-AF65-F5344CB8AC3E}">
        <p14:creationId xmlns:p14="http://schemas.microsoft.com/office/powerpoint/2010/main" val="4012255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MD5 Hash Examples</a:t>
            </a:r>
            <a:endParaRPr lang="en-US" dirty="0"/>
          </a:p>
        </p:txBody>
      </p:sp>
      <p:sp>
        <p:nvSpPr>
          <p:cNvPr id="7" name="Rounded Rectangular Callout 6"/>
          <p:cNvSpPr/>
          <p:nvPr/>
        </p:nvSpPr>
        <p:spPr>
          <a:xfrm>
            <a:off x="978600" y="2068059"/>
            <a:ext cx="2743200" cy="1500554"/>
          </a:xfrm>
          <a:prstGeom prst="wedgeRoundRectCallou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743253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ular Callout 8"/>
          <p:cNvSpPr/>
          <p:nvPr/>
        </p:nvSpPr>
        <p:spPr>
          <a:xfrm>
            <a:off x="8907234" y="2068059"/>
            <a:ext cx="2743200" cy="1500554"/>
          </a:xfrm>
          <a:prstGeom prst="wedgeRoundRectCallout">
            <a:avLst>
              <a:gd name="adj1" fmla="val 21047"/>
              <a:gd name="adj2" fmla="val 6406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79015" y="2633670"/>
            <a:ext cx="1197764" cy="369332"/>
          </a:xfrm>
          <a:prstGeom prst="rect">
            <a:avLst/>
          </a:prstGeom>
          <a:noFill/>
        </p:spPr>
        <p:txBody>
          <a:bodyPr wrap="none" rtlCol="0">
            <a:spAutoFit/>
          </a:bodyPr>
          <a:lstStyle/>
          <a:p>
            <a:r>
              <a:rPr lang="en-US" dirty="0" smtClean="0"/>
              <a:t>Password</a:t>
            </a:r>
            <a:endParaRPr lang="en-US" dirty="0"/>
          </a:p>
        </p:txBody>
      </p:sp>
      <p:sp>
        <p:nvSpPr>
          <p:cNvPr id="11" name="TextBox 10"/>
          <p:cNvSpPr txBox="1"/>
          <p:nvPr/>
        </p:nvSpPr>
        <p:spPr>
          <a:xfrm>
            <a:off x="9471490" y="2335164"/>
            <a:ext cx="1614688" cy="1200329"/>
          </a:xfrm>
          <a:prstGeom prst="rect">
            <a:avLst/>
          </a:prstGeom>
          <a:noFill/>
        </p:spPr>
        <p:txBody>
          <a:bodyPr wrap="square" rtlCol="0">
            <a:spAutoFit/>
          </a:bodyPr>
          <a:lstStyle/>
          <a:p>
            <a:pPr marL="0" lvl="1"/>
            <a:r>
              <a:rPr lang="en-US"/>
              <a:t>Dac175ed4db3c7c5b34f936e8a5c6daf </a:t>
            </a:r>
          </a:p>
          <a:p>
            <a:endParaRPr lang="en-US" dirty="0"/>
          </a:p>
        </p:txBody>
      </p:sp>
      <p:sp>
        <p:nvSpPr>
          <p:cNvPr id="12" name="Right Arrow 11"/>
          <p:cNvSpPr/>
          <p:nvPr/>
        </p:nvSpPr>
        <p:spPr>
          <a:xfrm>
            <a:off x="2912659" y="4196862"/>
            <a:ext cx="6686053"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6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MD5 Hash Examples</a:t>
            </a:r>
            <a:endParaRPr lang="en-US" dirty="0"/>
          </a:p>
        </p:txBody>
      </p:sp>
      <p:sp>
        <p:nvSpPr>
          <p:cNvPr id="7" name="Rounded Rectangular Callout 6"/>
          <p:cNvSpPr/>
          <p:nvPr/>
        </p:nvSpPr>
        <p:spPr>
          <a:xfrm>
            <a:off x="978600" y="2068059"/>
            <a:ext cx="2743200" cy="1500554"/>
          </a:xfrm>
          <a:prstGeom prst="wedgeRoundRectCallou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743253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ular Callout 8"/>
          <p:cNvSpPr/>
          <p:nvPr/>
        </p:nvSpPr>
        <p:spPr>
          <a:xfrm>
            <a:off x="8907234" y="2068059"/>
            <a:ext cx="2743200" cy="1500554"/>
          </a:xfrm>
          <a:prstGeom prst="wedgeRoundRectCallout">
            <a:avLst>
              <a:gd name="adj1" fmla="val 21047"/>
              <a:gd name="adj2" fmla="val 6406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79015" y="2633670"/>
            <a:ext cx="1172116" cy="369332"/>
          </a:xfrm>
          <a:prstGeom prst="rect">
            <a:avLst/>
          </a:prstGeom>
          <a:noFill/>
        </p:spPr>
        <p:txBody>
          <a:bodyPr wrap="none" rtlCol="0">
            <a:spAutoFit/>
          </a:bodyPr>
          <a:lstStyle/>
          <a:p>
            <a:r>
              <a:rPr lang="en-US" dirty="0"/>
              <a:t>p</a:t>
            </a:r>
            <a:r>
              <a:rPr lang="en-US" dirty="0" smtClean="0"/>
              <a:t>assword</a:t>
            </a:r>
            <a:endParaRPr lang="en-US" dirty="0"/>
          </a:p>
        </p:txBody>
      </p:sp>
      <p:sp>
        <p:nvSpPr>
          <p:cNvPr id="11" name="TextBox 10"/>
          <p:cNvSpPr txBox="1"/>
          <p:nvPr/>
        </p:nvSpPr>
        <p:spPr>
          <a:xfrm>
            <a:off x="9471490" y="2335164"/>
            <a:ext cx="1614688" cy="1200329"/>
          </a:xfrm>
          <a:prstGeom prst="rect">
            <a:avLst/>
          </a:prstGeom>
          <a:noFill/>
        </p:spPr>
        <p:txBody>
          <a:bodyPr wrap="square" rtlCol="0">
            <a:spAutoFit/>
          </a:bodyPr>
          <a:lstStyle/>
          <a:p>
            <a:pPr marL="0" lvl="1"/>
            <a:r>
              <a:rPr lang="en-US" dirty="0"/>
              <a:t>Cc3a0280e4fc1415930899896574e118 </a:t>
            </a:r>
          </a:p>
          <a:p>
            <a:endParaRPr lang="en-US" dirty="0"/>
          </a:p>
        </p:txBody>
      </p:sp>
      <p:sp>
        <p:nvSpPr>
          <p:cNvPr id="12" name="Right Arrow 11"/>
          <p:cNvSpPr/>
          <p:nvPr/>
        </p:nvSpPr>
        <p:spPr>
          <a:xfrm>
            <a:off x="2912659" y="4196862"/>
            <a:ext cx="6686053"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3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MD5 Hash Examples</a:t>
            </a:r>
            <a:endParaRPr lang="en-US" dirty="0"/>
          </a:p>
        </p:txBody>
      </p:sp>
      <p:sp>
        <p:nvSpPr>
          <p:cNvPr id="7" name="Rounded Rectangular Callout 6"/>
          <p:cNvSpPr/>
          <p:nvPr/>
        </p:nvSpPr>
        <p:spPr>
          <a:xfrm>
            <a:off x="978600" y="2068059"/>
            <a:ext cx="2743200" cy="1500554"/>
          </a:xfrm>
          <a:prstGeom prst="wedgeRoundRectCallou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743253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ular Callout 8"/>
          <p:cNvSpPr/>
          <p:nvPr/>
        </p:nvSpPr>
        <p:spPr>
          <a:xfrm>
            <a:off x="8907234" y="2068059"/>
            <a:ext cx="2743200" cy="1500554"/>
          </a:xfrm>
          <a:prstGeom prst="wedgeRoundRectCallout">
            <a:avLst>
              <a:gd name="adj1" fmla="val 21047"/>
              <a:gd name="adj2" fmla="val 6406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80114" y="2625969"/>
            <a:ext cx="522409"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9471490" y="2335164"/>
            <a:ext cx="1614688" cy="923330"/>
          </a:xfrm>
          <a:prstGeom prst="rect">
            <a:avLst/>
          </a:prstGeom>
          <a:noFill/>
        </p:spPr>
        <p:txBody>
          <a:bodyPr wrap="square" rtlCol="0">
            <a:spAutoFit/>
          </a:bodyPr>
          <a:lstStyle/>
          <a:p>
            <a:pPr marL="0" lvl="1"/>
            <a:r>
              <a:rPr lang="en-US" dirty="0"/>
              <a:t>Cfcd208495d565ef66e7dff9f98764dam</a:t>
            </a:r>
          </a:p>
        </p:txBody>
      </p:sp>
      <p:sp>
        <p:nvSpPr>
          <p:cNvPr id="12" name="Right Arrow 11"/>
          <p:cNvSpPr/>
          <p:nvPr/>
        </p:nvSpPr>
        <p:spPr>
          <a:xfrm>
            <a:off x="2912659" y="4196862"/>
            <a:ext cx="6686053"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MD5 Hash Examples</a:t>
            </a:r>
            <a:endParaRPr lang="en-US" dirty="0"/>
          </a:p>
        </p:txBody>
      </p:sp>
      <p:sp>
        <p:nvSpPr>
          <p:cNvPr id="7" name="Rounded Rectangular Callout 6"/>
          <p:cNvSpPr/>
          <p:nvPr/>
        </p:nvSpPr>
        <p:spPr>
          <a:xfrm>
            <a:off x="978600" y="2068059"/>
            <a:ext cx="2743200" cy="1500554"/>
          </a:xfrm>
          <a:prstGeom prst="wedgeRoundRectCallou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7432536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ular Callout 8"/>
          <p:cNvSpPr/>
          <p:nvPr/>
        </p:nvSpPr>
        <p:spPr>
          <a:xfrm>
            <a:off x="8907234" y="2068059"/>
            <a:ext cx="2743200" cy="1500554"/>
          </a:xfrm>
          <a:prstGeom prst="wedgeRoundRectCallout">
            <a:avLst>
              <a:gd name="adj1" fmla="val 21047"/>
              <a:gd name="adj2" fmla="val 6406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80114" y="2625969"/>
            <a:ext cx="522409" cy="369332"/>
          </a:xfrm>
          <a:prstGeom prst="rect">
            <a:avLst/>
          </a:prstGeom>
          <a:noFill/>
        </p:spPr>
        <p:txBody>
          <a:bodyPr wrap="square" rtlCol="0">
            <a:spAutoFit/>
          </a:bodyPr>
          <a:lstStyle/>
          <a:p>
            <a:r>
              <a:rPr lang="en-US" dirty="0"/>
              <a:t>1</a:t>
            </a:r>
          </a:p>
        </p:txBody>
      </p:sp>
      <p:sp>
        <p:nvSpPr>
          <p:cNvPr id="11" name="TextBox 10"/>
          <p:cNvSpPr txBox="1"/>
          <p:nvPr/>
        </p:nvSpPr>
        <p:spPr>
          <a:xfrm>
            <a:off x="9471490" y="2335164"/>
            <a:ext cx="1614688" cy="923330"/>
          </a:xfrm>
          <a:prstGeom prst="rect">
            <a:avLst/>
          </a:prstGeom>
          <a:noFill/>
        </p:spPr>
        <p:txBody>
          <a:bodyPr wrap="square" rtlCol="0">
            <a:spAutoFit/>
          </a:bodyPr>
          <a:lstStyle/>
          <a:p>
            <a:pPr marL="0" lvl="1"/>
            <a:r>
              <a:rPr lang="en-US" dirty="0"/>
              <a:t>c4ca4238a0b923820dcc509a6f75849b</a:t>
            </a:r>
          </a:p>
        </p:txBody>
      </p:sp>
      <p:sp>
        <p:nvSpPr>
          <p:cNvPr id="12" name="Right Arrow 11"/>
          <p:cNvSpPr/>
          <p:nvPr/>
        </p:nvSpPr>
        <p:spPr>
          <a:xfrm>
            <a:off x="2912659" y="4196862"/>
            <a:ext cx="6686053"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4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MD5 Hash Examples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32077645"/>
              </p:ext>
            </p:extLst>
          </p:nvPr>
        </p:nvGraphicFramePr>
        <p:xfrm>
          <a:off x="1826951" y="1540281"/>
          <a:ext cx="8128000" cy="1854200"/>
        </p:xfrm>
        <a:graphic>
          <a:graphicData uri="http://schemas.openxmlformats.org/drawingml/2006/table">
            <a:tbl>
              <a:tblPr firstRow="1" bandRow="1">
                <a:tableStyleId>{5C22544A-7EE6-4342-B048-85BDC9FD1C3A}</a:tableStyleId>
              </a:tblPr>
              <a:tblGrid>
                <a:gridCol w="2440249"/>
                <a:gridCol w="5687751"/>
              </a:tblGrid>
              <a:tr h="370840">
                <a:tc>
                  <a:txBody>
                    <a:bodyPr/>
                    <a:lstStyle/>
                    <a:p>
                      <a:r>
                        <a:rPr lang="en-US" dirty="0" smtClean="0"/>
                        <a:t>Plain</a:t>
                      </a:r>
                      <a:r>
                        <a:rPr lang="en-US" baseline="0" dirty="0" smtClean="0"/>
                        <a:t> text</a:t>
                      </a:r>
                      <a:endParaRPr lang="en-US" dirty="0"/>
                    </a:p>
                  </a:txBody>
                  <a:tcPr/>
                </a:tc>
                <a:tc>
                  <a:txBody>
                    <a:bodyPr/>
                    <a:lstStyle/>
                    <a:p>
                      <a:r>
                        <a:rPr lang="en-US" dirty="0" smtClean="0"/>
                        <a:t>Hash value</a:t>
                      </a:r>
                      <a:endParaRPr lang="en-US" dirty="0"/>
                    </a:p>
                  </a:txBody>
                  <a:tcPr/>
                </a:tc>
              </a:tr>
              <a:tr h="370840">
                <a:tc>
                  <a:txBody>
                    <a:bodyPr/>
                    <a:lstStyle/>
                    <a:p>
                      <a:r>
                        <a:rPr lang="en-US" dirty="0" smtClean="0"/>
                        <a:t>Password</a:t>
                      </a:r>
                      <a:endParaRPr lang="en-US" dirty="0"/>
                    </a:p>
                  </a:txBody>
                  <a:tcPr/>
                </a:tc>
                <a:tc>
                  <a:txBody>
                    <a:bodyPr/>
                    <a:lstStyle/>
                    <a:p>
                      <a:r>
                        <a:rPr lang="en-US" dirty="0" smtClean="0"/>
                        <a:t>Dac175ed4db3c7c5b34f936e8a5c6daf </a:t>
                      </a:r>
                      <a:endParaRPr lang="en-US" dirty="0"/>
                    </a:p>
                  </a:txBody>
                  <a:tcPr/>
                </a:tc>
              </a:tr>
              <a:tr h="370840">
                <a:tc>
                  <a:txBody>
                    <a:bodyPr/>
                    <a:lstStyle/>
                    <a:p>
                      <a:r>
                        <a:rPr lang="en-US" dirty="0" smtClean="0"/>
                        <a:t>password</a:t>
                      </a:r>
                      <a:endParaRPr lang="en-US" dirty="0"/>
                    </a:p>
                  </a:txBody>
                  <a:tcPr/>
                </a:tc>
                <a:tc>
                  <a:txBody>
                    <a:bodyPr/>
                    <a:lstStyle/>
                    <a:p>
                      <a:r>
                        <a:rPr lang="en-US" dirty="0" smtClean="0"/>
                        <a:t>Cc3a0280e4fc1415930899896574e118 </a:t>
                      </a:r>
                      <a:endParaRPr lang="en-US" dirty="0"/>
                    </a:p>
                  </a:txBody>
                  <a:tcPr/>
                </a:tc>
              </a:tr>
              <a:tr h="370840">
                <a:tc>
                  <a:txBody>
                    <a:bodyPr/>
                    <a:lstStyle/>
                    <a:p>
                      <a:r>
                        <a:rPr lang="en-US" dirty="0" smtClean="0"/>
                        <a:t>0</a:t>
                      </a:r>
                      <a:endParaRPr lang="en-US" dirty="0"/>
                    </a:p>
                  </a:txBody>
                  <a:tcPr/>
                </a:tc>
                <a:tc>
                  <a:txBody>
                    <a:bodyPr/>
                    <a:lstStyle/>
                    <a:p>
                      <a:r>
                        <a:rPr lang="en-US" dirty="0" smtClean="0"/>
                        <a:t>Cfcd208495d565ef66e7dff9f98764dam </a:t>
                      </a:r>
                      <a:endParaRPr lang="en-US" dirty="0"/>
                    </a:p>
                  </a:txBody>
                  <a:tcPr/>
                </a:tc>
              </a:tr>
              <a:tr h="370840">
                <a:tc>
                  <a:txBody>
                    <a:bodyPr/>
                    <a:lstStyle/>
                    <a:p>
                      <a:r>
                        <a:rPr lang="en-US" dirty="0" smtClean="0"/>
                        <a:t>1</a:t>
                      </a:r>
                      <a:endParaRPr lang="en-US" dirty="0"/>
                    </a:p>
                  </a:txBody>
                  <a:tcPr/>
                </a:tc>
                <a:tc>
                  <a:txBody>
                    <a:bodyPr/>
                    <a:lstStyle/>
                    <a:p>
                      <a:r>
                        <a:rPr lang="en-US" dirty="0" smtClean="0"/>
                        <a:t>c4ca4238a0b923820dcc509a6f75849b</a:t>
                      </a:r>
                      <a:endParaRPr lang="en-US" dirty="0"/>
                    </a:p>
                  </a:txBody>
                  <a:tcPr/>
                </a:tc>
              </a:tr>
            </a:tbl>
          </a:graphicData>
        </a:graphic>
      </p:graphicFrame>
    </p:spTree>
    <p:extLst>
      <p:ext uri="{BB962C8B-B14F-4D97-AF65-F5344CB8AC3E}">
        <p14:creationId xmlns:p14="http://schemas.microsoft.com/office/powerpoint/2010/main" val="31218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Forensics Investigation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1. Search and Seizure</a:t>
            </a:r>
          </a:p>
          <a:p>
            <a:pPr marL="0" indent="0">
              <a:buNone/>
            </a:pPr>
            <a:r>
              <a:rPr lang="en-US" sz="4000" dirty="0" smtClean="0"/>
              <a:t>2. Evidential Integrity</a:t>
            </a:r>
          </a:p>
          <a:p>
            <a:pPr marL="0" indent="0">
              <a:buNone/>
            </a:pPr>
            <a:r>
              <a:rPr lang="en-US" sz="4000" dirty="0" smtClean="0"/>
              <a:t>3. Verification</a:t>
            </a:r>
          </a:p>
        </p:txBody>
      </p:sp>
    </p:spTree>
    <p:extLst>
      <p:ext uri="{BB962C8B-B14F-4D97-AF65-F5344CB8AC3E}">
        <p14:creationId xmlns:p14="http://schemas.microsoft.com/office/powerpoint/2010/main" val="252584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7232" y="4823849"/>
            <a:ext cx="11910646" cy="182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1562" y="889890"/>
            <a:ext cx="10597661" cy="4647426"/>
          </a:xfrm>
          <a:prstGeom prst="rect">
            <a:avLst/>
          </a:prstGeom>
          <a:noFill/>
        </p:spPr>
        <p:txBody>
          <a:bodyPr wrap="square" rtlCol="0">
            <a:spAutoFit/>
          </a:bodyPr>
          <a:lstStyle/>
          <a:p>
            <a:r>
              <a:rPr lang="en-US" sz="3200" dirty="0"/>
              <a:t>The right of the people to be secure in their persons, houses, papers, and effects</a:t>
            </a:r>
            <a:r>
              <a:rPr lang="en-US" sz="3200" dirty="0" smtClean="0"/>
              <a:t>,</a:t>
            </a:r>
            <a:r>
              <a:rPr lang="en-US" sz="3200" dirty="0"/>
              <a:t> against unreasonable searches and seizures, shall not be violated, and no Warrants shall issue, but upon probable cause, supported by Oath or affirmation, and particularly describing the place to be searched, and the persons or things to be seized</a:t>
            </a:r>
            <a:r>
              <a:rPr lang="en-US" sz="3200" dirty="0" smtClean="0"/>
              <a:t>. </a:t>
            </a:r>
          </a:p>
          <a:p>
            <a:endParaRPr lang="en-US" sz="3200" dirty="0"/>
          </a:p>
          <a:p>
            <a:pPr algn="r"/>
            <a:r>
              <a:rPr lang="en-US" sz="3200" dirty="0" smtClean="0"/>
              <a:t>– </a:t>
            </a:r>
            <a:r>
              <a:rPr lang="en-US" sz="4000" dirty="0" smtClean="0"/>
              <a:t>Fourth Amendment of the US Constitution</a:t>
            </a:r>
            <a:endParaRPr lang="en-US" sz="4000" dirty="0"/>
          </a:p>
        </p:txBody>
      </p:sp>
    </p:spTree>
    <p:extLst>
      <p:ext uri="{BB962C8B-B14F-4D97-AF65-F5344CB8AC3E}">
        <p14:creationId xmlns:p14="http://schemas.microsoft.com/office/powerpoint/2010/main" val="1189914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Process</a:t>
            </a:r>
            <a:endParaRPr lang="en-US" dirty="0"/>
          </a:p>
        </p:txBody>
      </p:sp>
      <p:sp>
        <p:nvSpPr>
          <p:cNvPr id="3" name="Content Placeholder 2"/>
          <p:cNvSpPr>
            <a:spLocks noGrp="1"/>
          </p:cNvSpPr>
          <p:nvPr>
            <p:ph idx="1"/>
          </p:nvPr>
        </p:nvSpPr>
        <p:spPr>
          <a:xfrm>
            <a:off x="3550522" y="2646344"/>
            <a:ext cx="5199743" cy="776795"/>
          </a:xfrm>
        </p:spPr>
        <p:txBody>
          <a:bodyPr>
            <a:noAutofit/>
          </a:bodyPr>
          <a:lstStyle/>
          <a:p>
            <a:pPr marL="0" indent="0" algn="ctr">
              <a:buNone/>
            </a:pPr>
            <a:r>
              <a:rPr lang="en-US" sz="6000" dirty="0" smtClean="0"/>
              <a:t>Interrupt 13</a:t>
            </a:r>
          </a:p>
        </p:txBody>
      </p:sp>
    </p:spTree>
    <p:extLst>
      <p:ext uri="{BB962C8B-B14F-4D97-AF65-F5344CB8AC3E}">
        <p14:creationId xmlns:p14="http://schemas.microsoft.com/office/powerpoint/2010/main" val="118954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32" y="4941079"/>
            <a:ext cx="11910646" cy="182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UPUI_Dept_o_Computer_Info_a_Graphics_Tech.H.BLACK.tif"/>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1878343" y="1892603"/>
            <a:ext cx="8388424" cy="2438744"/>
          </a:xfrm>
          <a:prstGeom prst="rect">
            <a:avLst/>
          </a:prstGeom>
        </p:spPr>
      </p:pic>
    </p:spTree>
    <p:extLst>
      <p:ext uri="{BB962C8B-B14F-4D97-AF65-F5344CB8AC3E}">
        <p14:creationId xmlns:p14="http://schemas.microsoft.com/office/powerpoint/2010/main" val="928140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Process</a:t>
            </a:r>
            <a:endParaRPr lang="en-US" dirty="0"/>
          </a:p>
        </p:txBody>
      </p:sp>
      <p:sp>
        <p:nvSpPr>
          <p:cNvPr id="3" name="Content Placeholder 2"/>
          <p:cNvSpPr>
            <a:spLocks noGrp="1"/>
          </p:cNvSpPr>
          <p:nvPr>
            <p:ph idx="1"/>
          </p:nvPr>
        </p:nvSpPr>
        <p:spPr>
          <a:xfrm>
            <a:off x="3550522" y="2646344"/>
            <a:ext cx="5199743" cy="776795"/>
          </a:xfrm>
        </p:spPr>
        <p:txBody>
          <a:bodyPr>
            <a:noAutofit/>
          </a:bodyPr>
          <a:lstStyle/>
          <a:p>
            <a:pPr marL="0" indent="0" algn="ctr">
              <a:buNone/>
            </a:pPr>
            <a:r>
              <a:rPr lang="en-US" sz="6000" dirty="0" smtClean="0"/>
              <a:t>Interrupt 13</a:t>
            </a:r>
          </a:p>
        </p:txBody>
      </p:sp>
      <p:sp>
        <p:nvSpPr>
          <p:cNvPr id="4" name="&quot;No&quot; Symbol 3"/>
          <p:cNvSpPr/>
          <p:nvPr/>
        </p:nvSpPr>
        <p:spPr>
          <a:xfrm>
            <a:off x="3748622" y="1077459"/>
            <a:ext cx="4803541" cy="4268352"/>
          </a:xfrm>
          <a:prstGeom prst="noSmoking">
            <a:avLst>
              <a:gd name="adj" fmla="val 9353"/>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112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78" y="1433223"/>
            <a:ext cx="3405571" cy="3002578"/>
          </a:xfrm>
        </p:spPr>
      </p:pic>
      <p:sp>
        <p:nvSpPr>
          <p:cNvPr id="3" name="Title 2"/>
          <p:cNvSpPr>
            <a:spLocks noGrp="1"/>
          </p:cNvSpPr>
          <p:nvPr>
            <p:ph type="title"/>
          </p:nvPr>
        </p:nvSpPr>
        <p:spPr/>
        <p:txBody>
          <a:bodyPr/>
          <a:lstStyle/>
          <a:p>
            <a:pPr algn="ctr"/>
            <a:r>
              <a:rPr lang="en-US" dirty="0" smtClean="0"/>
              <a:t>Evidential Integrity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1465" y="1433223"/>
            <a:ext cx="3060536" cy="21653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2749" y="1433224"/>
            <a:ext cx="3843970" cy="3843970"/>
          </a:xfrm>
          <a:prstGeom prst="rect">
            <a:avLst/>
          </a:prstGeom>
        </p:spPr>
      </p:pic>
    </p:spTree>
    <p:extLst>
      <p:ext uri="{BB962C8B-B14F-4D97-AF65-F5344CB8AC3E}">
        <p14:creationId xmlns:p14="http://schemas.microsoft.com/office/powerpoint/2010/main" val="374414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Forenzix</a:t>
            </a:r>
            <a:endParaRPr lang="en-US" dirty="0"/>
          </a:p>
        </p:txBody>
      </p:sp>
      <p:sp>
        <p:nvSpPr>
          <p:cNvPr id="3" name="Content Placeholder 2"/>
          <p:cNvSpPr>
            <a:spLocks noGrp="1"/>
          </p:cNvSpPr>
          <p:nvPr>
            <p:ph idx="1"/>
          </p:nvPr>
        </p:nvSpPr>
        <p:spPr/>
        <p:txBody>
          <a:bodyPr>
            <a:normAutofit/>
          </a:bodyPr>
          <a:lstStyle/>
          <a:p>
            <a:r>
              <a:rPr lang="en-US" sz="4000" dirty="0" smtClean="0"/>
              <a:t>Linux Distro in Development Process</a:t>
            </a:r>
          </a:p>
          <a:p>
            <a:r>
              <a:rPr lang="en-US" sz="4000" dirty="0" err="1" smtClean="0"/>
              <a:t>Virtualbox</a:t>
            </a:r>
            <a:r>
              <a:rPr lang="en-US" sz="4000" dirty="0" smtClean="0"/>
              <a:t> added to a bootable Operating System</a:t>
            </a:r>
          </a:p>
        </p:txBody>
      </p:sp>
    </p:spTree>
    <p:extLst>
      <p:ext uri="{BB962C8B-B14F-4D97-AF65-F5344CB8AC3E}">
        <p14:creationId xmlns:p14="http://schemas.microsoft.com/office/powerpoint/2010/main" val="169682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Creation</a:t>
            </a:r>
            <a:endParaRPr lang="en-US" dirty="0"/>
          </a:p>
        </p:txBody>
      </p:sp>
      <p:sp>
        <p:nvSpPr>
          <p:cNvPr id="3" name="Content Placeholder 2"/>
          <p:cNvSpPr>
            <a:spLocks noGrp="1"/>
          </p:cNvSpPr>
          <p:nvPr>
            <p:ph idx="1"/>
          </p:nvPr>
        </p:nvSpPr>
        <p:spPr/>
        <p:txBody>
          <a:bodyPr>
            <a:normAutofit/>
          </a:bodyPr>
          <a:lstStyle/>
          <a:p>
            <a:r>
              <a:rPr lang="en-US" sz="4000" dirty="0" smtClean="0"/>
              <a:t>Bypass writing to HDD Evidence</a:t>
            </a:r>
          </a:p>
          <a:p>
            <a:r>
              <a:rPr lang="en-US" sz="4000" dirty="0" smtClean="0"/>
              <a:t>Take “State” of Evidence</a:t>
            </a:r>
          </a:p>
          <a:p>
            <a:r>
              <a:rPr lang="en-US" sz="4000" dirty="0" smtClean="0"/>
              <a:t>Small Change, Hash, Small Change,…</a:t>
            </a:r>
          </a:p>
        </p:txBody>
      </p:sp>
    </p:spTree>
    <p:extLst>
      <p:ext uri="{BB962C8B-B14F-4D97-AF65-F5344CB8AC3E}">
        <p14:creationId xmlns:p14="http://schemas.microsoft.com/office/powerpoint/2010/main" val="3116180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a:bodyPr>
          <a:lstStyle/>
          <a:p>
            <a:r>
              <a:rPr lang="en-US" sz="4000" dirty="0" smtClean="0"/>
              <a:t>Lab (20 minutes)</a:t>
            </a:r>
          </a:p>
          <a:p>
            <a:r>
              <a:rPr lang="en-US" sz="4000" dirty="0" err="1" smtClean="0"/>
              <a:t>Cheatsheet</a:t>
            </a:r>
            <a:endParaRPr lang="en-US" sz="4000" dirty="0" smtClean="0"/>
          </a:p>
          <a:p>
            <a:r>
              <a:rPr lang="en-US" sz="4000" dirty="0" smtClean="0"/>
              <a:t>Chain of Custody</a:t>
            </a:r>
          </a:p>
          <a:p>
            <a:r>
              <a:rPr lang="en-US" sz="4000" dirty="0" smtClean="0"/>
              <a:t>Investigation Documentation</a:t>
            </a:r>
          </a:p>
          <a:p>
            <a:r>
              <a:rPr lang="en-US" sz="4000" dirty="0" smtClean="0"/>
              <a:t>2 GB USB - Evidence</a:t>
            </a:r>
          </a:p>
        </p:txBody>
      </p:sp>
    </p:spTree>
    <p:extLst>
      <p:ext uri="{BB962C8B-B14F-4D97-AF65-F5344CB8AC3E}">
        <p14:creationId xmlns:p14="http://schemas.microsoft.com/office/powerpoint/2010/main" val="21452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Concept Review</a:t>
            </a:r>
            <a:endParaRPr lang="en-US" dirty="0"/>
          </a:p>
        </p:txBody>
      </p:sp>
      <p:sp>
        <p:nvSpPr>
          <p:cNvPr id="3" name="Content Placeholder 2"/>
          <p:cNvSpPr>
            <a:spLocks noGrp="1"/>
          </p:cNvSpPr>
          <p:nvPr>
            <p:ph idx="1"/>
          </p:nvPr>
        </p:nvSpPr>
        <p:spPr/>
        <p:txBody>
          <a:bodyPr>
            <a:normAutofit/>
          </a:bodyPr>
          <a:lstStyle/>
          <a:p>
            <a:r>
              <a:rPr lang="en-US" sz="4000" dirty="0" smtClean="0"/>
              <a:t>Boot Process</a:t>
            </a:r>
          </a:p>
          <a:p>
            <a:r>
              <a:rPr lang="en-US" sz="4000" dirty="0" smtClean="0"/>
              <a:t>Hash Changes (cause and how different)</a:t>
            </a:r>
          </a:p>
          <a:p>
            <a:r>
              <a:rPr lang="en-US" sz="4000" dirty="0" smtClean="0"/>
              <a:t>Notes – documentation of all steps</a:t>
            </a:r>
          </a:p>
          <a:p>
            <a:r>
              <a:rPr lang="en-US" sz="4000" dirty="0" smtClean="0"/>
              <a:t>Who had the evidence</a:t>
            </a:r>
          </a:p>
          <a:p>
            <a:endParaRPr lang="en-US" sz="4000" dirty="0"/>
          </a:p>
        </p:txBody>
      </p:sp>
    </p:spTree>
    <p:extLst>
      <p:ext uri="{BB962C8B-B14F-4D97-AF65-F5344CB8AC3E}">
        <p14:creationId xmlns:p14="http://schemas.microsoft.com/office/powerpoint/2010/main" val="1829421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a:t>
            </a:r>
            <a:endParaRPr lang="en-US" dirty="0"/>
          </a:p>
        </p:txBody>
      </p:sp>
      <p:sp>
        <p:nvSpPr>
          <p:cNvPr id="3" name="Content Placeholder 2"/>
          <p:cNvSpPr>
            <a:spLocks noGrp="1"/>
          </p:cNvSpPr>
          <p:nvPr>
            <p:ph idx="1"/>
          </p:nvPr>
        </p:nvSpPr>
        <p:spPr/>
        <p:txBody>
          <a:bodyPr>
            <a:normAutofit/>
          </a:bodyPr>
          <a:lstStyle/>
          <a:p>
            <a:r>
              <a:rPr lang="en-US" sz="4000" dirty="0" smtClean="0"/>
              <a:t>Windows Disk Detection</a:t>
            </a:r>
          </a:p>
          <a:p>
            <a:endParaRPr lang="en-US" sz="4000" dirty="0" smtClean="0"/>
          </a:p>
          <a:p>
            <a:endParaRPr lang="en-US" sz="4000" dirty="0"/>
          </a:p>
        </p:txBody>
      </p:sp>
    </p:spTree>
    <p:extLst>
      <p:ext uri="{BB962C8B-B14F-4D97-AF65-F5344CB8AC3E}">
        <p14:creationId xmlns:p14="http://schemas.microsoft.com/office/powerpoint/2010/main" val="1975886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68283" y="600635"/>
            <a:ext cx="10464800" cy="1927225"/>
          </a:xfrm>
        </p:spPr>
        <p:txBody>
          <a:bodyPr/>
          <a:lstStyle/>
          <a:p>
            <a:r>
              <a:rPr lang="en-US" dirty="0" smtClean="0"/>
              <a:t>Thank You!</a:t>
            </a:r>
            <a:endParaRPr lang="en-US" dirty="0"/>
          </a:p>
        </p:txBody>
      </p:sp>
      <p:sp>
        <p:nvSpPr>
          <p:cNvPr id="5" name="Subtitle 4"/>
          <p:cNvSpPr>
            <a:spLocks noGrp="1"/>
          </p:cNvSpPr>
          <p:nvPr>
            <p:ph type="subTitle" idx="4294967295"/>
          </p:nvPr>
        </p:nvSpPr>
        <p:spPr>
          <a:xfrm>
            <a:off x="1542696" y="1957613"/>
            <a:ext cx="8534400" cy="1752600"/>
          </a:xfrm>
        </p:spPr>
        <p:txBody>
          <a:bodyPr>
            <a:normAutofit/>
          </a:bodyPr>
          <a:lstStyle/>
          <a:p>
            <a:r>
              <a:rPr lang="en-US" sz="3600" dirty="0" smtClean="0"/>
              <a:t>@</a:t>
            </a:r>
            <a:r>
              <a:rPr lang="en-US" sz="3600" dirty="0" err="1" smtClean="0"/>
              <a:t>novotny_nick</a:t>
            </a:r>
            <a:endParaRPr lang="en-US" sz="3600" dirty="0" smtClean="0"/>
          </a:p>
          <a:p>
            <a:r>
              <a:rPr lang="en-US" sz="3600" dirty="0" smtClean="0"/>
              <a:t>@</a:t>
            </a:r>
            <a:r>
              <a:rPr lang="en-US" sz="3600" dirty="0" err="1" smtClean="0"/>
              <a:t>ITAcademyIUPUI</a:t>
            </a:r>
            <a:endParaRPr lang="en-US" sz="3600" dirty="0" smtClean="0"/>
          </a:p>
          <a:p>
            <a:endParaRPr lang="en-US" sz="3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9896" y="798464"/>
            <a:ext cx="4888753" cy="3458792"/>
          </a:xfrm>
          <a:prstGeom prst="rect">
            <a:avLst/>
          </a:prstGeom>
        </p:spPr>
      </p:pic>
    </p:spTree>
    <p:extLst>
      <p:ext uri="{BB962C8B-B14F-4D97-AF65-F5344CB8AC3E}">
        <p14:creationId xmlns:p14="http://schemas.microsoft.com/office/powerpoint/2010/main" val="133286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275997" y="841933"/>
            <a:ext cx="3760698" cy="2153703"/>
          </a:xfrm>
          <a:prstGeom prst="rect">
            <a:avLst/>
          </a:prstGeom>
        </p:spPr>
      </p:pic>
      <p:sp>
        <p:nvSpPr>
          <p:cNvPr id="4" name="Rectangle 3"/>
          <p:cNvSpPr/>
          <p:nvPr/>
        </p:nvSpPr>
        <p:spPr>
          <a:xfrm>
            <a:off x="117232" y="4800403"/>
            <a:ext cx="11910646" cy="182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523" y="2995636"/>
            <a:ext cx="3958444" cy="3002666"/>
          </a:xfrm>
          <a:prstGeom prst="rect">
            <a:avLst/>
          </a:prstGeom>
        </p:spPr>
      </p:pic>
    </p:spTree>
    <p:extLst>
      <p:ext uri="{BB962C8B-B14F-4D97-AF65-F5344CB8AC3E}">
        <p14:creationId xmlns:p14="http://schemas.microsoft.com/office/powerpoint/2010/main" val="396377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Masters Project</a:t>
            </a:r>
            <a:endParaRPr lang="en-US" dirty="0"/>
          </a:p>
        </p:txBody>
      </p:sp>
      <p:sp>
        <p:nvSpPr>
          <p:cNvPr id="3" name="Content Placeholder 2"/>
          <p:cNvSpPr>
            <a:spLocks noGrp="1"/>
          </p:cNvSpPr>
          <p:nvPr>
            <p:ph idx="1"/>
          </p:nvPr>
        </p:nvSpPr>
        <p:spPr/>
        <p:txBody>
          <a:bodyPr>
            <a:normAutofit/>
          </a:bodyPr>
          <a:lstStyle/>
          <a:p>
            <a:r>
              <a:rPr lang="en-US" sz="4000" dirty="0" smtClean="0"/>
              <a:t>Open Source Research</a:t>
            </a:r>
          </a:p>
          <a:p>
            <a:r>
              <a:rPr lang="en-US" sz="4000" dirty="0" smtClean="0"/>
              <a:t>Hash Function</a:t>
            </a:r>
          </a:p>
          <a:p>
            <a:r>
              <a:rPr lang="en-US" sz="4000" dirty="0" smtClean="0"/>
              <a:t>Lab Activity for Digital Forensics Students</a:t>
            </a:r>
            <a:endParaRPr lang="en-US" sz="4000" dirty="0"/>
          </a:p>
        </p:txBody>
      </p:sp>
    </p:spTree>
    <p:extLst>
      <p:ext uri="{BB962C8B-B14F-4D97-AF65-F5344CB8AC3E}">
        <p14:creationId xmlns:p14="http://schemas.microsoft.com/office/powerpoint/2010/main" val="428725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8004" y="1618965"/>
            <a:ext cx="4469759" cy="3162355"/>
          </a:xfrm>
          <a:prstGeom prst="rect">
            <a:avLst/>
          </a:prstGeom>
        </p:spPr>
      </p:pic>
      <p:sp>
        <p:nvSpPr>
          <p:cNvPr id="2" name="Title 1"/>
          <p:cNvSpPr>
            <a:spLocks noGrp="1"/>
          </p:cNvSpPr>
          <p:nvPr>
            <p:ph type="title"/>
          </p:nvPr>
        </p:nvSpPr>
        <p:spPr/>
        <p:txBody>
          <a:bodyPr/>
          <a:lstStyle/>
          <a:p>
            <a:pPr algn="ctr"/>
            <a:r>
              <a:rPr lang="en-US" dirty="0" smtClean="0"/>
              <a:t>What is Digital Forensics</a:t>
            </a:r>
            <a:endParaRPr lang="en-US" dirty="0"/>
          </a:p>
        </p:txBody>
      </p:sp>
      <p:sp>
        <p:nvSpPr>
          <p:cNvPr id="3" name="TextBox 2"/>
          <p:cNvSpPr txBox="1"/>
          <p:nvPr/>
        </p:nvSpPr>
        <p:spPr>
          <a:xfrm>
            <a:off x="4176319" y="4596654"/>
            <a:ext cx="3147015" cy="369332"/>
          </a:xfrm>
          <a:prstGeom prst="rect">
            <a:avLst/>
          </a:prstGeom>
          <a:noFill/>
        </p:spPr>
        <p:txBody>
          <a:bodyPr wrap="none" rtlCol="0">
            <a:spAutoFit/>
          </a:bodyPr>
          <a:lstStyle/>
          <a:p>
            <a:r>
              <a:rPr lang="en-US" dirty="0" smtClean="0">
                <a:hlinkClick r:id="rId3"/>
              </a:rPr>
              <a:t>(superawesomevectors.com</a:t>
            </a:r>
            <a:r>
              <a:rPr lang="en-US" dirty="0" smtClean="0"/>
              <a:t>)</a:t>
            </a:r>
            <a:endParaRPr lang="en-US" dirty="0"/>
          </a:p>
        </p:txBody>
      </p:sp>
    </p:spTree>
    <p:extLst>
      <p:ext uri="{BB962C8B-B14F-4D97-AF65-F5344CB8AC3E}">
        <p14:creationId xmlns:p14="http://schemas.microsoft.com/office/powerpoint/2010/main" val="271260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Cryptography/Hashes in Brief</a:t>
            </a:r>
            <a:endParaRPr lang="en-US" dirty="0"/>
          </a:p>
        </p:txBody>
      </p:sp>
      <p:sp>
        <p:nvSpPr>
          <p:cNvPr id="6" name="Rounded Rectangular Callout 5"/>
          <p:cNvSpPr/>
          <p:nvPr/>
        </p:nvSpPr>
        <p:spPr>
          <a:xfrm>
            <a:off x="978600" y="2068059"/>
            <a:ext cx="2743200" cy="1500554"/>
          </a:xfrm>
          <a:prstGeom prst="wedgeRoundRectCallou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p:cNvGraphicFramePr/>
          <p:nvPr>
            <p:extLst>
              <p:ext uri="{D42A27DB-BD31-4B8C-83A1-F6EECF244321}">
                <p14:modId xmlns:p14="http://schemas.microsoft.com/office/powerpoint/2010/main" val="10240275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ular Callout 7"/>
          <p:cNvSpPr/>
          <p:nvPr/>
        </p:nvSpPr>
        <p:spPr>
          <a:xfrm>
            <a:off x="8907234" y="2068059"/>
            <a:ext cx="2743200" cy="1500554"/>
          </a:xfrm>
          <a:prstGeom prst="wedgeRoundRectCallout">
            <a:avLst>
              <a:gd name="adj1" fmla="val 21047"/>
              <a:gd name="adj2" fmla="val 6406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79015" y="2633670"/>
            <a:ext cx="1133644" cy="369332"/>
          </a:xfrm>
          <a:prstGeom prst="rect">
            <a:avLst/>
          </a:prstGeom>
          <a:noFill/>
        </p:spPr>
        <p:txBody>
          <a:bodyPr wrap="none" rtlCol="0">
            <a:spAutoFit/>
          </a:bodyPr>
          <a:lstStyle/>
          <a:p>
            <a:r>
              <a:rPr lang="en-US" dirty="0" smtClean="0"/>
              <a:t>Plain text</a:t>
            </a:r>
            <a:endParaRPr lang="en-US" dirty="0"/>
          </a:p>
        </p:txBody>
      </p:sp>
      <p:sp>
        <p:nvSpPr>
          <p:cNvPr id="11" name="TextBox 10"/>
          <p:cNvSpPr txBox="1"/>
          <p:nvPr/>
        </p:nvSpPr>
        <p:spPr>
          <a:xfrm>
            <a:off x="9598712" y="2633670"/>
            <a:ext cx="1360244" cy="369332"/>
          </a:xfrm>
          <a:prstGeom prst="rect">
            <a:avLst/>
          </a:prstGeom>
          <a:noFill/>
        </p:spPr>
        <p:txBody>
          <a:bodyPr wrap="none" rtlCol="0">
            <a:spAutoFit/>
          </a:bodyPr>
          <a:lstStyle/>
          <a:p>
            <a:r>
              <a:rPr lang="en-US" dirty="0" smtClean="0"/>
              <a:t>Hash Value</a:t>
            </a:r>
            <a:endParaRPr lang="en-US" dirty="0"/>
          </a:p>
        </p:txBody>
      </p:sp>
      <p:sp>
        <p:nvSpPr>
          <p:cNvPr id="12" name="Right Arrow 11"/>
          <p:cNvSpPr/>
          <p:nvPr/>
        </p:nvSpPr>
        <p:spPr>
          <a:xfrm>
            <a:off x="2912659" y="4196862"/>
            <a:ext cx="6686053" cy="67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8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1457" y="1309913"/>
            <a:ext cx="10972800" cy="3895133"/>
          </a:xfrm>
        </p:spPr>
        <p:txBody>
          <a:bodyPr>
            <a:normAutofit/>
          </a:bodyPr>
          <a:lstStyle/>
          <a:p>
            <a:r>
              <a:rPr lang="en-US" sz="4000" dirty="0" smtClean="0"/>
              <a:t> Plaintext</a:t>
            </a:r>
          </a:p>
          <a:p>
            <a:r>
              <a:rPr lang="en-US" sz="4000" dirty="0" smtClean="0"/>
              <a:t> Algorithm</a:t>
            </a:r>
          </a:p>
          <a:p>
            <a:r>
              <a:rPr lang="en-US" sz="4000" dirty="0" smtClean="0"/>
              <a:t> </a:t>
            </a:r>
            <a:r>
              <a:rPr lang="en-US" sz="4000" strike="sngStrike" dirty="0" smtClean="0"/>
              <a:t>Key</a:t>
            </a:r>
          </a:p>
          <a:p>
            <a:r>
              <a:rPr lang="en-US" sz="4000" dirty="0" smtClean="0"/>
              <a:t> </a:t>
            </a:r>
            <a:r>
              <a:rPr lang="en-US" sz="4000" dirty="0" err="1" smtClean="0"/>
              <a:t>Ciphertext</a:t>
            </a:r>
            <a:endParaRPr lang="en-US" sz="4000" dirty="0"/>
          </a:p>
          <a:p>
            <a:endParaRPr lang="en-US" sz="4000" dirty="0"/>
          </a:p>
        </p:txBody>
      </p:sp>
      <p:sp>
        <p:nvSpPr>
          <p:cNvPr id="3" name="Title 2"/>
          <p:cNvSpPr>
            <a:spLocks noGrp="1"/>
          </p:cNvSpPr>
          <p:nvPr>
            <p:ph type="title"/>
          </p:nvPr>
        </p:nvSpPr>
        <p:spPr/>
        <p:txBody>
          <a:bodyPr/>
          <a:lstStyle/>
          <a:p>
            <a:r>
              <a:rPr lang="en-US" dirty="0"/>
              <a:t>Cryptography in General</a:t>
            </a:r>
          </a:p>
        </p:txBody>
      </p:sp>
    </p:spTree>
    <p:extLst>
      <p:ext uri="{BB962C8B-B14F-4D97-AF65-F5344CB8AC3E}">
        <p14:creationId xmlns:p14="http://schemas.microsoft.com/office/powerpoint/2010/main" val="126520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Hashes</a:t>
            </a:r>
            <a:endParaRPr lang="en-US" dirty="0"/>
          </a:p>
        </p:txBody>
      </p:sp>
      <p:sp>
        <p:nvSpPr>
          <p:cNvPr id="3" name="Content Placeholder 2"/>
          <p:cNvSpPr>
            <a:spLocks noGrp="1"/>
          </p:cNvSpPr>
          <p:nvPr>
            <p:ph idx="1"/>
          </p:nvPr>
        </p:nvSpPr>
        <p:spPr/>
        <p:txBody>
          <a:bodyPr>
            <a:normAutofit/>
          </a:bodyPr>
          <a:lstStyle/>
          <a:p>
            <a:r>
              <a:rPr lang="en-US" sz="4000" dirty="0" smtClean="0"/>
              <a:t>Hash Differences</a:t>
            </a:r>
          </a:p>
          <a:p>
            <a:r>
              <a:rPr lang="en-US" sz="4000" dirty="0" smtClean="0"/>
              <a:t>Hashing Uses</a:t>
            </a:r>
          </a:p>
          <a:p>
            <a:pPr lvl="1"/>
            <a:r>
              <a:rPr lang="en-US" sz="4000" dirty="0" smtClean="0"/>
              <a:t>Authenticate Passwords</a:t>
            </a:r>
          </a:p>
          <a:p>
            <a:pPr lvl="1"/>
            <a:r>
              <a:rPr lang="en-US" sz="4000" dirty="0"/>
              <a:t>Verify Identity or Integrity</a:t>
            </a:r>
          </a:p>
          <a:p>
            <a:pPr lvl="1"/>
            <a:endParaRPr lang="en-US" sz="4000" dirty="0"/>
          </a:p>
        </p:txBody>
      </p:sp>
    </p:spTree>
    <p:extLst>
      <p:ext uri="{BB962C8B-B14F-4D97-AF65-F5344CB8AC3E}">
        <p14:creationId xmlns:p14="http://schemas.microsoft.com/office/powerpoint/2010/main" val="9843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Authenticate Passwords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27793660"/>
              </p:ext>
            </p:extLst>
          </p:nvPr>
        </p:nvGraphicFramePr>
        <p:xfrm>
          <a:off x="2086393" y="2508720"/>
          <a:ext cx="8128000" cy="110744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US" dirty="0" smtClean="0"/>
                        <a:t>Username</a:t>
                      </a:r>
                      <a:endParaRPr lang="en-US" dirty="0"/>
                    </a:p>
                  </a:txBody>
                  <a:tcPr>
                    <a:solidFill>
                      <a:schemeClr val="accent6"/>
                    </a:solidFill>
                  </a:tcPr>
                </a:tc>
                <a:tc>
                  <a:txBody>
                    <a:bodyPr/>
                    <a:lstStyle/>
                    <a:p>
                      <a:r>
                        <a:rPr lang="en-US" dirty="0" smtClean="0"/>
                        <a:t>Password</a:t>
                      </a:r>
                      <a:endParaRPr lang="en-US" dirty="0"/>
                    </a:p>
                  </a:txBody>
                  <a:tcPr>
                    <a:solidFill>
                      <a:schemeClr val="accent6"/>
                    </a:solidFill>
                  </a:tcPr>
                </a:tc>
              </a:tr>
              <a:tr h="370840">
                <a:tc>
                  <a:txBody>
                    <a:bodyPr/>
                    <a:lstStyle/>
                    <a:p>
                      <a:r>
                        <a:rPr lang="en-US" dirty="0" err="1" smtClean="0"/>
                        <a:t>nnovotny</a:t>
                      </a:r>
                      <a:endParaRPr lang="en-US" dirty="0"/>
                    </a:p>
                  </a:txBody>
                  <a:tcPr/>
                </a:tc>
                <a:tc>
                  <a:txBody>
                    <a:bodyPr/>
                    <a:lstStyle/>
                    <a:p>
                      <a:r>
                        <a:rPr lang="en-US" dirty="0" err="1" smtClean="0"/>
                        <a:t>MySi$terRulz</a:t>
                      </a:r>
                      <a:endParaRPr lang="en-US" dirty="0"/>
                    </a:p>
                  </a:txBody>
                  <a:tcPr/>
                </a:tc>
              </a:tr>
              <a:tr h="370840">
                <a:tc>
                  <a:txBody>
                    <a:bodyPr/>
                    <a:lstStyle/>
                    <a:p>
                      <a:r>
                        <a:rPr lang="en-US" dirty="0" err="1" smtClean="0"/>
                        <a:t>cjustice</a:t>
                      </a:r>
                      <a:endParaRPr lang="en-US" dirty="0"/>
                    </a:p>
                  </a:txBody>
                  <a:tcPr/>
                </a:tc>
                <a:tc>
                  <a:txBody>
                    <a:bodyPr/>
                    <a:lstStyle/>
                    <a:p>
                      <a:r>
                        <a:rPr lang="en-US" dirty="0" smtClean="0"/>
                        <a:t>I&lt;3my$tudents</a:t>
                      </a:r>
                      <a:endParaRPr lang="en-US" dirty="0"/>
                    </a:p>
                  </a:txBody>
                  <a:tcPr/>
                </a:tc>
              </a:tr>
            </a:tbl>
          </a:graphicData>
        </a:graphic>
      </p:graphicFrame>
      <p:sp>
        <p:nvSpPr>
          <p:cNvPr id="7" name="TextBox 6"/>
          <p:cNvSpPr txBox="1"/>
          <p:nvPr/>
        </p:nvSpPr>
        <p:spPr>
          <a:xfrm>
            <a:off x="1484609" y="1730505"/>
            <a:ext cx="9331569" cy="707886"/>
          </a:xfrm>
          <a:prstGeom prst="rect">
            <a:avLst/>
          </a:prstGeom>
          <a:noFill/>
        </p:spPr>
        <p:txBody>
          <a:bodyPr wrap="square" rtlCol="0">
            <a:spAutoFit/>
          </a:bodyPr>
          <a:lstStyle/>
          <a:p>
            <a:pPr algn="ctr"/>
            <a:r>
              <a:rPr lang="en-US" sz="4000" dirty="0" smtClean="0"/>
              <a:t>Unencrypted Database leak</a:t>
            </a:r>
            <a:endParaRPr lang="en-US" sz="4000" dirty="0"/>
          </a:p>
        </p:txBody>
      </p:sp>
    </p:spTree>
    <p:extLst>
      <p:ext uri="{BB962C8B-B14F-4D97-AF65-F5344CB8AC3E}">
        <p14:creationId xmlns:p14="http://schemas.microsoft.com/office/powerpoint/2010/main" val="11701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3519</TotalTime>
  <Words>554</Words>
  <Application>Microsoft Office PowerPoint</Application>
  <PresentationFormat>Widescreen</PresentationFormat>
  <Paragraphs>137</Paragraphs>
  <Slides>27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Clarity</vt:lpstr>
      <vt:lpstr>Hashing Algorithms and Their Use in Digital Forensics Investigation HI-TEC 2015 PORTLAND, OR</vt:lpstr>
      <vt:lpstr>PowerPoint Presentation</vt:lpstr>
      <vt:lpstr>PowerPoint Presentation</vt:lpstr>
      <vt:lpstr>Masters Project</vt:lpstr>
      <vt:lpstr>What is Digital Forensics</vt:lpstr>
      <vt:lpstr>Cryptography/Hashes in Brief</vt:lpstr>
      <vt:lpstr>Cryptography in General</vt:lpstr>
      <vt:lpstr>Hashes</vt:lpstr>
      <vt:lpstr>Authenticate Passwords</vt:lpstr>
      <vt:lpstr>Authenticate Passwords</vt:lpstr>
      <vt:lpstr>Verify Identity or Integrity</vt:lpstr>
      <vt:lpstr>MD5 Hash Examples</vt:lpstr>
      <vt:lpstr>MD5 Hash Examples</vt:lpstr>
      <vt:lpstr>MD5 Hash Examples</vt:lpstr>
      <vt:lpstr>MD5 Hash Examples</vt:lpstr>
      <vt:lpstr>MD5 Hash Examples</vt:lpstr>
      <vt:lpstr>Forensics Investigation</vt:lpstr>
      <vt:lpstr>PowerPoint Presentation</vt:lpstr>
      <vt:lpstr>Boot Process</vt:lpstr>
      <vt:lpstr>Boot Process</vt:lpstr>
      <vt:lpstr>Evidential Integrity</vt:lpstr>
      <vt:lpstr>Forenzix</vt:lpstr>
      <vt:lpstr>Lab Creation</vt:lpstr>
      <vt:lpstr>Your Turn!</vt:lpstr>
      <vt:lpstr>Lab Concept Review</vt:lpstr>
      <vt:lpstr>Extra Credit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Presentation</dc:title>
  <dc:creator>Nick Novotny</dc:creator>
  <cp:lastModifiedBy>Nick Novotny</cp:lastModifiedBy>
  <cp:revision>63</cp:revision>
  <dcterms:created xsi:type="dcterms:W3CDTF">2015-06-27T14:01:15Z</dcterms:created>
  <dcterms:modified xsi:type="dcterms:W3CDTF">2015-10-10T18:45:10Z</dcterms:modified>
</cp:coreProperties>
</file>