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nter SemiBold"/>
      <p:regular r:id="rId15"/>
      <p:bold r:id="rId16"/>
      <p:italic r:id="rId17"/>
      <p:boldItalic r:id="rId18"/>
    </p:embeddedFont>
    <p:embeddedFont>
      <p:font typeface="Inter Light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Inter ExtraBold"/>
      <p:bold r:id="rId27"/>
      <p:boldItalic r:id="rId28"/>
    </p:embeddedFont>
    <p:embeddedFont>
      <p:font typeface="Inter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InterExtraBold-boldItalic.fntdata"/><Relationship Id="rId27" Type="http://schemas.openxmlformats.org/officeDocument/2006/relationships/font" Target="fonts/Inter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italic.fntdata"/><Relationship Id="rId30" Type="http://schemas.openxmlformats.org/officeDocument/2006/relationships/font" Target="fonts/Inter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InterSemiBold-italic.fntdata"/><Relationship Id="rId16" Type="http://schemas.openxmlformats.org/officeDocument/2006/relationships/font" Target="fonts/InterSemiBold-bold.fntdata"/><Relationship Id="rId19" Type="http://schemas.openxmlformats.org/officeDocument/2006/relationships/font" Target="fonts/InterLight-regular.fntdata"/><Relationship Id="rId18" Type="http://schemas.openxmlformats.org/officeDocument/2006/relationships/font" Target="fonts/Inter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b99b91e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b99b91e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2b99b91e4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2b99b91e4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b99b91e49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b99b91e49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b99b91e4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b99b91e4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b99b91e4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b99b91e4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b99b91e4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b99b91e4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b99b91e49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2b99b91e49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b99b91e49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2b99b91e49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InfluxDB</a:t>
            </a:r>
            <a:endParaRPr/>
          </a:p>
        </p:txBody>
      </p:sp>
      <p:sp>
        <p:nvSpPr>
          <p:cNvPr id="385" name="Google Shape;385;p53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Time-Series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By M. Hanif A.</a:t>
            </a:r>
            <a:endParaRPr sz="1200"/>
          </a:p>
        </p:txBody>
      </p:sp>
      <p:pic>
        <p:nvPicPr>
          <p:cNvPr descr="Abstract image of blue ribbons on a black background." id="386" name="Google Shape;386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926" l="0" r="0" t="16926"/>
          <a:stretch/>
        </p:blipFill>
        <p:spPr>
          <a:xfrm>
            <a:off x="213750" y="586950"/>
            <a:ext cx="8701800" cy="2327100"/>
          </a:xfrm>
          <a:prstGeom prst="roundRect">
            <a:avLst>
              <a:gd fmla="val 16667" name="adj"/>
            </a:avLst>
          </a:prstGeom>
        </p:spPr>
      </p:pic>
      <p:sp>
        <p:nvSpPr>
          <p:cNvPr id="392" name="Google Shape;392;p54"/>
          <p:cNvSpPr txBox="1"/>
          <p:nvPr>
            <p:ph idx="1" type="body"/>
          </p:nvPr>
        </p:nvSpPr>
        <p:spPr>
          <a:xfrm>
            <a:off x="4477450" y="2988150"/>
            <a:ext cx="4437900" cy="21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Definition:</a:t>
            </a:r>
            <a:endParaRPr sz="11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InfluxDB</a:t>
            </a:r>
            <a:r>
              <a:rPr lang="en" sz="11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adalah </a:t>
            </a:r>
            <a:r>
              <a:rPr lang="en" sz="11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database </a:t>
            </a:r>
            <a:r>
              <a:rPr lang="en" sz="11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open-source yang dirancang untuk menyimpan, meng-query, dan menganalisis data berbasis waktu (time-series)., seperti metrik danevents.</a:t>
            </a:r>
            <a:endParaRPr sz="11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Primary Use Cases:</a:t>
            </a:r>
            <a:endParaRPr sz="11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Medium"/>
              <a:buChar char="●"/>
            </a:pPr>
            <a:r>
              <a:rPr b="1" lang="en" sz="1100">
                <a:solidFill>
                  <a:schemeClr val="lt1"/>
                </a:solidFill>
              </a:rPr>
              <a:t>IoT: </a:t>
            </a:r>
            <a:r>
              <a:rPr lang="en" sz="11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Sensor data, device metrics.</a:t>
            </a:r>
            <a:endParaRPr sz="11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Medium"/>
              <a:buChar char="●"/>
            </a:pPr>
            <a:r>
              <a:rPr b="1" lang="en" sz="1100">
                <a:solidFill>
                  <a:schemeClr val="lt1"/>
                </a:solidFill>
              </a:rPr>
              <a:t>Monitoring:</a:t>
            </a:r>
            <a:r>
              <a:rPr lang="en" sz="11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Server dan application performance.</a:t>
            </a:r>
            <a:endParaRPr sz="11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Medium"/>
              <a:buChar char="●"/>
            </a:pPr>
            <a:r>
              <a:rPr b="1" lang="en" sz="1100">
                <a:solidFill>
                  <a:schemeClr val="lt1"/>
                </a:solidFill>
              </a:rPr>
              <a:t>Real-Time Analytics: </a:t>
            </a:r>
            <a:r>
              <a:rPr lang="en" sz="11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Financial data, user behavior, dll.</a:t>
            </a:r>
            <a:endParaRPr sz="11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450850" y="3071200"/>
            <a:ext cx="4026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What is InfluxDB?</a:t>
            </a:r>
            <a:endParaRPr b="1" sz="4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idx="1" type="body"/>
          </p:nvPr>
        </p:nvSpPr>
        <p:spPr>
          <a:xfrm>
            <a:off x="285650" y="1866975"/>
            <a:ext cx="44307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</a:pPr>
            <a:r>
              <a:rPr b="1" lang="en" sz="1100">
                <a:solidFill>
                  <a:srgbClr val="000000"/>
                </a:solidFill>
              </a:rPr>
              <a:t>Optimized for Time-Series Data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Berbeda dengan database relasional, InfluxDB dirancang untuk menangani data berbasis waktu secara efisien.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</a:rPr>
              <a:t>High Write Throughput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Mampu menangani jutaan titik data per detik, yang sangat penting untuk analitik real-time dan aplikasi IoT.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100">
                <a:solidFill>
                  <a:srgbClr val="000000"/>
                </a:solidFill>
              </a:rPr>
              <a:t>Scalability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Skalabilitas memungkinkan InfluxDB untuk meluas ke banyak node, menjaga kinerja meskipun dengan dataset yang sangat besar.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rson working on a laptop while holding a smartphone." id="399" name="Google Shape;399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400" name="Google Shape;400;p5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401" name="Google Shape;401;p55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Choose InfluxDB?</a:t>
            </a:r>
            <a:endParaRPr/>
          </a:p>
        </p:txBody>
      </p:sp>
      <p:sp>
        <p:nvSpPr>
          <p:cNvPr id="402" name="Google Shape;402;p5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452575" y="596800"/>
            <a:ext cx="44181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in InfluxDB</a:t>
            </a:r>
            <a:endParaRPr/>
          </a:p>
        </p:txBody>
      </p:sp>
      <p:sp>
        <p:nvSpPr>
          <p:cNvPr id="408" name="Google Shape;408;p56"/>
          <p:cNvSpPr txBox="1"/>
          <p:nvPr>
            <p:ph idx="1" type="subTitle"/>
          </p:nvPr>
        </p:nvSpPr>
        <p:spPr>
          <a:xfrm>
            <a:off x="467825" y="1857300"/>
            <a:ext cx="2151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Measurement</a:t>
            </a:r>
            <a:endParaRPr/>
          </a:p>
        </p:txBody>
      </p:sp>
      <p:sp>
        <p:nvSpPr>
          <p:cNvPr id="409" name="Google Shape;409;p56"/>
          <p:cNvSpPr txBox="1"/>
          <p:nvPr>
            <p:ph idx="2" type="body"/>
          </p:nvPr>
        </p:nvSpPr>
        <p:spPr>
          <a:xfrm>
            <a:off x="467825" y="22166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Setara dengan tabel dalam database relasional.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Contoh: </a:t>
            </a:r>
            <a:r>
              <a:rPr lang="en" sz="1100">
                <a:solidFill>
                  <a:srgbClr val="188038"/>
                </a:solidFill>
              </a:rPr>
              <a:t>cpu_usage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temperature_data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410" name="Google Shape;410;p56"/>
          <p:cNvSpPr txBox="1"/>
          <p:nvPr>
            <p:ph idx="3" type="subTitle"/>
          </p:nvPr>
        </p:nvSpPr>
        <p:spPr>
          <a:xfrm>
            <a:off x="3052450" y="1857300"/>
            <a:ext cx="2151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Tags</a:t>
            </a:r>
            <a:endParaRPr sz="2100"/>
          </a:p>
        </p:txBody>
      </p:sp>
      <p:sp>
        <p:nvSpPr>
          <p:cNvPr id="411" name="Google Shape;411;p56"/>
          <p:cNvSpPr txBox="1"/>
          <p:nvPr>
            <p:ph idx="4" type="body"/>
          </p:nvPr>
        </p:nvSpPr>
        <p:spPr>
          <a:xfrm>
            <a:off x="3086850" y="2216700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Pasangan key-value yang digunakan untuk query.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Contoh: </a:t>
            </a:r>
            <a:r>
              <a:rPr lang="en" sz="1100">
                <a:solidFill>
                  <a:srgbClr val="188038"/>
                </a:solidFill>
              </a:rPr>
              <a:t>host: "server01"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region: "us-west"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412" name="Google Shape;412;p56"/>
          <p:cNvSpPr txBox="1"/>
          <p:nvPr>
            <p:ph idx="5" type="subTitle"/>
          </p:nvPr>
        </p:nvSpPr>
        <p:spPr>
          <a:xfrm>
            <a:off x="5637075" y="1857300"/>
            <a:ext cx="2151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</a:t>
            </a:r>
            <a:endParaRPr/>
          </a:p>
        </p:txBody>
      </p:sp>
      <p:sp>
        <p:nvSpPr>
          <p:cNvPr id="413" name="Google Shape;413;p56"/>
          <p:cNvSpPr txBox="1"/>
          <p:nvPr>
            <p:ph idx="6" type="body"/>
          </p:nvPr>
        </p:nvSpPr>
        <p:spPr>
          <a:xfrm>
            <a:off x="5637075" y="22166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Nilai data yang dapat memiliki tipe data.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Contoh: </a:t>
            </a:r>
            <a:r>
              <a:rPr lang="en" sz="1100">
                <a:solidFill>
                  <a:srgbClr val="188038"/>
                </a:solidFill>
              </a:rPr>
              <a:t>cpu_load</a:t>
            </a:r>
            <a:r>
              <a:rPr lang="en" sz="1100">
                <a:solidFill>
                  <a:srgbClr val="000000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temperature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414" name="Google Shape;414;p5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5" name="Google Shape;415;p56"/>
          <p:cNvCxnSpPr/>
          <p:nvPr/>
        </p:nvCxnSpPr>
        <p:spPr>
          <a:xfrm>
            <a:off x="2830313" y="19707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6"/>
          <p:cNvCxnSpPr/>
          <p:nvPr/>
        </p:nvCxnSpPr>
        <p:spPr>
          <a:xfrm>
            <a:off x="5418663" y="19707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6"/>
          <p:cNvCxnSpPr/>
          <p:nvPr/>
        </p:nvCxnSpPr>
        <p:spPr>
          <a:xfrm>
            <a:off x="2830313" y="31885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6"/>
          <p:cNvCxnSpPr/>
          <p:nvPr/>
        </p:nvCxnSpPr>
        <p:spPr>
          <a:xfrm>
            <a:off x="5418663" y="31885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56"/>
          <p:cNvSpPr txBox="1"/>
          <p:nvPr>
            <p:ph idx="1" type="subTitle"/>
          </p:nvPr>
        </p:nvSpPr>
        <p:spPr>
          <a:xfrm>
            <a:off x="467825" y="3188600"/>
            <a:ext cx="2151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420" name="Google Shape;420;p56"/>
          <p:cNvSpPr txBox="1"/>
          <p:nvPr>
            <p:ph idx="2" type="body"/>
          </p:nvPr>
        </p:nvSpPr>
        <p:spPr>
          <a:xfrm>
            <a:off x="467825" y="35479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Setiap titik data memiliki waktu (timestamp) yang unik.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Contoh: </a:t>
            </a:r>
            <a:r>
              <a:rPr lang="en" sz="1100">
                <a:solidFill>
                  <a:srgbClr val="188038"/>
                </a:solidFill>
              </a:rPr>
              <a:t>2025-02-01T00:00:00Z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421" name="Google Shape;421;p56"/>
          <p:cNvSpPr txBox="1"/>
          <p:nvPr>
            <p:ph idx="3" type="subTitle"/>
          </p:nvPr>
        </p:nvSpPr>
        <p:spPr>
          <a:xfrm>
            <a:off x="3052450" y="3188600"/>
            <a:ext cx="2151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Policies</a:t>
            </a:r>
            <a:endParaRPr/>
          </a:p>
        </p:txBody>
      </p:sp>
      <p:sp>
        <p:nvSpPr>
          <p:cNvPr id="422" name="Google Shape;422;p56"/>
          <p:cNvSpPr txBox="1"/>
          <p:nvPr>
            <p:ph idx="4" type="body"/>
          </p:nvPr>
        </p:nvSpPr>
        <p:spPr>
          <a:xfrm>
            <a:off x="3086850" y="3548000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Aturan pengelolaan data otomatis yang menentukan berapa lama data akan disimpan sebelum dihapus atau diarsipkan.</a:t>
            </a:r>
            <a:endParaRPr sz="1100"/>
          </a:p>
        </p:txBody>
      </p:sp>
      <p:sp>
        <p:nvSpPr>
          <p:cNvPr id="423" name="Google Shape;423;p56"/>
          <p:cNvSpPr txBox="1"/>
          <p:nvPr>
            <p:ph idx="5" type="subTitle"/>
          </p:nvPr>
        </p:nvSpPr>
        <p:spPr>
          <a:xfrm>
            <a:off x="5633900" y="3188600"/>
            <a:ext cx="21510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Queries</a:t>
            </a:r>
            <a:endParaRPr/>
          </a:p>
        </p:txBody>
      </p:sp>
      <p:sp>
        <p:nvSpPr>
          <p:cNvPr id="424" name="Google Shape;424;p56"/>
          <p:cNvSpPr txBox="1"/>
          <p:nvPr>
            <p:ph idx="6" type="body"/>
          </p:nvPr>
        </p:nvSpPr>
        <p:spPr>
          <a:xfrm>
            <a:off x="5637075" y="35479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/>
              <a:t>Query otomatis yang melakukan agregasi data secara periodik (misalnya, downsampling atau menghitung rata-rata).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type="title"/>
          </p:nvPr>
        </p:nvSpPr>
        <p:spPr>
          <a:xfrm>
            <a:off x="452575" y="596800"/>
            <a:ext cx="73689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InfluxDB</a:t>
            </a:r>
            <a:endParaRPr/>
          </a:p>
        </p:txBody>
      </p:sp>
      <p:sp>
        <p:nvSpPr>
          <p:cNvPr id="430" name="Google Shape;430;p57"/>
          <p:cNvSpPr txBox="1"/>
          <p:nvPr>
            <p:ph idx="1" type="body"/>
          </p:nvPr>
        </p:nvSpPr>
        <p:spPr>
          <a:xfrm>
            <a:off x="589475" y="2328000"/>
            <a:ext cx="16413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InfluxDB memiliki indeksasi dan mesin penyimpanan yang dirancang untuk data berbasis waktu, memastikan query yang cepat dan penyimpanan yang efisien.</a:t>
            </a:r>
            <a:endParaRPr/>
          </a:p>
        </p:txBody>
      </p:sp>
      <p:sp>
        <p:nvSpPr>
          <p:cNvPr id="431" name="Google Shape;431;p57"/>
          <p:cNvSpPr txBox="1"/>
          <p:nvPr>
            <p:ph idx="2" type="body"/>
          </p:nvPr>
        </p:nvSpPr>
        <p:spPr>
          <a:xfrm>
            <a:off x="2601850" y="2328000"/>
            <a:ext cx="16413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Dapat menangani penulisan data frekuensi tinggi dan query kompleks pada dataset besar secara real-time.</a:t>
            </a:r>
            <a:endParaRPr/>
          </a:p>
        </p:txBody>
      </p:sp>
      <p:sp>
        <p:nvSpPr>
          <p:cNvPr id="432" name="Google Shape;432;p57"/>
          <p:cNvSpPr txBox="1"/>
          <p:nvPr>
            <p:ph idx="3" type="body"/>
          </p:nvPr>
        </p:nvSpPr>
        <p:spPr>
          <a:xfrm>
            <a:off x="4601450" y="2328000"/>
            <a:ext cx="16413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Memberikan umpan balik segera untuk sistem monitoring, IoT, atau aplikasi finansial.</a:t>
            </a:r>
            <a:endParaRPr/>
          </a:p>
        </p:txBody>
      </p:sp>
      <p:sp>
        <p:nvSpPr>
          <p:cNvPr id="433" name="Google Shape;433;p57"/>
          <p:cNvSpPr txBox="1"/>
          <p:nvPr>
            <p:ph idx="4" type="body"/>
          </p:nvPr>
        </p:nvSpPr>
        <p:spPr>
          <a:xfrm>
            <a:off x="6602800" y="2328000"/>
            <a:ext cx="16413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Dengan fitur seperti retention policies dan continuous queries, mengelola data time-series dalam jumlah besar menjadi lebih mudah.</a:t>
            </a:r>
            <a:endParaRPr/>
          </a:p>
        </p:txBody>
      </p:sp>
      <p:sp>
        <p:nvSpPr>
          <p:cNvPr id="434" name="Google Shape;434;p57"/>
          <p:cNvSpPr/>
          <p:nvPr/>
        </p:nvSpPr>
        <p:spPr>
          <a:xfrm>
            <a:off x="556250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Time-Series Optimization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5" name="Google Shape;435;p57"/>
          <p:cNvSpPr/>
          <p:nvPr/>
        </p:nvSpPr>
        <p:spPr>
          <a:xfrm>
            <a:off x="2550692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High Performance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6" name="Google Shape;436;p57"/>
          <p:cNvSpPr/>
          <p:nvPr/>
        </p:nvSpPr>
        <p:spPr>
          <a:xfrm>
            <a:off x="4545133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Real-Time Insights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7" name="Google Shape;437;p57"/>
          <p:cNvSpPr/>
          <p:nvPr/>
        </p:nvSpPr>
        <p:spPr>
          <a:xfrm>
            <a:off x="6539575" y="180245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Built-in Data Management</a:t>
            </a:r>
            <a:endParaRPr sz="12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8" name="Google Shape;438;p5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9" name="Google Shape;439;p57"/>
          <p:cNvCxnSpPr/>
          <p:nvPr/>
        </p:nvCxnSpPr>
        <p:spPr>
          <a:xfrm>
            <a:off x="2423550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40" name="Google Shape;440;p57"/>
          <p:cNvCxnSpPr/>
          <p:nvPr/>
        </p:nvCxnSpPr>
        <p:spPr>
          <a:xfrm>
            <a:off x="442142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41" name="Google Shape;441;p57"/>
          <p:cNvCxnSpPr/>
          <p:nvPr/>
        </p:nvCxnSpPr>
        <p:spPr>
          <a:xfrm>
            <a:off x="642277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/>
          <p:nvPr>
            <p:ph idx="1" type="subTitle"/>
          </p:nvPr>
        </p:nvSpPr>
        <p:spPr>
          <a:xfrm>
            <a:off x="3384875" y="1790325"/>
            <a:ext cx="17085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447" name="Google Shape;447;p58"/>
          <p:cNvSpPr txBox="1"/>
          <p:nvPr>
            <p:ph idx="2" type="body"/>
          </p:nvPr>
        </p:nvSpPr>
        <p:spPr>
          <a:xfrm>
            <a:off x="3411500" y="2709575"/>
            <a:ext cx="17085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SQL</a:t>
            </a:r>
            <a:r>
              <a:rPr lang="en" sz="1000">
                <a:solidFill>
                  <a:schemeClr val="lt1"/>
                </a:solidFill>
              </a:rPr>
              <a:t>: Tidak dioptimalkan untuk data time-series; kesulitan dengan penulisan data frekuensi tinggi dan query untuk tren berbasis waktu.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InfluxDB</a:t>
            </a:r>
            <a:r>
              <a:rPr lang="en" sz="1000">
                <a:solidFill>
                  <a:schemeClr val="lt1"/>
                </a:solidFill>
              </a:rPr>
              <a:t>: Dirancang dari awal untuk data time-series, memberikan penyimpanan yang lebih efisien dan query yang lebih cepat.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48" name="Google Shape;448;p58"/>
          <p:cNvSpPr txBox="1"/>
          <p:nvPr>
            <p:ph idx="3" type="subTitle"/>
          </p:nvPr>
        </p:nvSpPr>
        <p:spPr>
          <a:xfrm>
            <a:off x="5305276" y="1790325"/>
            <a:ext cx="15996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449" name="Google Shape;449;p58"/>
          <p:cNvSpPr txBox="1"/>
          <p:nvPr>
            <p:ph idx="4" type="body"/>
          </p:nvPr>
        </p:nvSpPr>
        <p:spPr>
          <a:xfrm>
            <a:off x="5244053" y="2709575"/>
            <a:ext cx="17085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MongoDB</a:t>
            </a:r>
            <a:r>
              <a:rPr lang="en" sz="1000">
                <a:solidFill>
                  <a:schemeClr val="lt1"/>
                </a:solidFill>
              </a:rPr>
              <a:t>: Fleksibel, tetapi tidak memiliki optimasi bawaan untuk data time-series.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InfluxDB</a:t>
            </a:r>
            <a:r>
              <a:rPr lang="en" sz="1000">
                <a:solidFill>
                  <a:schemeClr val="lt1"/>
                </a:solidFill>
              </a:rPr>
              <a:t>: Menyediakan dukungan bawaan untuk data time-series, retention policies, dan continuous queries, memudahkan proses pengelolaan data.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0" name="Google Shape;450;p58"/>
          <p:cNvSpPr txBox="1"/>
          <p:nvPr>
            <p:ph idx="5" type="subTitle"/>
          </p:nvPr>
        </p:nvSpPr>
        <p:spPr>
          <a:xfrm>
            <a:off x="7138475" y="1790325"/>
            <a:ext cx="1708500" cy="5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Prometheus</a:t>
            </a:r>
            <a:endParaRPr/>
          </a:p>
        </p:txBody>
      </p:sp>
      <p:sp>
        <p:nvSpPr>
          <p:cNvPr id="451" name="Google Shape;451;p58"/>
          <p:cNvSpPr txBox="1"/>
          <p:nvPr>
            <p:ph idx="6" type="body"/>
          </p:nvPr>
        </p:nvSpPr>
        <p:spPr>
          <a:xfrm>
            <a:off x="7138481" y="2709575"/>
            <a:ext cx="1708500" cy="19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Prometheus</a:t>
            </a:r>
            <a:r>
              <a:rPr lang="en" sz="1000">
                <a:solidFill>
                  <a:schemeClr val="lt1"/>
                </a:solidFill>
              </a:rPr>
              <a:t>: Terutama digunakan untuk monitoring, tetapi kurang fleksibel dalam penggunaan lain.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InfluxDB</a:t>
            </a:r>
            <a:r>
              <a:rPr lang="en" sz="1000">
                <a:solidFill>
                  <a:schemeClr val="lt1"/>
                </a:solidFill>
              </a:rPr>
              <a:t>: Lebih fleksibel, cocok untuk berbagai kasus penggunaan selain monitoring, termasuk IoT, analitik, dan pelacakan real-time.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2" name="Google Shape;452;p58"/>
          <p:cNvSpPr txBox="1"/>
          <p:nvPr>
            <p:ph type="title"/>
          </p:nvPr>
        </p:nvSpPr>
        <p:spPr>
          <a:xfrm>
            <a:off x="430425" y="513775"/>
            <a:ext cx="67677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Databases</a:t>
            </a:r>
            <a:endParaRPr/>
          </a:p>
        </p:txBody>
      </p:sp>
      <p:sp>
        <p:nvSpPr>
          <p:cNvPr id="453" name="Google Shape;453;p58"/>
          <p:cNvSpPr txBox="1"/>
          <p:nvPr>
            <p:ph idx="7" type="body"/>
          </p:nvPr>
        </p:nvSpPr>
        <p:spPr>
          <a:xfrm>
            <a:off x="717575" y="2758400"/>
            <a:ext cx="2095500" cy="13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Singkatnya, </a:t>
            </a:r>
            <a:r>
              <a:rPr b="1" lang="en" sz="1100"/>
              <a:t>InfluxDB unggul dalam menangani data time-series secara efisien</a:t>
            </a:r>
            <a:r>
              <a:rPr lang="en" sz="1100"/>
              <a:t>, sedangkan basis data lain memiliki keunggulan dalam kasus penggunaan yang berbeda</a:t>
            </a:r>
            <a:endParaRPr sz="1100"/>
          </a:p>
        </p:txBody>
      </p:sp>
      <p:sp>
        <p:nvSpPr>
          <p:cNvPr id="454" name="Google Shape;454;p58"/>
          <p:cNvSpPr/>
          <p:nvPr/>
        </p:nvSpPr>
        <p:spPr>
          <a:xfrm>
            <a:off x="603475" y="1753866"/>
            <a:ext cx="2313300" cy="589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455" name="Google Shape;455;p58"/>
          <p:cNvCxnSpPr/>
          <p:nvPr/>
        </p:nvCxnSpPr>
        <p:spPr>
          <a:xfrm>
            <a:off x="518202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8"/>
          <p:cNvCxnSpPr/>
          <p:nvPr/>
        </p:nvCxnSpPr>
        <p:spPr>
          <a:xfrm>
            <a:off x="702167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idx="1" type="subTitle"/>
          </p:nvPr>
        </p:nvSpPr>
        <p:spPr>
          <a:xfrm>
            <a:off x="556525" y="1430500"/>
            <a:ext cx="22749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n" sz="1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nternet of Things</a:t>
            </a:r>
            <a:endParaRPr b="1" sz="1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59"/>
          <p:cNvSpPr txBox="1"/>
          <p:nvPr>
            <p:ph idx="2" type="body"/>
          </p:nvPr>
        </p:nvSpPr>
        <p:spPr>
          <a:xfrm>
            <a:off x="556525" y="2011825"/>
            <a:ext cx="22749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Mengumpulkan dan menganalisis data dari sensor (suhu, kelembapan, tekanan).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Contoh: Jaringan sensor di rumah pintar atau industri.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3" name="Google Shape;463;p59"/>
          <p:cNvSpPr txBox="1"/>
          <p:nvPr>
            <p:ph idx="3" type="subTitle"/>
          </p:nvPr>
        </p:nvSpPr>
        <p:spPr>
          <a:xfrm>
            <a:off x="3434525" y="1430500"/>
            <a:ext cx="22749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Monitoring</a:t>
            </a:r>
            <a:endParaRPr b="1" sz="1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4" name="Google Shape;464;p59"/>
          <p:cNvSpPr txBox="1"/>
          <p:nvPr>
            <p:ph idx="4" type="body"/>
          </p:nvPr>
        </p:nvSpPr>
        <p:spPr>
          <a:xfrm>
            <a:off x="3434550" y="2011825"/>
            <a:ext cx="22749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Melacak metrik kinerja seperti penggunaan CPU, penggunaan memori, dan ruang disk dari waktu ke waktu.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Contoh: Monitoring infrastruktur TI.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59"/>
          <p:cNvSpPr txBox="1"/>
          <p:nvPr>
            <p:ph idx="5" type="subTitle"/>
          </p:nvPr>
        </p:nvSpPr>
        <p:spPr>
          <a:xfrm>
            <a:off x="6312575" y="1430500"/>
            <a:ext cx="2274600" cy="6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Real-Time Analytics</a:t>
            </a:r>
            <a:endParaRPr b="1" sz="1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p59"/>
          <p:cNvSpPr txBox="1"/>
          <p:nvPr>
            <p:ph idx="6" type="body"/>
          </p:nvPr>
        </p:nvSpPr>
        <p:spPr>
          <a:xfrm>
            <a:off x="6312775" y="2011825"/>
            <a:ext cx="2274600" cy="19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Menganalisis lalu lintas web, keterlibatan media sosial, metrik finansial, atau interaksi pengguna.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Contoh: Data e-commerce atau dasbor finansial real-time.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59"/>
          <p:cNvSpPr txBox="1"/>
          <p:nvPr>
            <p:ph type="title"/>
          </p:nvPr>
        </p:nvSpPr>
        <p:spPr>
          <a:xfrm>
            <a:off x="450850" y="596800"/>
            <a:ext cx="6767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 txBox="1"/>
          <p:nvPr>
            <p:ph type="title"/>
          </p:nvPr>
        </p:nvSpPr>
        <p:spPr>
          <a:xfrm>
            <a:off x="452575" y="596800"/>
            <a:ext cx="44181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473" name="Google Shape;473;p60"/>
          <p:cNvSpPr txBox="1"/>
          <p:nvPr>
            <p:ph idx="1" type="subTitle"/>
          </p:nvPr>
        </p:nvSpPr>
        <p:spPr>
          <a:xfrm>
            <a:off x="467825" y="1552500"/>
            <a:ext cx="21510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Dirancang untuk Time-Series</a:t>
            </a:r>
            <a:endParaRPr sz="1300"/>
          </a:p>
        </p:txBody>
      </p:sp>
      <p:sp>
        <p:nvSpPr>
          <p:cNvPr id="474" name="Google Shape;474;p60"/>
          <p:cNvSpPr txBox="1"/>
          <p:nvPr>
            <p:ph idx="2" type="body"/>
          </p:nvPr>
        </p:nvSpPr>
        <p:spPr>
          <a:xfrm>
            <a:off x="467825" y="18356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InfluxDB dioptimalkan untuk data berbasis waktu dengan kinerja tinggi.</a:t>
            </a:r>
            <a:endParaRPr/>
          </a:p>
        </p:txBody>
      </p:sp>
      <p:sp>
        <p:nvSpPr>
          <p:cNvPr id="475" name="Google Shape;475;p60"/>
          <p:cNvSpPr txBox="1"/>
          <p:nvPr>
            <p:ph idx="3" type="subTitle"/>
          </p:nvPr>
        </p:nvSpPr>
        <p:spPr>
          <a:xfrm>
            <a:off x="3052450" y="1476300"/>
            <a:ext cx="21510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Skalabilitas Tinggi</a:t>
            </a:r>
            <a:endParaRPr sz="1300"/>
          </a:p>
        </p:txBody>
      </p:sp>
      <p:sp>
        <p:nvSpPr>
          <p:cNvPr id="476" name="Google Shape;476;p60"/>
          <p:cNvSpPr txBox="1"/>
          <p:nvPr>
            <p:ph idx="4" type="body"/>
          </p:nvPr>
        </p:nvSpPr>
        <p:spPr>
          <a:xfrm>
            <a:off x="3086850" y="1835700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Mampu menangani data dalam jumlah besar dengan efisien.</a:t>
            </a:r>
            <a:endParaRPr/>
          </a:p>
        </p:txBody>
      </p:sp>
      <p:sp>
        <p:nvSpPr>
          <p:cNvPr id="477" name="Google Shape;477;p60"/>
          <p:cNvSpPr txBox="1"/>
          <p:nvPr>
            <p:ph idx="5" type="subTitle"/>
          </p:nvPr>
        </p:nvSpPr>
        <p:spPr>
          <a:xfrm>
            <a:off x="5637075" y="1476300"/>
            <a:ext cx="21510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Analitik Real-Time</a:t>
            </a:r>
            <a:endParaRPr sz="1300"/>
          </a:p>
        </p:txBody>
      </p:sp>
      <p:sp>
        <p:nvSpPr>
          <p:cNvPr id="478" name="Google Shape;478;p60"/>
          <p:cNvSpPr txBox="1"/>
          <p:nvPr>
            <p:ph idx="6" type="body"/>
          </p:nvPr>
        </p:nvSpPr>
        <p:spPr>
          <a:xfrm>
            <a:off x="5637075" y="18356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Cocok untuk monitoring IoT, server, dan aplikasi finansial.</a:t>
            </a:r>
            <a:endParaRPr/>
          </a:p>
        </p:txBody>
      </p:sp>
      <p:sp>
        <p:nvSpPr>
          <p:cNvPr id="479" name="Google Shape;479;p6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0" name="Google Shape;480;p60"/>
          <p:cNvCxnSpPr/>
          <p:nvPr/>
        </p:nvCxnSpPr>
        <p:spPr>
          <a:xfrm>
            <a:off x="2830313" y="15897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60"/>
          <p:cNvCxnSpPr/>
          <p:nvPr/>
        </p:nvCxnSpPr>
        <p:spPr>
          <a:xfrm>
            <a:off x="5418663" y="15897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60"/>
          <p:cNvCxnSpPr/>
          <p:nvPr/>
        </p:nvCxnSpPr>
        <p:spPr>
          <a:xfrm>
            <a:off x="2830313" y="28075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5418663" y="28075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467825" y="2883800"/>
            <a:ext cx="21510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Retention Policies &amp; Query Otomatis</a:t>
            </a:r>
            <a:endParaRPr sz="1300"/>
          </a:p>
        </p:txBody>
      </p:sp>
      <p:sp>
        <p:nvSpPr>
          <p:cNvPr id="485" name="Google Shape;485;p60"/>
          <p:cNvSpPr txBox="1"/>
          <p:nvPr>
            <p:ph idx="2" type="body"/>
          </p:nvPr>
        </p:nvSpPr>
        <p:spPr>
          <a:xfrm>
            <a:off x="467825" y="32431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Memudahkan manajemen data dalam jumlah besar.</a:t>
            </a:r>
            <a:endParaRPr/>
          </a:p>
        </p:txBody>
      </p:sp>
      <p:sp>
        <p:nvSpPr>
          <p:cNvPr id="486" name="Google Shape;486;p60"/>
          <p:cNvSpPr txBox="1"/>
          <p:nvPr>
            <p:ph idx="3" type="subTitle"/>
          </p:nvPr>
        </p:nvSpPr>
        <p:spPr>
          <a:xfrm>
            <a:off x="3052450" y="2883800"/>
            <a:ext cx="21510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Performa Lebih Baik dari SQL &amp; NoSQL</a:t>
            </a:r>
            <a:endParaRPr sz="1300"/>
          </a:p>
        </p:txBody>
      </p:sp>
      <p:sp>
        <p:nvSpPr>
          <p:cNvPr id="487" name="Google Shape;487;p60"/>
          <p:cNvSpPr txBox="1"/>
          <p:nvPr>
            <p:ph idx="4" type="body"/>
          </p:nvPr>
        </p:nvSpPr>
        <p:spPr>
          <a:xfrm>
            <a:off x="3086850" y="3243200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Lebih cepat untuk penyimpanan dan query time-series.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60"/>
          <p:cNvSpPr txBox="1"/>
          <p:nvPr>
            <p:ph idx="5" type="subTitle"/>
          </p:nvPr>
        </p:nvSpPr>
        <p:spPr>
          <a:xfrm>
            <a:off x="5637075" y="2883800"/>
            <a:ext cx="21510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Mendukung Berbagai Kasus Penggunaan</a:t>
            </a:r>
            <a:endParaRPr sz="1300"/>
          </a:p>
        </p:txBody>
      </p:sp>
      <p:sp>
        <p:nvSpPr>
          <p:cNvPr id="489" name="Google Shape;489;p60"/>
          <p:cNvSpPr txBox="1"/>
          <p:nvPr>
            <p:ph idx="6" type="body"/>
          </p:nvPr>
        </p:nvSpPr>
        <p:spPr>
          <a:xfrm>
            <a:off x="5637075" y="3243188"/>
            <a:ext cx="21867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Dari monitoring, IoT, hingga analitik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