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3" r:id="rId3"/>
    <p:sldId id="276" r:id="rId4"/>
    <p:sldId id="277" r:id="rId5"/>
    <p:sldId id="289" r:id="rId6"/>
    <p:sldId id="279" r:id="rId7"/>
    <p:sldId id="290" r:id="rId8"/>
    <p:sldId id="293" r:id="rId9"/>
    <p:sldId id="304" r:id="rId10"/>
    <p:sldId id="294" r:id="rId11"/>
    <p:sldId id="278" r:id="rId12"/>
    <p:sldId id="287" r:id="rId13"/>
    <p:sldId id="282" r:id="rId14"/>
    <p:sldId id="281" r:id="rId15"/>
    <p:sldId id="300" r:id="rId16"/>
    <p:sldId id="301" r:id="rId17"/>
    <p:sldId id="305" r:id="rId18"/>
    <p:sldId id="306" r:id="rId19"/>
    <p:sldId id="307" r:id="rId20"/>
    <p:sldId id="272" r:id="rId21"/>
    <p:sldId id="288" r:id="rId22"/>
    <p:sldId id="291" r:id="rId23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1B022A-4783-4490-19DC-B852C39648CA}" name="Andre Busch" initials="AB" userId="75ecc6c9f35afd50" providerId="Windows Live"/>
  <p188:author id="{C7559FD4-7425-0FB0-56FE-174A4D39742B}" name="Andre Busch (abusch)" initials="AB(" userId="S::andre.busch@smail.th-koeln.de::7d0ac554-9509-4268-ad3c-15ed05a2b8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71F"/>
    <a:srgbClr val="AA0F1F"/>
    <a:srgbClr val="901B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6866" autoAdjust="0"/>
  </p:normalViewPr>
  <p:slideViewPr>
    <p:cSldViewPr snapToGrid="0" snapToObjects="1">
      <p:cViewPr varScale="1">
        <p:scale>
          <a:sx n="64" d="100"/>
          <a:sy n="64" d="100"/>
        </p:scale>
        <p:origin x="1685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8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EABD8D7-DB7D-4262-BD90-67B58EBF3A4F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17.04.2023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69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61BB4A2-88BF-4F1A-ADC3-F64B0D1FA15C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17.04.2023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1812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Hello &amp; Welcome </a:t>
            </a:r>
            <a:r>
              <a:rPr lang="de-DE" altLang="de-DE" dirty="0" err="1"/>
              <a:t>everyone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yet</a:t>
            </a:r>
            <a:r>
              <a:rPr lang="de-DE" altLang="de-DE" dirty="0"/>
              <a:t> </a:t>
            </a:r>
            <a:r>
              <a:rPr lang="de-DE" altLang="de-DE" dirty="0" err="1"/>
              <a:t>another</a:t>
            </a:r>
            <a:r>
              <a:rPr lang="de-DE" altLang="de-DE" dirty="0"/>
              <a:t> </a:t>
            </a:r>
            <a:r>
              <a:rPr lang="de-DE" altLang="de-DE" dirty="0" err="1"/>
              <a:t>learning</a:t>
            </a:r>
            <a:r>
              <a:rPr lang="de-DE" altLang="de-DE" dirty="0"/>
              <a:t> </a:t>
            </a:r>
            <a:r>
              <a:rPr lang="de-DE" altLang="de-DE" dirty="0" err="1"/>
              <a:t>nugget</a:t>
            </a:r>
            <a:r>
              <a:rPr lang="de-DE" altLang="de-DE" dirty="0"/>
              <a:t> on </a:t>
            </a:r>
            <a:r>
              <a:rPr lang="de-DE" altLang="de-DE" dirty="0" err="1"/>
              <a:t>terminology</a:t>
            </a:r>
            <a:r>
              <a:rPr lang="de-DE" altLang="de-DE" dirty="0"/>
              <a:t> </a:t>
            </a:r>
            <a:r>
              <a:rPr lang="de-DE" altLang="de-DE" dirty="0" err="1"/>
              <a:t>integration</a:t>
            </a:r>
            <a:r>
              <a:rPr lang="de-DE" altLang="de-DE" dirty="0"/>
              <a:t> </a:t>
            </a:r>
            <a:r>
              <a:rPr lang="de-DE" altLang="de-DE" dirty="0" err="1"/>
              <a:t>into</a:t>
            </a:r>
            <a:r>
              <a:rPr lang="de-DE" altLang="de-DE" dirty="0"/>
              <a:t> </a:t>
            </a:r>
            <a:r>
              <a:rPr lang="de-DE" altLang="de-DE" dirty="0" err="1"/>
              <a:t>neural</a:t>
            </a:r>
            <a:r>
              <a:rPr lang="de-DE" altLang="de-DE" dirty="0"/>
              <a:t> </a:t>
            </a:r>
            <a:r>
              <a:rPr lang="de-DE" altLang="de-DE" dirty="0" err="1"/>
              <a:t>machine</a:t>
            </a:r>
            <a:r>
              <a:rPr lang="de-DE" altLang="de-DE" dirty="0"/>
              <a:t> </a:t>
            </a:r>
            <a:r>
              <a:rPr lang="de-DE" altLang="de-DE" dirty="0" err="1"/>
              <a:t>translation</a:t>
            </a:r>
            <a:r>
              <a:rPr lang="de-DE" altLang="de-DE" dirty="0"/>
              <a:t> (NMT)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dirty="0"/>
              <a:t>We would like to pay a little more attention to this topic, because it is a very dynamic one </a:t>
            </a:r>
            <a:r>
              <a:rPr lang="en-GB" altLang="de-DE"/>
              <a:t>at m.  </a:t>
            </a:r>
            <a:endParaRPr lang="en-GB" altLang="de-DE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dirty="0"/>
              <a:t>In fact, the various MT providers are currently outbidding each other with new ideas and solutions.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dirty="0"/>
              <a:t>And today, we want to shed light on so-called glossaries, which is a method of enforcing desired target terms in machine translation output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Let’s have a look at our workflow again because up to the point where the engine produces a flawed MT output, the workflow is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Glossaries (</a:t>
            </a:r>
            <a:r>
              <a:rPr lang="en-GB" i="1" dirty="0">
                <a:solidFill>
                  <a:srgbClr val="0070C0"/>
                </a:solidFill>
              </a:rPr>
              <a:t>click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 can created from scratch or exported from a termbase (more on that later)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They are then used to automatically check the terminology in the MT output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that you as post-editor (</a:t>
            </a:r>
            <a:r>
              <a:rPr lang="en-GB" i="1" dirty="0"/>
              <a:t>click</a:t>
            </a:r>
            <a:r>
              <a:rPr lang="en-GB" dirty="0"/>
              <a:t>) are presented with an MT output that already contains the desired target terms, which can save time and effort!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can then focus on other aspects of post-editing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i="0" dirty="0"/>
              <a:t>Sounds easy enough, but there’s a catch </a:t>
            </a:r>
            <a:r>
              <a:rPr lang="en-GB" i="1" dirty="0"/>
              <a:t>(click), </a:t>
            </a:r>
            <a:r>
              <a:rPr lang="en-GB" i="0" dirty="0"/>
              <a:t>which brings us to glossary issue no. 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77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9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Glossary </a:t>
            </a:r>
            <a:r>
              <a:rPr lang="de-DE" dirty="0" err="1"/>
              <a:t>formats</a:t>
            </a:r>
            <a:r>
              <a:rPr lang="de-DE" dirty="0"/>
              <a:t>: Excel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comma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tap </a:t>
            </a:r>
            <a:r>
              <a:rPr lang="de-DE" dirty="0" err="1"/>
              <a:t>seperated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Glossaries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keyword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/>
              <a:t>1-to-1 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ambiguous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? 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does </a:t>
            </a:r>
            <a:r>
              <a:rPr lang="de-DE" dirty="0" err="1"/>
              <a:t>make</a:t>
            </a:r>
            <a:r>
              <a:rPr lang="de-DE" dirty="0"/>
              <a:t> sense!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u="sng" dirty="0" err="1"/>
              <a:t>Example</a:t>
            </a:r>
            <a:r>
              <a:rPr lang="de-DE" dirty="0"/>
              <a:t>: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Imagine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moles</a:t>
            </a:r>
            <a:r>
              <a:rPr lang="de-DE" dirty="0"/>
              <a:t> (</a:t>
            </a:r>
            <a:r>
              <a:rPr lang="de-DE" b="1" dirty="0" err="1"/>
              <a:t>picture</a:t>
            </a:r>
            <a:r>
              <a:rPr lang="de-DE" dirty="0"/>
              <a:t>!),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live,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etc.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, the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i="1" dirty="0"/>
              <a:t>mole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birthmark, but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source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the animal? </a:t>
            </a:r>
            <a:r>
              <a:rPr lang="de-DE" dirty="0" err="1"/>
              <a:t>Probably</a:t>
            </a:r>
            <a:r>
              <a:rPr lang="de-DE" dirty="0"/>
              <a:t>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alternative meaning doesn’t occur in the STs, you can consider including your original entry in the glossary (</a:t>
            </a:r>
            <a:r>
              <a:rPr lang="en-GB" b="1" dirty="0"/>
              <a:t>green mark</a:t>
            </a:r>
            <a:r>
              <a:rPr lang="en-GB" dirty="0"/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So, now that we’ve covered the issue of concept vs. term integration, we’re now moving on to the second glossary issue…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036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34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Entrid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the 3 </a:t>
            </a:r>
            <a:r>
              <a:rPr lang="de-DE" dirty="0" err="1"/>
              <a:t>concepts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animal </a:t>
            </a:r>
            <a:r>
              <a:rPr lang="de-DE" i="1" dirty="0"/>
              <a:t>mole</a:t>
            </a:r>
            <a:r>
              <a:rPr lang="de-DE" dirty="0"/>
              <a:t> (</a:t>
            </a:r>
            <a:r>
              <a:rPr lang="de-DE" dirty="0" err="1"/>
              <a:t>picture</a:t>
            </a:r>
            <a:r>
              <a:rPr lang="de-DE" dirty="0"/>
              <a:t>!) and 2 </a:t>
            </a:r>
            <a:r>
              <a:rPr lang="de-DE" dirty="0" err="1"/>
              <a:t>genera</a:t>
            </a:r>
            <a:r>
              <a:rPr lang="de-DE" dirty="0"/>
              <a:t>: The </a:t>
            </a:r>
            <a:r>
              <a:rPr lang="de-DE" i="1" dirty="0" err="1"/>
              <a:t>shrew</a:t>
            </a:r>
            <a:r>
              <a:rPr lang="de-DE" i="1" dirty="0"/>
              <a:t> mole </a:t>
            </a:r>
            <a:r>
              <a:rPr lang="de-DE" dirty="0"/>
              <a:t>and </a:t>
            </a:r>
            <a:r>
              <a:rPr lang="de-DE" i="1" dirty="0"/>
              <a:t>The Russian </a:t>
            </a:r>
            <a:r>
              <a:rPr lang="de-DE" i="1" dirty="0" err="1"/>
              <a:t>desman</a:t>
            </a:r>
            <a:endParaRPr lang="de-DE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 err="1"/>
              <a:t>Preferred</a:t>
            </a:r>
            <a:r>
              <a:rPr lang="de-DE" i="1" dirty="0"/>
              <a:t> and </a:t>
            </a:r>
            <a:r>
              <a:rPr lang="de-DE" i="1" dirty="0" err="1"/>
              <a:t>forbidden</a:t>
            </a:r>
            <a:r>
              <a:rPr lang="de-DE" i="1" dirty="0"/>
              <a:t> (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notRecommended</a:t>
            </a:r>
            <a:r>
              <a:rPr lang="de-DE" i="1" dirty="0"/>
              <a:t>) terms in </a:t>
            </a:r>
            <a:r>
              <a:rPr lang="de-DE" i="1" dirty="0" err="1"/>
              <a:t>both</a:t>
            </a:r>
            <a:r>
              <a:rPr lang="de-DE" i="1" dirty="0"/>
              <a:t> English and German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632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First of all, 2 lists, because term orientation makes glossaries language dependent!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dirty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z="1200" u="sng" dirty="0">
                <a:sym typeface="Wingdings" panose="05000000000000000000" pitchFamily="2" charset="2"/>
              </a:rPr>
              <a:t>For example, English into German: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all source terms (both preferred and forbidden)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ONE AND THE SAME preferred target equivalent for each source term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>
                <a:sym typeface="Wingdings" panose="05000000000000000000" pitchFamily="2" charset="2"/>
              </a:rPr>
              <a:t>Shrew mole </a:t>
            </a:r>
            <a:r>
              <a:rPr lang="en-GB" sz="1200" i="1" dirty="0">
                <a:sym typeface="Wingdings" panose="05000000000000000000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83231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6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u="sng" dirty="0"/>
              <a:t>Small </a:t>
            </a:r>
            <a:r>
              <a:rPr lang="de-DE" u="sng" dirty="0" err="1"/>
              <a:t>text</a:t>
            </a:r>
            <a:r>
              <a:rPr lang="de-DE" u="sng" dirty="0"/>
              <a:t> sample, </a:t>
            </a:r>
            <a:r>
              <a:rPr lang="de-DE" u="sng" dirty="0" err="1"/>
              <a:t>from</a:t>
            </a:r>
            <a:r>
              <a:rPr lang="de-DE" u="sng" dirty="0"/>
              <a:t> Wikipedia, link in the </a:t>
            </a:r>
            <a:r>
              <a:rPr lang="de-DE" u="sng" dirty="0" err="1"/>
              <a:t>references</a:t>
            </a:r>
            <a:endParaRPr lang="de-DE" u="sng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Moles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Maulwürfe (</a:t>
            </a:r>
            <a:r>
              <a:rPr lang="de-DE" b="1" dirty="0">
                <a:sym typeface="Wingdings" panose="05000000000000000000" pitchFamily="2" charset="2"/>
              </a:rPr>
              <a:t>ok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>
                <a:sym typeface="Wingdings" panose="05000000000000000000" pitchFamily="2" charset="2"/>
              </a:rPr>
              <a:t>Shrew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moles</a:t>
            </a:r>
            <a:r>
              <a:rPr lang="de-DE" dirty="0">
                <a:sym typeface="Wingdings" panose="05000000000000000000" pitchFamily="2" charset="2"/>
              </a:rPr>
              <a:t>  Spitzmäuse (</a:t>
            </a:r>
            <a:r>
              <a:rPr lang="de-DE" i="1" dirty="0">
                <a:sym typeface="Wingdings" panose="05000000000000000000" pitchFamily="2" charset="2"/>
              </a:rPr>
              <a:t>shrews</a:t>
            </a:r>
            <a:r>
              <a:rPr lang="de-DE" dirty="0">
                <a:sym typeface="Wingdings" panose="05000000000000000000" pitchFamily="2" charset="2"/>
              </a:rPr>
              <a:t>) (</a:t>
            </a:r>
            <a:r>
              <a:rPr lang="de-DE" b="1" dirty="0">
                <a:sym typeface="Wingdings" panose="05000000000000000000" pitchFamily="2" charset="2"/>
              </a:rPr>
              <a:t>different animal</a:t>
            </a:r>
            <a:r>
              <a:rPr lang="de-DE" dirty="0">
                <a:sym typeface="Wingdings" panose="05000000000000000000" pitchFamily="2" charset="2"/>
              </a:rPr>
              <a:t>!)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Russian </a:t>
            </a:r>
            <a:r>
              <a:rPr lang="de-DE" dirty="0" err="1">
                <a:sym typeface="Wingdings" panose="05000000000000000000" pitchFamily="2" charset="2"/>
              </a:rPr>
              <a:t>Desman</a:t>
            </a:r>
            <a:r>
              <a:rPr lang="de-DE" dirty="0">
                <a:sym typeface="Wingdings" panose="05000000000000000000" pitchFamily="2" charset="2"/>
              </a:rPr>
              <a:t>  russischer </a:t>
            </a:r>
            <a:r>
              <a:rPr lang="de-DE" dirty="0" err="1">
                <a:sym typeface="Wingdings" panose="05000000000000000000" pitchFamily="2" charset="2"/>
              </a:rPr>
              <a:t>Desman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b="1" dirty="0">
                <a:sym typeface="Wingdings" panose="05000000000000000000" pitchFamily="2" charset="2"/>
              </a:rPr>
              <a:t>ok</a:t>
            </a:r>
            <a:r>
              <a:rPr lang="de-DE" dirty="0">
                <a:sym typeface="Wingdings" panose="05000000000000000000" pitchFamily="2" charset="2"/>
              </a:rPr>
              <a:t>, but </a:t>
            </a:r>
            <a:r>
              <a:rPr lang="de-DE" dirty="0" err="1">
                <a:sym typeface="Wingdings" panose="05000000000000000000" pitchFamily="2" charset="2"/>
              </a:rPr>
              <a:t>we‘d</a:t>
            </a:r>
            <a:r>
              <a:rPr lang="de-DE" dirty="0">
                <a:sym typeface="Wingdings" panose="05000000000000000000" pitchFamily="2" charset="2"/>
              </a:rPr>
              <a:t> like russisch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capitalised!)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>
                <a:sym typeface="Wingdings" panose="05000000000000000000" pitchFamily="2" charset="2"/>
              </a:rPr>
              <a:t>Desmans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Desmans</a:t>
            </a:r>
            <a:r>
              <a:rPr lang="de-DE" dirty="0">
                <a:sym typeface="Wingdings" panose="05000000000000000000" pitchFamily="2" charset="2"/>
              </a:rPr>
              <a:t> (Russian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missing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since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was not </a:t>
            </a:r>
            <a:r>
              <a:rPr lang="de-DE" dirty="0" err="1">
                <a:sym typeface="Wingdings" panose="05000000000000000000" pitchFamily="2" charset="2"/>
              </a:rPr>
              <a:t>given</a:t>
            </a:r>
            <a:r>
              <a:rPr lang="de-DE" dirty="0">
                <a:sym typeface="Wingdings" panose="05000000000000000000" pitchFamily="2" charset="2"/>
              </a:rPr>
              <a:t> in the source, but </a:t>
            </a:r>
            <a:r>
              <a:rPr lang="de-DE" dirty="0" err="1">
                <a:sym typeface="Wingdings" panose="05000000000000000000" pitchFamily="2" charset="2"/>
              </a:rPr>
              <a:t>incorrect</a:t>
            </a:r>
            <a:r>
              <a:rPr lang="de-DE" dirty="0">
                <a:sym typeface="Wingdings" panose="05000000000000000000" pitchFamily="2" charset="2"/>
              </a:rPr>
              <a:t> plural form!)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Next, </a:t>
            </a:r>
            <a:r>
              <a:rPr lang="de-DE" dirty="0" err="1"/>
              <a:t>we‘ll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DeepL </a:t>
            </a:r>
            <a:r>
              <a:rPr lang="de-DE" dirty="0" err="1"/>
              <a:t>to</a:t>
            </a:r>
            <a:r>
              <a:rPr lang="de-DE" dirty="0"/>
              <a:t> see </a:t>
            </a:r>
            <a:r>
              <a:rPr lang="de-DE" dirty="0" err="1"/>
              <a:t>how</a:t>
            </a:r>
            <a:r>
              <a:rPr lang="de-DE" dirty="0"/>
              <a:t> the glossary feature </a:t>
            </a:r>
            <a:r>
              <a:rPr lang="de-DE" dirty="0" err="1"/>
              <a:t>works</a:t>
            </a:r>
            <a:r>
              <a:rPr lang="de-DE" dirty="0"/>
              <a:t>!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1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97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the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!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Howerver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professionals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CAT tools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 memoq,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glossaries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DeepL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Unfortunately</a:t>
            </a:r>
            <a:r>
              <a:rPr lang="de-DE" dirty="0"/>
              <a:t>, memoq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specifiy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the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inflected</a:t>
            </a:r>
            <a:r>
              <a:rPr lang="de-DE" dirty="0"/>
              <a:t> 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 CAT </a:t>
            </a:r>
            <a:r>
              <a:rPr lang="de-DE" dirty="0" err="1"/>
              <a:t>tool</a:t>
            </a:r>
            <a:r>
              <a:rPr lang="de-DE" dirty="0"/>
              <a:t> Trados Studio </a:t>
            </a:r>
            <a:r>
              <a:rPr lang="de-DE" dirty="0" err="1"/>
              <a:t>doesn‘t</a:t>
            </a:r>
            <a:r>
              <a:rPr lang="de-DE" dirty="0"/>
              <a:t> support the glossary feature in its DeepL </a:t>
            </a:r>
            <a:r>
              <a:rPr lang="de-DE" dirty="0" err="1"/>
              <a:t>plug-in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the CAT </a:t>
            </a:r>
            <a:r>
              <a:rPr lang="de-DE" dirty="0" err="1"/>
              <a:t>tool</a:t>
            </a:r>
            <a:r>
              <a:rPr lang="de-DE" dirty="0"/>
              <a:t> Phrase, </a:t>
            </a:r>
            <a:r>
              <a:rPr lang="de-DE" dirty="0" err="1"/>
              <a:t>formerly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Memsource</a:t>
            </a:r>
            <a:r>
              <a:rPr lang="de-DE" dirty="0"/>
              <a:t>. Its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i="1" dirty="0"/>
              <a:t>Phrase </a:t>
            </a:r>
            <a:r>
              <a:rPr lang="de-DE" i="1" dirty="0" err="1"/>
              <a:t>Translate</a:t>
            </a:r>
            <a:r>
              <a:rPr lang="de-DE" i="1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MT </a:t>
            </a:r>
            <a:r>
              <a:rPr lang="de-DE" dirty="0" err="1"/>
              <a:t>systems</a:t>
            </a:r>
            <a:r>
              <a:rPr lang="de-DE" dirty="0"/>
              <a:t> via </a:t>
            </a:r>
            <a:r>
              <a:rPr lang="de-DE" dirty="0" err="1"/>
              <a:t>plug-ins</a:t>
            </a:r>
            <a:r>
              <a:rPr lang="de-DE" dirty="0"/>
              <a:t>. </a:t>
            </a:r>
            <a:r>
              <a:rPr lang="en-GB" dirty="0"/>
              <a:t>The component is not only supposed to select the best MT system for a specific translation job, but it also supports a glossary feature directly in the CAT tool. Unfortunately, however, the terms are not correctly inflected yet as Keller (2022) points out in an article about Phrase Translate.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sum it up, I hope it has become clear that terminology integration into NMT output currently is a very dynamic topic and that the glossary feature can reduce post-editing effort if properly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335905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end, 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Let's do a quick recap of the paper first.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Then, we have a look at checking terminology during post-editing.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And building on that we look at how glossaries can help with that and discuss potential pitfalls.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Putting theory into practice, I will show you a) how to convert a termbase into a glossary usable for NMT and b) how you can use glossaries in DeepL.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Last but not least, we’ll summarize what we’ve learned and discuss some future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61052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the end of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the </a:t>
            </a:r>
            <a:r>
              <a:rPr lang="de-DE" dirty="0" err="1"/>
              <a:t>references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them</a:t>
            </a:r>
            <a:r>
              <a:rPr lang="de-DE" dirty="0"/>
              <a:t> in the </a:t>
            </a:r>
            <a:r>
              <a:rPr lang="de-DE" dirty="0" err="1"/>
              <a:t>companion</a:t>
            </a:r>
            <a:r>
              <a:rPr lang="de-DE" dirty="0"/>
              <a:t> PDF. </a:t>
            </a:r>
            <a:r>
              <a:rPr lang="de-DE"/>
              <a:t>Goodbye!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25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12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err="1"/>
              <a:t>Masking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replace</a:t>
            </a:r>
            <a:r>
              <a:rPr lang="de-DE" dirty="0"/>
              <a:t> source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placeholders</a:t>
            </a:r>
            <a:r>
              <a:rPr lang="de-DE" dirty="0"/>
              <a:t>, </a:t>
            </a:r>
            <a:r>
              <a:rPr lang="de-DE" dirty="0" err="1"/>
              <a:t>translate</a:t>
            </a:r>
            <a:r>
              <a:rPr lang="de-DE" dirty="0"/>
              <a:t>,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;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struggels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morphosyntactic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integrating</a:t>
            </a:r>
            <a:r>
              <a:rPr lang="de-DE" dirty="0"/>
              <a:t> the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. 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struggels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the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grammatical</a:t>
            </a:r>
            <a:r>
              <a:rPr lang="de-DE" dirty="0"/>
              <a:t> </a:t>
            </a:r>
            <a:r>
              <a:rPr lang="de-DE" dirty="0" err="1"/>
              <a:t>gender</a:t>
            </a:r>
            <a:r>
              <a:rPr lang="de-DE" dirty="0"/>
              <a:t> of the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Data </a:t>
            </a:r>
            <a:r>
              <a:rPr lang="de-DE" b="1" dirty="0" err="1"/>
              <a:t>augmentation</a:t>
            </a:r>
            <a:r>
              <a:rPr lang="de-DE" dirty="0"/>
              <a:t>, 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inline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language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lemmas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8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 basic form of a word, for example the singular form of a noun or the infinitive form of a verb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)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appended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source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forcing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egine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inflect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NMT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after hearing this or reading the paper, you might think…</a:t>
            </a:r>
          </a:p>
        </p:txBody>
      </p:sp>
    </p:spTree>
    <p:extLst>
      <p:ext uri="{BB962C8B-B14F-4D97-AF65-F5344CB8AC3E}">
        <p14:creationId xmlns:p14="http://schemas.microsoft.com/office/powerpoint/2010/main" val="283888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 of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not </a:t>
            </a:r>
            <a:r>
              <a:rPr lang="de-DE" dirty="0" err="1"/>
              <a:t>wrong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298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fact</a:t>
            </a:r>
            <a:r>
              <a:rPr lang="de-DE" dirty="0"/>
              <a:t>, </a:t>
            </a:r>
            <a:r>
              <a:rPr lang="de-DE" dirty="0" err="1"/>
              <a:t>ensuring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terminology</a:t>
            </a:r>
            <a:r>
              <a:rPr lang="de-DE" dirty="0"/>
              <a:t>… </a:t>
            </a:r>
            <a:r>
              <a:rPr lang="de-DE" dirty="0" err="1"/>
              <a:t>However</a:t>
            </a:r>
            <a:r>
              <a:rPr lang="de-DE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2.1: Many </a:t>
            </a:r>
            <a:r>
              <a:rPr lang="de-DE" dirty="0" err="1"/>
              <a:t>synonyms</a:t>
            </a:r>
            <a:r>
              <a:rPr lang="de-DE" dirty="0"/>
              <a:t> /</a:t>
            </a:r>
            <a:r>
              <a:rPr lang="de-DE" dirty="0" err="1"/>
              <a:t>variants</a:t>
            </a:r>
            <a:r>
              <a:rPr lang="de-DE" dirty="0"/>
              <a:t> for the same </a:t>
            </a:r>
            <a:r>
              <a:rPr lang="de-DE" dirty="0" err="1"/>
              <a:t>concept</a:t>
            </a:r>
            <a:r>
              <a:rPr lang="de-DE" dirty="0"/>
              <a:t> (e.g. </a:t>
            </a:r>
            <a:r>
              <a:rPr lang="de-DE" dirty="0" err="1"/>
              <a:t>words</a:t>
            </a:r>
            <a:r>
              <a:rPr lang="de-DE" dirty="0"/>
              <a:t> with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hyphenation</a:t>
            </a:r>
            <a:r>
              <a:rPr lang="de-DE" dirty="0"/>
              <a:t>) </a:t>
            </a:r>
            <a:r>
              <a:rPr lang="de-DE" dirty="0" err="1"/>
              <a:t>makes</a:t>
            </a:r>
            <a:r>
              <a:rPr lang="de-DE" dirty="0"/>
              <a:t> the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inconsistent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varying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translations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2.3: Logical: With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parts</a:t>
            </a:r>
            <a:r>
              <a:rPr lang="de-DE" dirty="0">
                <a:sym typeface="Wingdings" panose="05000000000000000000" pitchFamily="2" charset="2"/>
              </a:rPr>
              <a:t>, the </a:t>
            </a:r>
            <a:r>
              <a:rPr lang="de-DE" dirty="0" err="1">
                <a:sym typeface="Wingdings" panose="05000000000000000000" pitchFamily="2" charset="2"/>
              </a:rPr>
              <a:t>room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varying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translations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increases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5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high-quality </a:t>
            </a:r>
            <a:r>
              <a:rPr lang="de-DE" dirty="0" err="1"/>
              <a:t>terminology</a:t>
            </a:r>
            <a:r>
              <a:rPr lang="de-DE" dirty="0"/>
              <a:t> check: </a:t>
            </a:r>
            <a:r>
              <a:rPr lang="de-DE" dirty="0" err="1"/>
              <a:t>import</a:t>
            </a:r>
            <a:r>
              <a:rPr lang="de-DE" dirty="0"/>
              <a:t> incorrect terms </a:t>
            </a:r>
            <a:r>
              <a:rPr lang="de-DE" dirty="0" err="1"/>
              <a:t>from</a:t>
            </a:r>
            <a:r>
              <a:rPr lang="de-DE" dirty="0"/>
              <a:t> MT </a:t>
            </a:r>
            <a:r>
              <a:rPr lang="de-DE" dirty="0" err="1"/>
              <a:t>ouput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in TB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51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post-editor has to have proficient knowledge of the source and target language, as monolingual PE always bears the risk that content mistakes are not recognised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post-editor also needs to have […] relevant domain knowledge in order to properly understand the subject and terminology of the source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of course other competency dimension to consider, and you can learn more about them in this journal article from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13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Well, since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78408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/>
              <a:t>E.g. glossary about the animals that live in my backyard + </a:t>
            </a:r>
            <a:r>
              <a:rPr lang="en-GB" noProof="0" dirty="0" err="1"/>
              <a:t>german</a:t>
            </a:r>
            <a:r>
              <a:rPr lang="en-GB" noProof="0" dirty="0"/>
              <a:t> equivalents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/>
              <a:t>In fact, at time of recording, there are several NMT providers…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/>
              <a:t>But how does that help with integrating terminology data in NMT?</a:t>
            </a:r>
          </a:p>
        </p:txBody>
      </p:sp>
    </p:spTree>
    <p:extLst>
      <p:ext uri="{BB962C8B-B14F-4D97-AF65-F5344CB8AC3E}">
        <p14:creationId xmlns:p14="http://schemas.microsoft.com/office/powerpoint/2010/main" val="33714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3323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500" y="453562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455920"/>
            <a:ext cx="10800000" cy="38102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4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DA79B-A835-414C-9EF3-36DAC407AD4E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8BD526D-A506-4272-90FB-C6A2218A9A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07733-480C-A25D-ADCD-765A7F04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B83C1-CBE1-E700-B879-CE3BCE19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62533-C0E6-1601-616A-6337875F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/>
          <a:p>
            <a:fld id="{3E605C30-A00A-46D6-9170-DF91C8327380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BC966-12A3-BB9D-9386-33DFC71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E068F-7406-BC54-9CE3-CAA11BE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/>
          <a:p>
            <a:fld id="{17D3854B-2694-4259-BF59-76823FCF0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ct val="112000"/>
              </a:lnSpc>
              <a:defRPr sz="1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Page </a:t>
            </a:r>
            <a:fld id="{43310F81-32EE-4F95-9E9C-0BDC6AD52E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276600"/>
            <a:ext cx="10800000" cy="135636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3059C-AC1D-4DB8-B34A-88D05D51CBFD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7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8D2255-8A42-41C6-B7FD-A8F81B1858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 sz="1800"/>
            </a:lvl1pPr>
            <a:lvl2pPr>
              <a:lnSpc>
                <a:spcPct val="112000"/>
              </a:lnSpc>
              <a:spcBef>
                <a:spcPts val="0"/>
              </a:spcBef>
              <a:defRPr sz="1800"/>
            </a:lvl2pPr>
            <a:lvl3pPr>
              <a:lnSpc>
                <a:spcPct val="112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ct val="112000"/>
              </a:lnSpc>
              <a:spcAft>
                <a:spcPts val="600"/>
              </a:spcAft>
              <a:defRPr/>
            </a:lvl1pPr>
            <a:lvl2pPr>
              <a:lnSpc>
                <a:spcPct val="112000"/>
              </a:lnSpc>
              <a:spcBef>
                <a:spcPts val="0"/>
              </a:spcBef>
              <a:defRPr/>
            </a:lvl2pPr>
            <a:lvl3pPr>
              <a:lnSpc>
                <a:spcPct val="112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3E09-2410-496A-BB81-F15A07FAC31F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EAC3D31-108A-4FE9-91B5-F944D4EE38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ct val="1120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B3B67-7491-4764-8971-75C7656DBFD5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6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C0031C7-9188-4972-9DD4-DD3C320BBB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955BD-54FA-4358-AB02-34607414E985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65F7AFB-E617-4306-8E77-B348F91DE5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D003-432A-4126-9774-8DE8781ABB33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6339FEA-45E0-4CEE-87DD-55B9FB7065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9D63-7010-4FAA-BE3B-4CB189B9794C}" type="datetime1">
              <a:rPr lang="de-DE"/>
              <a:pPr>
                <a:defRPr/>
              </a:pPr>
              <a:t>17.04.2023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DECBAF-54BF-43CB-A029-D1DF8A041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204913" y="6337300"/>
            <a:ext cx="6638925" cy="178498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1000" dirty="0">
                <a:solidFill>
                  <a:schemeClr val="tx1"/>
                </a:solidFill>
                <a:latin typeface="+mn-lt"/>
              </a:rPr>
              <a:t>DataLitMT </a:t>
            </a:r>
            <a:r>
              <a:rPr lang="de-DE" sz="1000" b="0" i="0" dirty="0">
                <a:solidFill>
                  <a:schemeClr val="tx1"/>
                </a:solidFill>
                <a:effectLst/>
                <a:latin typeface="+mn-lt"/>
              </a:rPr>
              <a:t>– Teaching Data </a:t>
            </a:r>
            <a:r>
              <a:rPr lang="de-DE" sz="1000" b="0" i="0" dirty="0" err="1">
                <a:solidFill>
                  <a:schemeClr val="tx1"/>
                </a:solidFill>
                <a:effectLst/>
                <a:latin typeface="+mn-lt"/>
              </a:rPr>
              <a:t>Literacy</a:t>
            </a:r>
            <a:r>
              <a:rPr lang="de-DE" sz="1000" b="0" i="0" dirty="0">
                <a:solidFill>
                  <a:schemeClr val="tx1"/>
                </a:solidFill>
                <a:effectLst/>
                <a:latin typeface="+mn-lt"/>
              </a:rPr>
              <a:t> in the </a:t>
            </a:r>
            <a:r>
              <a:rPr lang="de-DE" sz="1000" b="0" i="0" dirty="0" err="1">
                <a:solidFill>
                  <a:schemeClr val="tx1"/>
                </a:solidFill>
                <a:effectLst/>
                <a:latin typeface="+mn-lt"/>
              </a:rPr>
              <a:t>Context</a:t>
            </a:r>
            <a:r>
              <a:rPr lang="de-DE" sz="1000" b="0" i="0" dirty="0">
                <a:solidFill>
                  <a:schemeClr val="tx1"/>
                </a:solidFill>
                <a:effectLst/>
                <a:latin typeface="+mn-lt"/>
              </a:rPr>
              <a:t> of </a:t>
            </a:r>
            <a:r>
              <a:rPr lang="de-DE" sz="1000" b="0" i="0" dirty="0" err="1">
                <a:solidFill>
                  <a:schemeClr val="tx1"/>
                </a:solidFill>
                <a:effectLst/>
                <a:latin typeface="+mn-lt"/>
              </a:rPr>
              <a:t>Machine</a:t>
            </a:r>
            <a:r>
              <a:rPr lang="de-DE" sz="1000" b="0" i="0" dirty="0">
                <a:solidFill>
                  <a:schemeClr val="tx1"/>
                </a:solidFill>
                <a:effectLst/>
                <a:latin typeface="+mn-lt"/>
              </a:rPr>
              <a:t> Translation </a:t>
            </a:r>
            <a:r>
              <a:rPr lang="de-DE" sz="1000" b="0" i="0" dirty="0" err="1">
                <a:solidFill>
                  <a:schemeClr val="tx1"/>
                </a:solidFill>
                <a:effectLst/>
                <a:latin typeface="+mn-lt"/>
              </a:rPr>
              <a:t>Literacy</a:t>
            </a:r>
            <a:r>
              <a:rPr lang="de-DE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de-DE" sz="1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6078714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06FF09-BC9F-D473-3C68-791BEEA048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467" y="6102587"/>
            <a:ext cx="1608791" cy="7554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  <p:sldLayoutId id="2147483727" r:id="rId11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svg"/><Relationship Id="rId4" Type="http://schemas.openxmlformats.org/officeDocument/2006/relationships/image" Target="../media/image17.svg"/><Relationship Id="rId9" Type="http://schemas.openxmlformats.org/officeDocument/2006/relationships/image" Target="../media/image18.png"/><Relationship Id="rId1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vuANTt5Y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.com/en/blog/announcing-glossary-support-for-deepl-ap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hyperlink" Target="https://phrase.com/products/phrase-translate/" TargetMode="External"/><Relationship Id="rId4" Type="http://schemas.openxmlformats.org/officeDocument/2006/relationships/hyperlink" Target="https://docs.memoq.com/current/en/Places/deepl-mt-plugin-setting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n.to/machine-translation-report-2022/" TargetMode="External"/><Relationship Id="rId3" Type="http://schemas.openxmlformats.org/officeDocument/2006/relationships/hyperlink" Target="https://datcatinfo.net/" TargetMode="External"/><Relationship Id="rId7" Type="http://schemas.openxmlformats.org/officeDocument/2006/relationships/hyperlink" Target="https://try.inten.to/machine-translation-report-202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deepl.com/docs-api/glossaries/" TargetMode="External"/><Relationship Id="rId5" Type="http://schemas.openxmlformats.org/officeDocument/2006/relationships/hyperlink" Target="https://www.deepl.com/en/blog/announcing-glossary-support-for-deepl-api" TargetMode="External"/><Relationship Id="rId4" Type="http://schemas.openxmlformats.org/officeDocument/2006/relationships/hyperlink" Target="https://www.deepl.com/en/blog/2020050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hyperlink" Target="http://www.qa-distiller.com/en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hyperlink" Target="https://itmk.github.io/The-DataLitMT-Project/resources/#advanced-level_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strans.org/issue31/art_nitzke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ry.inten.to/machine-translation-report-2021/" TargetMode="External"/><Relationship Id="rId3" Type="http://schemas.openxmlformats.org/officeDocument/2006/relationships/hyperlink" Target="https://www.deepl.com/en/blog/translate-your-way-with-the-deepl-glossary" TargetMode="External"/><Relationship Id="rId7" Type="http://schemas.openxmlformats.org/officeDocument/2006/relationships/hyperlink" Target="https://cloud.google.com/trans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lobalese-mt.com/" TargetMode="External"/><Relationship Id="rId5" Type="http://schemas.openxmlformats.org/officeDocument/2006/relationships/hyperlink" Target="https://www.systran.us/en-us/?hsLang=en-us" TargetMode="External"/><Relationship Id="rId4" Type="http://schemas.openxmlformats.org/officeDocument/2006/relationships/hyperlink" Target="https://www.ibm.com/cloud/watson-language-translator" TargetMode="External"/><Relationship Id="rId9" Type="http://schemas.openxmlformats.org/officeDocument/2006/relationships/hyperlink" Target="https://inten.to/machine-translation-report-202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platzhalter 23">
            <a:extLst>
              <a:ext uri="{FF2B5EF4-FFF2-40B4-BE49-F238E27FC236}">
                <a16:creationId xmlns:a16="http://schemas.microsoft.com/office/drawing/2014/main" id="{7E276DF0-8C5C-7B7E-90E2-3BFEB869D9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518" b="2518"/>
          <a:stretch>
            <a:fillRect/>
          </a:stretch>
        </p:blipFill>
        <p:spPr>
          <a:xfrm>
            <a:off x="1206500" y="73025"/>
            <a:ext cx="10985500" cy="4765675"/>
          </a:xfrm>
        </p:spPr>
      </p:pic>
      <p:sp>
        <p:nvSpPr>
          <p:cNvPr id="5123" name="Titel 2"/>
          <p:cNvSpPr>
            <a:spLocks noGrp="1"/>
          </p:cNvSpPr>
          <p:nvPr>
            <p:ph type="title"/>
          </p:nvPr>
        </p:nvSpPr>
        <p:spPr>
          <a:xfrm>
            <a:off x="1206500" y="5123584"/>
            <a:ext cx="10799763" cy="569768"/>
          </a:xfrm>
        </p:spPr>
        <p:txBody>
          <a:bodyPr/>
          <a:lstStyle/>
          <a:p>
            <a:r>
              <a:rPr lang="en-GB" altLang="de-DE" sz="3200" dirty="0">
                <a:latin typeface="Arial" pitchFamily="34" charset="0"/>
              </a:rPr>
              <a:t>Integrating Terminology into NMT – Glossaries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F1988-C51E-4771-A109-F4EA1DF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3a) Why Glossaries?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post-editing effort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D474D67-E892-18A9-ABD1-9A039B647524}"/>
              </a:ext>
            </a:extLst>
          </p:cNvPr>
          <p:cNvGrpSpPr/>
          <p:nvPr/>
        </p:nvGrpSpPr>
        <p:grpSpPr>
          <a:xfrm>
            <a:off x="1346135" y="4177595"/>
            <a:ext cx="1397766" cy="1129635"/>
            <a:chOff x="2028353" y="4213259"/>
            <a:chExt cx="1381328" cy="1129635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227A702-06C9-2B41-04BB-97D9159270EF}"/>
                </a:ext>
              </a:extLst>
            </p:cNvPr>
            <p:cNvSpPr txBox="1"/>
            <p:nvPr/>
          </p:nvSpPr>
          <p:spPr>
            <a:xfrm>
              <a:off x="2028353" y="5004340"/>
              <a:ext cx="1381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Termbase</a:t>
              </a:r>
              <a:endParaRPr lang="en-GB" sz="1600" b="1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fik 53" descr="Datenbank mit einfarbiger Füllung">
              <a:extLst>
                <a:ext uri="{FF2B5EF4-FFF2-40B4-BE49-F238E27FC236}">
                  <a16:creationId xmlns:a16="http://schemas.microsoft.com/office/drawing/2014/main" id="{10020BB6-B633-667B-8445-492B353C6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0816" y="4213259"/>
              <a:ext cx="830998" cy="830998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6F0D7CC-36A0-C042-658D-A16A7C744327}"/>
              </a:ext>
            </a:extLst>
          </p:cNvPr>
          <p:cNvGrpSpPr/>
          <p:nvPr/>
        </p:nvGrpSpPr>
        <p:grpSpPr>
          <a:xfrm>
            <a:off x="1219247" y="1287957"/>
            <a:ext cx="1666819" cy="1000996"/>
            <a:chOff x="918180" y="2108269"/>
            <a:chExt cx="1647217" cy="1000996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8EEBAB9-442B-B8ED-56A9-19EC9A8BD754}"/>
                </a:ext>
              </a:extLst>
            </p:cNvPr>
            <p:cNvSpPr txBox="1"/>
            <p:nvPr/>
          </p:nvSpPr>
          <p:spPr>
            <a:xfrm>
              <a:off x="918180" y="2770711"/>
              <a:ext cx="1647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text</a:t>
              </a:r>
              <a:endParaRPr lang="en-GB" sz="1600" b="1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Grafik 51" descr="Dokument mit einfarbiger Füllung">
              <a:extLst>
                <a:ext uri="{FF2B5EF4-FFF2-40B4-BE49-F238E27FC236}">
                  <a16:creationId xmlns:a16="http://schemas.microsoft.com/office/drawing/2014/main" id="{2B8A3E4B-85EB-9CA8-0FD7-649205B1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87844" y="2108269"/>
              <a:ext cx="707887" cy="707887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F670F59-BC94-39D1-BE46-48DCFD7F2055}"/>
              </a:ext>
            </a:extLst>
          </p:cNvPr>
          <p:cNvGrpSpPr/>
          <p:nvPr/>
        </p:nvGrpSpPr>
        <p:grpSpPr>
          <a:xfrm>
            <a:off x="6627728" y="1312663"/>
            <a:ext cx="1509325" cy="1023172"/>
            <a:chOff x="8300170" y="1376370"/>
            <a:chExt cx="1491575" cy="1023172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C8208B-D3BF-F3E8-7E0E-AA4685F19ED1}"/>
                </a:ext>
              </a:extLst>
            </p:cNvPr>
            <p:cNvSpPr txBox="1"/>
            <p:nvPr/>
          </p:nvSpPr>
          <p:spPr>
            <a:xfrm>
              <a:off x="8300170" y="2060988"/>
              <a:ext cx="1491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 output</a:t>
              </a:r>
              <a:endParaRPr lang="en-GB" sz="1600" b="1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E53E7753-B2CD-69E4-E204-761B1E25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1298" y="1376370"/>
              <a:ext cx="680391" cy="680391"/>
            </a:xfrm>
            <a:prstGeom prst="rect">
              <a:avLst/>
            </a:prstGeom>
          </p:spPr>
        </p:pic>
      </p:grp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5487CD05-2661-3C20-7F61-22296A174C65}"/>
              </a:ext>
            </a:extLst>
          </p:cNvPr>
          <p:cNvSpPr/>
          <p:nvPr/>
        </p:nvSpPr>
        <p:spPr>
          <a:xfrm>
            <a:off x="2743901" y="1537826"/>
            <a:ext cx="789987" cy="251663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037F9-DADF-DA24-7793-33528D973527}"/>
              </a:ext>
            </a:extLst>
          </p:cNvPr>
          <p:cNvGrpSpPr/>
          <p:nvPr/>
        </p:nvGrpSpPr>
        <p:grpSpPr>
          <a:xfrm>
            <a:off x="3798457" y="1158993"/>
            <a:ext cx="1421179" cy="1361664"/>
            <a:chOff x="4517813" y="1370769"/>
            <a:chExt cx="1421179" cy="1361664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799B82E-72C0-7F7F-C3C7-FC189505395A}"/>
                </a:ext>
              </a:extLst>
            </p:cNvPr>
            <p:cNvSpPr txBox="1"/>
            <p:nvPr/>
          </p:nvSpPr>
          <p:spPr>
            <a:xfrm>
              <a:off x="4517813" y="2147658"/>
              <a:ext cx="1421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g</a:t>
              </a:r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eneric</a:t>
              </a:r>
              <a:b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NMT engine</a:t>
              </a:r>
            </a:p>
          </p:txBody>
        </p:sp>
        <p:pic>
          <p:nvPicPr>
            <p:cNvPr id="46" name="Grafik 45" descr="Synchronisierende Cloud mit einfarbiger Füllung">
              <a:extLst>
                <a:ext uri="{FF2B5EF4-FFF2-40B4-BE49-F238E27FC236}">
                  <a16:creationId xmlns:a16="http://schemas.microsoft.com/office/drawing/2014/main" id="{38F4A069-6B69-0CE0-5E1B-1ECE9F1D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59032" y="1370769"/>
              <a:ext cx="914400" cy="914400"/>
            </a:xfrm>
            <a:prstGeom prst="rect">
              <a:avLst/>
            </a:prstGeom>
          </p:spPr>
        </p:pic>
      </p:grp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FDC77EB8-7744-0E20-A01A-72FF3810FF52}"/>
              </a:ext>
            </a:extLst>
          </p:cNvPr>
          <p:cNvSpPr/>
          <p:nvPr/>
        </p:nvSpPr>
        <p:spPr>
          <a:xfrm>
            <a:off x="5465500" y="1593130"/>
            <a:ext cx="1234145" cy="232829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BD0A6A3-71FB-8B0F-C1FD-B26D9E85B3AC}"/>
              </a:ext>
            </a:extLst>
          </p:cNvPr>
          <p:cNvSpPr/>
          <p:nvPr/>
        </p:nvSpPr>
        <p:spPr>
          <a:xfrm rot="16200000">
            <a:off x="1256961" y="3123624"/>
            <a:ext cx="1536047" cy="251664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9953C3-9B04-86A0-B6AE-CCF77C066A91}"/>
              </a:ext>
            </a:extLst>
          </p:cNvPr>
          <p:cNvSpPr txBox="1"/>
          <p:nvPr/>
        </p:nvSpPr>
        <p:spPr>
          <a:xfrm>
            <a:off x="638339" y="3121056"/>
            <a:ext cx="195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465E8EC1-0009-3002-FD05-A75359E24B60}"/>
              </a:ext>
            </a:extLst>
          </p:cNvPr>
          <p:cNvSpPr/>
          <p:nvPr/>
        </p:nvSpPr>
        <p:spPr>
          <a:xfrm>
            <a:off x="5847655" y="1218696"/>
            <a:ext cx="248345" cy="330593"/>
          </a:xfrm>
          <a:prstGeom prst="lightningBol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8B9AFEF-38D7-AB08-5728-19BDCD07AFC8}"/>
              </a:ext>
            </a:extLst>
          </p:cNvPr>
          <p:cNvGrpSpPr/>
          <p:nvPr/>
        </p:nvGrpSpPr>
        <p:grpSpPr>
          <a:xfrm>
            <a:off x="2537481" y="2567566"/>
            <a:ext cx="5225112" cy="2092073"/>
            <a:chOff x="2537481" y="2567566"/>
            <a:chExt cx="5225112" cy="2092073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D67CB2B0-E38F-636A-7A24-596756FAE661}"/>
                </a:ext>
              </a:extLst>
            </p:cNvPr>
            <p:cNvGrpSpPr/>
            <p:nvPr/>
          </p:nvGrpSpPr>
          <p:grpSpPr>
            <a:xfrm>
              <a:off x="3673368" y="3585296"/>
              <a:ext cx="1768530" cy="1074343"/>
              <a:chOff x="5147236" y="4118454"/>
              <a:chExt cx="1747732" cy="1074343"/>
            </a:xfrm>
          </p:grpSpPr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DAF4635-A1A1-C30E-4579-D2928DF0EFB9}"/>
                  </a:ext>
                </a:extLst>
              </p:cNvPr>
              <p:cNvSpPr txBox="1"/>
              <p:nvPr/>
            </p:nvSpPr>
            <p:spPr>
              <a:xfrm>
                <a:off x="5147236" y="4854243"/>
                <a:ext cx="1747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Glossary</a:t>
                </a:r>
                <a:r>
                  <a:rPr lang="de-DE" sz="1600" dirty="0"/>
                  <a:t> </a:t>
                </a:r>
                <a:endParaRPr lang="en-GB" sz="16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Grafik 47" descr="Dokument mit einfarbiger Füllung">
                <a:extLst>
                  <a:ext uri="{FF2B5EF4-FFF2-40B4-BE49-F238E27FC236}">
                    <a16:creationId xmlns:a16="http://schemas.microsoft.com/office/drawing/2014/main" id="{2588952E-A374-7E02-B58B-33393B7F2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699409" y="4118454"/>
                <a:ext cx="678138" cy="678138"/>
              </a:xfrm>
              <a:prstGeom prst="rect">
                <a:avLst/>
              </a:prstGeom>
            </p:spPr>
          </p:pic>
        </p:grp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A47E553E-1B3C-33F1-958E-749C4C8E84AD}"/>
                </a:ext>
              </a:extLst>
            </p:cNvPr>
            <p:cNvSpPr/>
            <p:nvPr/>
          </p:nvSpPr>
          <p:spPr>
            <a:xfrm rot="20414467">
              <a:off x="2537481" y="4239365"/>
              <a:ext cx="1462948" cy="314471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Pfeil: nach oben gebogen 12">
              <a:extLst>
                <a:ext uri="{FF2B5EF4-FFF2-40B4-BE49-F238E27FC236}">
                  <a16:creationId xmlns:a16="http://schemas.microsoft.com/office/drawing/2014/main" id="{F8BA84B5-8E51-EC9B-9B4B-5613E1433403}"/>
                </a:ext>
              </a:extLst>
            </p:cNvPr>
            <p:cNvSpPr/>
            <p:nvPr/>
          </p:nvSpPr>
          <p:spPr>
            <a:xfrm>
              <a:off x="5219636" y="2567566"/>
              <a:ext cx="2429348" cy="1448224"/>
            </a:xfrm>
            <a:prstGeom prst="bentUpArrow">
              <a:avLst>
                <a:gd name="adj1" fmla="val 12213"/>
                <a:gd name="adj2" fmla="val 17807"/>
                <a:gd name="adj3" fmla="val 25000"/>
              </a:avLst>
            </a:prstGeom>
            <a:solidFill>
              <a:srgbClr val="0070C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FB2B8A-12B0-91EB-F917-EEF601ABDD99}"/>
                </a:ext>
              </a:extLst>
            </p:cNvPr>
            <p:cNvSpPr txBox="1"/>
            <p:nvPr/>
          </p:nvSpPr>
          <p:spPr>
            <a:xfrm>
              <a:off x="5802751" y="3351888"/>
              <a:ext cx="1959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Desired </a:t>
              </a:r>
              <a:br>
                <a:rPr lang="de-DE" sz="1200" dirty="0"/>
              </a:br>
              <a:r>
                <a:rPr lang="de-DE" sz="1200" dirty="0"/>
                <a:t>target 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terms</a:t>
              </a:r>
              <a:endParaRPr lang="en-GB" sz="12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1635CA1-34B1-39ED-01FE-463F97508FE9}"/>
              </a:ext>
            </a:extLst>
          </p:cNvPr>
          <p:cNvGrpSpPr/>
          <p:nvPr/>
        </p:nvGrpSpPr>
        <p:grpSpPr>
          <a:xfrm>
            <a:off x="8137053" y="1279904"/>
            <a:ext cx="3150144" cy="4542559"/>
            <a:chOff x="8137053" y="1279904"/>
            <a:chExt cx="3150144" cy="4542559"/>
          </a:xfrm>
        </p:grpSpPr>
        <p:sp>
          <p:nvSpPr>
            <p:cNvPr id="44" name="Pfeil: nach rechts 43">
              <a:extLst>
                <a:ext uri="{FF2B5EF4-FFF2-40B4-BE49-F238E27FC236}">
                  <a16:creationId xmlns:a16="http://schemas.microsoft.com/office/drawing/2014/main" id="{66DF468F-5E30-5F54-1A03-797CA17E797C}"/>
                </a:ext>
              </a:extLst>
            </p:cNvPr>
            <p:cNvSpPr/>
            <p:nvPr/>
          </p:nvSpPr>
          <p:spPr>
            <a:xfrm rot="5400000">
              <a:off x="9551954" y="2948073"/>
              <a:ext cx="678140" cy="284745"/>
            </a:xfrm>
            <a:prstGeom prst="rightArrow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A5CCCFE6-F7F9-613E-006B-6DE5493E722D}"/>
                </a:ext>
              </a:extLst>
            </p:cNvPr>
            <p:cNvSpPr txBox="1"/>
            <p:nvPr/>
          </p:nvSpPr>
          <p:spPr>
            <a:xfrm>
              <a:off x="8954476" y="3554915"/>
              <a:ext cx="1959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Post-editing</a:t>
              </a:r>
            </a:p>
          </p:txBody>
        </p:sp>
        <p:sp>
          <p:nvSpPr>
            <p:cNvPr id="4" name="Pfeil: nach rechts 3">
              <a:extLst>
                <a:ext uri="{FF2B5EF4-FFF2-40B4-BE49-F238E27FC236}">
                  <a16:creationId xmlns:a16="http://schemas.microsoft.com/office/drawing/2014/main" id="{310091F2-D16F-1195-16DC-4F8EE2319571}"/>
                </a:ext>
              </a:extLst>
            </p:cNvPr>
            <p:cNvSpPr/>
            <p:nvPr/>
          </p:nvSpPr>
          <p:spPr>
            <a:xfrm rot="7806308">
              <a:off x="9458261" y="4221916"/>
              <a:ext cx="580778" cy="251663"/>
            </a:xfrm>
            <a:prstGeom prst="rightArrow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EAC8089-B35D-53B8-8F0B-6875F63D7B16}"/>
                </a:ext>
              </a:extLst>
            </p:cNvPr>
            <p:cNvGrpSpPr/>
            <p:nvPr/>
          </p:nvGrpSpPr>
          <p:grpSpPr>
            <a:xfrm>
              <a:off x="8982539" y="1279904"/>
              <a:ext cx="2304658" cy="1340989"/>
              <a:chOff x="7512857" y="4328419"/>
              <a:chExt cx="2304658" cy="1340989"/>
            </a:xfrm>
          </p:grpSpPr>
          <p:pic>
            <p:nvPicPr>
              <p:cNvPr id="6" name="Grafik 5" descr="Dokument mit einfarbiger Füllung">
                <a:extLst>
                  <a:ext uri="{FF2B5EF4-FFF2-40B4-BE49-F238E27FC236}">
                    <a16:creationId xmlns:a16="http://schemas.microsoft.com/office/drawing/2014/main" id="{3044B19C-13E5-ADEB-D939-76F94C30B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75366" y="4328419"/>
                <a:ext cx="688488" cy="680391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90A2D5E-1152-FF33-63EE-BD802478E003}"/>
                  </a:ext>
                </a:extLst>
              </p:cNvPr>
              <p:cNvSpPr txBox="1"/>
              <p:nvPr/>
            </p:nvSpPr>
            <p:spPr>
              <a:xfrm>
                <a:off x="7512857" y="5084633"/>
                <a:ext cx="2304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MT output with desired target terms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EE812CB7-64AE-E30B-C642-03C5C9B665F6}"/>
                </a:ext>
              </a:extLst>
            </p:cNvPr>
            <p:cNvSpPr/>
            <p:nvPr/>
          </p:nvSpPr>
          <p:spPr>
            <a:xfrm>
              <a:off x="8137053" y="1582921"/>
              <a:ext cx="1234145" cy="232829"/>
            </a:xfrm>
            <a:prstGeom prst="rightArrow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A6DAE5D6-B388-9827-06BC-9CA3B82B7F3A}"/>
                </a:ext>
              </a:extLst>
            </p:cNvPr>
            <p:cNvGrpSpPr/>
            <p:nvPr/>
          </p:nvGrpSpPr>
          <p:grpSpPr>
            <a:xfrm>
              <a:off x="8210010" y="4727695"/>
              <a:ext cx="1959842" cy="1094768"/>
              <a:chOff x="6795223" y="4328419"/>
              <a:chExt cx="1959842" cy="1094768"/>
            </a:xfrm>
          </p:grpSpPr>
          <p:pic>
            <p:nvPicPr>
              <p:cNvPr id="17" name="Grafik 16" descr="Dokument mit einfarbiger Füllung">
                <a:extLst>
                  <a:ext uri="{FF2B5EF4-FFF2-40B4-BE49-F238E27FC236}">
                    <a16:creationId xmlns:a16="http://schemas.microsoft.com/office/drawing/2014/main" id="{6E1A45CA-0921-D706-51A8-AE6F6A53A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457732" y="4328419"/>
                <a:ext cx="688488" cy="680391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E9A7DAB-DE72-1230-27BD-A697EB7B8E2C}"/>
                  </a:ext>
                </a:extLst>
              </p:cNvPr>
              <p:cNvSpPr txBox="1"/>
              <p:nvPr/>
            </p:nvSpPr>
            <p:spPr>
              <a:xfrm>
                <a:off x="6795223" y="5084633"/>
                <a:ext cx="19598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text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7840947-102C-D83C-B5E4-962CBC395752}"/>
              </a:ext>
            </a:extLst>
          </p:cNvPr>
          <p:cNvGrpSpPr/>
          <p:nvPr/>
        </p:nvGrpSpPr>
        <p:grpSpPr>
          <a:xfrm>
            <a:off x="1304514" y="4639628"/>
            <a:ext cx="4417116" cy="1176590"/>
            <a:chOff x="1280482" y="4583181"/>
            <a:chExt cx="4417116" cy="1176590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6CDD20E-5600-72D1-43AC-B1DB15710DC4}"/>
                </a:ext>
              </a:extLst>
            </p:cNvPr>
            <p:cNvSpPr txBox="1"/>
            <p:nvPr/>
          </p:nvSpPr>
          <p:spPr>
            <a:xfrm>
              <a:off x="1280482" y="5236551"/>
              <a:ext cx="1483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with </a:t>
              </a:r>
              <a:r>
                <a:rPr lang="de-DE" sz="1400" b="1" dirty="0">
                  <a:solidFill>
                    <a:srgbClr val="FF0000"/>
                  </a:solidFill>
                </a:rPr>
                <a:t>concept-oriented</a:t>
              </a:r>
              <a:r>
                <a:rPr lang="de-DE" sz="1400" dirty="0"/>
                <a:t> entries</a:t>
              </a:r>
              <a:endParaRPr lang="en-GB" sz="14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9B943DB-84CA-8E94-56D5-D4BE167F39BC}"/>
                </a:ext>
              </a:extLst>
            </p:cNvPr>
            <p:cNvSpPr txBox="1"/>
            <p:nvPr/>
          </p:nvSpPr>
          <p:spPr>
            <a:xfrm>
              <a:off x="3417668" y="4583181"/>
              <a:ext cx="2279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with </a:t>
              </a:r>
              <a:r>
                <a:rPr lang="de-DE" sz="1400" i="1" dirty="0"/>
                <a:t>one-to-one correspondence </a:t>
              </a:r>
              <a:r>
                <a:rPr lang="de-DE" sz="1400" dirty="0"/>
                <a:t>of </a:t>
              </a:r>
              <a:br>
                <a:rPr lang="de-DE" sz="1400" dirty="0"/>
              </a:br>
              <a:r>
                <a:rPr lang="de-DE" sz="1400" dirty="0"/>
                <a:t>source &amp; target terms</a:t>
              </a:r>
            </a:p>
            <a:p>
              <a:pPr algn="ctr"/>
              <a:r>
                <a:rPr lang="de-DE" sz="1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8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t</a:t>
              </a:r>
              <a:r>
                <a:rPr lang="de-DE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erm orientation</a:t>
              </a:r>
              <a:endParaRPr lang="en-GB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5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3b) Issue 1: Concept vs. term orientation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Termbases are </a:t>
            </a:r>
            <a:r>
              <a:rPr lang="en-GB" sz="2200" u="sng" dirty="0"/>
              <a:t>concept-oriented</a:t>
            </a:r>
            <a:r>
              <a:rPr lang="en-GB" sz="2200" dirty="0"/>
              <a:t>:</a:t>
            </a:r>
            <a:br>
              <a:rPr lang="en-GB" sz="2200" u="sng" dirty="0"/>
            </a:br>
            <a:r>
              <a:rPr lang="en-GB" sz="1200" dirty="0"/>
              <a:t>(e.g., ISO 12616-1:2021)</a:t>
            </a:r>
            <a:endParaRPr lang="en-GB" sz="1200" u="sng" dirty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1 concept = 1 entry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A</a:t>
            </a:r>
            <a:r>
              <a:rPr lang="en-GB" sz="2000" dirty="0"/>
              <a:t>ll terms (incl. synonyms, </a:t>
            </a:r>
            <a:br>
              <a:rPr lang="en-GB" sz="2000" dirty="0"/>
            </a:br>
            <a:r>
              <a:rPr lang="en-GB" sz="2000" dirty="0"/>
              <a:t>abbreviations, variants) and </a:t>
            </a:r>
            <a:br>
              <a:rPr lang="en-GB" sz="2000" dirty="0"/>
            </a:br>
            <a:r>
              <a:rPr lang="en-GB" sz="2000" dirty="0"/>
              <a:t>all relevant metadata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e.g.</a:t>
            </a:r>
            <a:r>
              <a:rPr lang="en-GB" sz="2000" i="1" dirty="0"/>
              <a:t> administrative status</a:t>
            </a:r>
            <a:r>
              <a:rPr lang="en-GB" sz="2000" dirty="0"/>
              <a:t> to </a:t>
            </a:r>
            <a:br>
              <a:rPr lang="en-GB" sz="2000" dirty="0"/>
            </a:br>
            <a:r>
              <a:rPr lang="en-GB" sz="2000" dirty="0"/>
              <a:t>perform terminology checks in </a:t>
            </a:r>
            <a:br>
              <a:rPr lang="en-GB" sz="2000" dirty="0"/>
            </a:br>
            <a:r>
              <a:rPr lang="en-GB" sz="2000" dirty="0"/>
              <a:t>writing and translation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200" i="1" dirty="0"/>
              <a:t>preferred</a:t>
            </a:r>
            <a:r>
              <a:rPr lang="en-GB" sz="1200" dirty="0"/>
              <a:t>, </a:t>
            </a:r>
            <a:r>
              <a:rPr lang="en-GB" sz="1200" i="1" dirty="0"/>
              <a:t>admitted</a:t>
            </a:r>
            <a:r>
              <a:rPr lang="en-GB" sz="1200" dirty="0"/>
              <a:t>, </a:t>
            </a:r>
            <a:r>
              <a:rPr lang="en-GB" sz="1200" i="1" dirty="0"/>
              <a:t>notRecommended</a:t>
            </a:r>
            <a:r>
              <a:rPr lang="en-GB" sz="1200" dirty="0"/>
              <a:t>, </a:t>
            </a:r>
            <a:r>
              <a:rPr lang="en-GB" sz="1200" i="1" dirty="0"/>
              <a:t>obsolete</a:t>
            </a:r>
            <a:br>
              <a:rPr lang="en-GB" sz="1200" dirty="0"/>
            </a:br>
            <a:r>
              <a:rPr lang="en-GB" sz="1200" dirty="0"/>
              <a:t>(DataCatInfo: ‘administrative status’ in TermWeb)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CDFC3C-039F-2E52-C94D-50A9F86A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56" y="1547813"/>
            <a:ext cx="5379039" cy="4061939"/>
          </a:xfrm>
          <a:prstGeom prst="rect">
            <a:avLst/>
          </a:prstGeom>
          <a:ln w="38100">
            <a:solidFill>
              <a:srgbClr val="D7471F"/>
            </a:solidFill>
          </a:ln>
        </p:spPr>
      </p:pic>
    </p:spTree>
    <p:extLst>
      <p:ext uri="{BB962C8B-B14F-4D97-AF65-F5344CB8AC3E}">
        <p14:creationId xmlns:p14="http://schemas.microsoft.com/office/powerpoint/2010/main" val="28993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E1DF-CD2C-4B57-3855-984D56F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3b) Issue 1: Concept vs. term orientation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FA1C-E681-AA94-2185-E177C29E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 many cases, NMT engines can’t yet use concept-oriented terminology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need for </a:t>
            </a:r>
            <a:r>
              <a:rPr lang="en-GB" sz="2000" b="1" dirty="0"/>
              <a:t>glossaries</a:t>
            </a:r>
            <a:r>
              <a:rPr lang="en-GB" sz="2000" dirty="0"/>
              <a:t> (term lists)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e.g., in XLSX, CSV, TSV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AA0F1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AA0F1F"/>
                </a:solidFill>
              </a:rPr>
              <a:t>one-to-one term correspondence 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(Winter 2021:6–8)</a:t>
            </a:r>
            <a:r>
              <a:rPr lang="en-GB" sz="1050" b="1" dirty="0">
                <a:solidFill>
                  <a:srgbClr val="AA0F1F"/>
                </a:solidFill>
              </a:rPr>
              <a:t> </a:t>
            </a:r>
            <a:endParaRPr lang="en-GB" sz="2400" b="1" dirty="0">
              <a:solidFill>
                <a:srgbClr val="AA0F1F"/>
              </a:solidFill>
            </a:endParaRPr>
          </a:p>
          <a:p>
            <a:pPr marL="700088" lvl="1" indent="-342900">
              <a:buFont typeface="+mj-lt"/>
              <a:buAutoNum type="arabicParenR"/>
            </a:pPr>
            <a:r>
              <a:rPr lang="en-GB" sz="1600" dirty="0">
                <a:sym typeface="Wingdings" panose="05000000000000000000" pitchFamily="2" charset="2"/>
              </a:rPr>
              <a:t>all source language terms (even forbidden ones)  complete check</a:t>
            </a:r>
          </a:p>
          <a:p>
            <a:pPr marL="700088" lvl="1" indent="-342900">
              <a:buFont typeface="+mj-lt"/>
              <a:buAutoNum type="arabicParenR"/>
            </a:pPr>
            <a:r>
              <a:rPr lang="en-GB" sz="1600" dirty="0">
                <a:sym typeface="Wingdings" panose="05000000000000000000" pitchFamily="2" charset="2"/>
              </a:rPr>
              <a:t>ONE preferred target language equivalent (respectively)</a:t>
            </a:r>
          </a:p>
          <a:p>
            <a:pPr marL="700088" lvl="1" indent="-342900">
              <a:buFont typeface="+mj-lt"/>
              <a:buAutoNum type="arabicParenR"/>
            </a:pPr>
            <a:r>
              <a:rPr lang="en-GB" sz="1600" dirty="0">
                <a:sym typeface="Wingdings" panose="05000000000000000000" pitchFamily="2" charset="2"/>
              </a:rPr>
              <a:t>no ambiguous source language terms </a:t>
            </a:r>
            <a:br>
              <a:rPr lang="en-GB" sz="1600" dirty="0">
                <a:sym typeface="Wingdings" panose="05000000000000000000" pitchFamily="2" charset="2"/>
              </a:rPr>
            </a:br>
            <a:r>
              <a:rPr lang="en-GB" sz="1600" dirty="0">
                <a:sym typeface="Wingdings" panose="05000000000000000000" pitchFamily="2" charset="2"/>
              </a:rPr>
              <a:t>to avoid substitutions with incorrect target language terms</a:t>
            </a:r>
            <a:r>
              <a:rPr lang="en-GB" sz="1600" b="1" dirty="0">
                <a:solidFill>
                  <a:srgbClr val="D7471F"/>
                </a:solidFill>
                <a:sym typeface="Wingdings" panose="05000000000000000000" pitchFamily="2" charset="2"/>
              </a:rPr>
              <a:t>*</a:t>
            </a:r>
            <a:endParaRPr lang="en-GB" sz="16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7D5F2FDB-3CD6-A2F3-DA30-86582F17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6678"/>
              </p:ext>
            </p:extLst>
          </p:nvPr>
        </p:nvGraphicFramePr>
        <p:xfrm>
          <a:off x="3630878" y="4587088"/>
          <a:ext cx="42556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69">
                  <a:extLst>
                    <a:ext uri="{9D8B030D-6E8A-4147-A177-3AD203B41FA5}">
                      <a16:colId xmlns:a16="http://schemas.microsoft.com/office/drawing/2014/main" val="1297979496"/>
                    </a:ext>
                  </a:extLst>
                </a:gridCol>
                <a:gridCol w="3149959">
                  <a:extLst>
                    <a:ext uri="{9D8B030D-6E8A-4147-A177-3AD203B41FA5}">
                      <a16:colId xmlns:a16="http://schemas.microsoft.com/office/drawing/2014/main" val="3180869859"/>
                    </a:ext>
                  </a:extLst>
                </a:gridCol>
              </a:tblGrid>
              <a:tr h="2589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English</a:t>
                      </a:r>
                      <a:endParaRPr lang="en-GB" dirty="0"/>
                    </a:p>
                  </a:txBody>
                  <a:tcPr>
                    <a:solidFill>
                      <a:srgbClr val="AA0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German</a:t>
                      </a:r>
                      <a:endParaRPr lang="en-GB" dirty="0"/>
                    </a:p>
                  </a:txBody>
                  <a:tcPr>
                    <a:solidFill>
                      <a:srgbClr val="AA0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63773"/>
                  </a:ext>
                </a:extLst>
              </a:tr>
              <a:tr h="3411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Maulwurf (animal)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5311"/>
                  </a:ext>
                </a:extLst>
              </a:tr>
              <a:tr h="36486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Muttermal (</a:t>
                      </a:r>
                      <a:r>
                        <a:rPr lang="de-DE" i="1" dirty="0"/>
                        <a:t>birthmark</a:t>
                      </a:r>
                      <a:r>
                        <a:rPr lang="de-D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08440"/>
                  </a:ext>
                </a:extLst>
              </a:tr>
              <a:tr h="36486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6657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9A30927-0E04-3CA2-814F-33B0B07720DA}"/>
              </a:ext>
            </a:extLst>
          </p:cNvPr>
          <p:cNvSpPr/>
          <p:nvPr/>
        </p:nvSpPr>
        <p:spPr>
          <a:xfrm>
            <a:off x="8495820" y="2004179"/>
            <a:ext cx="2754774" cy="2467036"/>
          </a:xfrm>
          <a:prstGeom prst="wedgeRoundRectCallout">
            <a:avLst>
              <a:gd name="adj1" fmla="val -95479"/>
              <a:gd name="adj2" fmla="val 46389"/>
              <a:gd name="adj3" fmla="val 16667"/>
            </a:avLst>
          </a:prstGeom>
          <a:solidFill>
            <a:srgbClr val="D7471F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This could possibly exclude relevant terms from being integrated in the MT output!</a:t>
            </a:r>
          </a:p>
          <a:p>
            <a:pPr algn="ctr"/>
            <a:endParaRPr lang="en-GB" sz="1600" dirty="0"/>
          </a:p>
          <a:p>
            <a:pPr algn="ctr"/>
            <a:r>
              <a:rPr lang="en-GB" sz="1600" i="1" dirty="0"/>
              <a:t>consideration</a:t>
            </a:r>
            <a:r>
              <a:rPr lang="en-GB" sz="1600" dirty="0"/>
              <a:t>: Does the alternative meaning of the term occur in the source texts?</a:t>
            </a:r>
            <a:endParaRPr lang="en-GB" sz="1600" i="1" dirty="0"/>
          </a:p>
        </p:txBody>
      </p:sp>
      <p:pic>
        <p:nvPicPr>
          <p:cNvPr id="9" name="Grafik 12">
            <a:extLst>
              <a:ext uri="{FF2B5EF4-FFF2-40B4-BE49-F238E27FC236}">
                <a16:creationId xmlns:a16="http://schemas.microsoft.com/office/drawing/2014/main" id="{14B956F6-79C8-BA9B-48FE-592000BE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37" y="4587088"/>
            <a:ext cx="1750141" cy="1463040"/>
          </a:xfrm>
          <a:prstGeom prst="rect">
            <a:avLst/>
          </a:prstGeom>
        </p:spPr>
      </p:pic>
      <p:sp>
        <p:nvSpPr>
          <p:cNvPr id="10" name="Rechteck 3">
            <a:extLst>
              <a:ext uri="{FF2B5EF4-FFF2-40B4-BE49-F238E27FC236}">
                <a16:creationId xmlns:a16="http://schemas.microsoft.com/office/drawing/2014/main" id="{336D3C90-71D0-6FE8-6EFD-F0A023F247F9}"/>
              </a:ext>
            </a:extLst>
          </p:cNvPr>
          <p:cNvSpPr/>
          <p:nvPr/>
        </p:nvSpPr>
        <p:spPr>
          <a:xfrm>
            <a:off x="3900668" y="5023094"/>
            <a:ext cx="1921397" cy="243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3c) Issue 2: How does the actual term integration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Term substitution is often only based on string matching, i.e. </a:t>
            </a:r>
            <a:r>
              <a:rPr lang="en-GB" sz="2000" i="1" dirty="0">
                <a:sym typeface="Wingdings" panose="05000000000000000000" pitchFamily="2" charset="2"/>
              </a:rPr>
              <a:t>Find &amp; Replace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i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If your glossary doesn’t contain inflected forms (e.g., conjugated verbs, declined nouns),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Only lemmas are found and replaced  limited use (proper names, slogans, etc.)</a:t>
            </a:r>
            <a:endParaRPr lang="en-GB" sz="1600" i="1" dirty="0"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Data augmentation at least manages inflected forms more or less reliably </a:t>
            </a:r>
            <a:br>
              <a:rPr lang="en-GB" sz="1600" dirty="0">
                <a:sym typeface="Wingdings" panose="05000000000000000000" pitchFamily="2" charset="2"/>
              </a:rPr>
            </a:br>
            <a:r>
              <a:rPr lang="en-GB" sz="1600" dirty="0">
                <a:sym typeface="Wingdings" panose="05000000000000000000" pitchFamily="2" charset="2"/>
              </a:rPr>
              <a:t>(but only when the source term is detected) </a:t>
            </a:r>
            <a:r>
              <a:rPr lang="de-DE" sz="1000" dirty="0">
                <a:cs typeface="Arial" panose="020B0604020202020204" pitchFamily="34" charset="0"/>
              </a:rPr>
              <a:t>(Winter 2021:6–8)</a:t>
            </a:r>
            <a:endParaRPr lang="en-GB" sz="1000" dirty="0"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sym typeface="Wingdings" panose="05000000000000000000" pitchFamily="2" charset="2"/>
              </a:rPr>
              <a:t>Solution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  <a:r>
              <a:rPr lang="en-GB" sz="1000" dirty="0">
                <a:sym typeface="Wingdings" panose="05000000000000000000" pitchFamily="2" charset="2"/>
              </a:rPr>
              <a:t>(Winter 2021:6–8)</a:t>
            </a:r>
          </a:p>
          <a:p>
            <a:pPr marL="700088" lvl="1" indent="-342900">
              <a:buFont typeface="+mj-lt"/>
              <a:buAutoNum type="arabicParenR"/>
            </a:pPr>
            <a:r>
              <a:rPr lang="en-GB" sz="1600" dirty="0">
                <a:sym typeface="Wingdings" panose="05000000000000000000" pitchFamily="2" charset="2"/>
              </a:rPr>
              <a:t>Include inflected forms in your glossary to improve term detection (overkill?)</a:t>
            </a:r>
          </a:p>
          <a:p>
            <a:pPr marL="700088" lvl="1" indent="-342900">
              <a:buFont typeface="+mj-lt"/>
              <a:buAutoNum type="arabicParenR"/>
            </a:pPr>
            <a:r>
              <a:rPr lang="en-GB" sz="1600" dirty="0">
                <a:solidFill>
                  <a:srgbClr val="C00000"/>
                </a:solidFill>
                <a:sym typeface="Wingdings" panose="05000000000000000000" pitchFamily="2" charset="2"/>
              </a:rPr>
              <a:t>Morphosyntactic</a:t>
            </a:r>
            <a:r>
              <a:rPr lang="en-GB" sz="1600" dirty="0">
                <a:sym typeface="Wingdings" panose="05000000000000000000" pitchFamily="2" charset="2"/>
              </a:rPr>
              <a:t> terminology integration (as provided by e.g. DeepL)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/>
              <a:t>adapts integrated terms and their context (articles, adjectives etc.) </a:t>
            </a:r>
            <a:br>
              <a:rPr lang="en-GB" sz="1600" dirty="0"/>
            </a:br>
            <a:r>
              <a:rPr lang="en-GB" sz="1600" dirty="0"/>
              <a:t>to the grammar of the target language (e.g. grammatical gender/number)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endParaRPr lang="en-GB" sz="1600" dirty="0">
              <a:sym typeface="Wingdings" panose="05000000000000000000" pitchFamily="2" charset="2"/>
            </a:endParaRPr>
          </a:p>
          <a:p>
            <a:endParaRPr lang="de-DE" sz="1600" dirty="0"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1600" dirty="0"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i="1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indent="0">
              <a:buNone/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1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4a) Demonstration: from termbase to glossary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indent="0">
              <a:buNone/>
            </a:pPr>
            <a:endParaRPr lang="en-GB" sz="2000" dirty="0"/>
          </a:p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508D1E-4B95-0814-BAD2-9D2FB5F3E1BB}"/>
              </a:ext>
            </a:extLst>
          </p:cNvPr>
          <p:cNvSpPr txBox="1"/>
          <p:nvPr/>
        </p:nvSpPr>
        <p:spPr>
          <a:xfrm>
            <a:off x="1113903" y="1192750"/>
            <a:ext cx="631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Concept-oriented terminology entries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E8C5580-6C01-A725-C4F0-A4B157E0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72" y="4018931"/>
            <a:ext cx="2089601" cy="17468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F27DEBC-7F7F-C0E4-FF4D-9E89B88D5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3" y="1953383"/>
            <a:ext cx="8283224" cy="1319737"/>
          </a:xfrm>
          <a:prstGeom prst="rect">
            <a:avLst/>
          </a:prstGeom>
        </p:spPr>
      </p:pic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4DC1AB04-BC10-2C98-B5B2-248C78085740}"/>
              </a:ext>
            </a:extLst>
          </p:cNvPr>
          <p:cNvSpPr/>
          <p:nvPr/>
        </p:nvSpPr>
        <p:spPr>
          <a:xfrm>
            <a:off x="6471829" y="3584880"/>
            <a:ext cx="2031978" cy="1645158"/>
          </a:xfrm>
          <a:prstGeom prst="wedgeRoundRectCallout">
            <a:avLst>
              <a:gd name="adj1" fmla="val -121748"/>
              <a:gd name="adj2" fmla="val 27164"/>
              <a:gd name="adj3" fmla="val 16667"/>
            </a:avLst>
          </a:prstGeom>
          <a:solidFill>
            <a:srgbClr val="D7471F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But how do we get a glossary now?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6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4a) Demonstration: from termbase to glossary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indent="0">
              <a:buNone/>
            </a:pPr>
            <a:endParaRPr lang="en-GB" sz="2000" dirty="0"/>
          </a:p>
          <a:p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C08FDB-B6B8-4A02-19AB-210EAF64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00684"/>
            <a:ext cx="8308889" cy="132942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1508D1E-4B95-0814-BAD2-9D2FB5F3E1BB}"/>
              </a:ext>
            </a:extLst>
          </p:cNvPr>
          <p:cNvSpPr txBox="1"/>
          <p:nvPr/>
        </p:nvSpPr>
        <p:spPr>
          <a:xfrm>
            <a:off x="1113903" y="1192750"/>
            <a:ext cx="631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Concept-oriented terminology entries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D757E23-6FC2-2952-63CC-22FE95BEF957}"/>
              </a:ext>
            </a:extLst>
          </p:cNvPr>
          <p:cNvGrpSpPr/>
          <p:nvPr/>
        </p:nvGrpSpPr>
        <p:grpSpPr>
          <a:xfrm>
            <a:off x="1204913" y="3537930"/>
            <a:ext cx="9142854" cy="2142965"/>
            <a:chOff x="1204913" y="3537930"/>
            <a:chExt cx="9142854" cy="2142965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3D801AB-1F9C-5C52-19EF-C0EC511E8DB2}"/>
                </a:ext>
              </a:extLst>
            </p:cNvPr>
            <p:cNvSpPr txBox="1"/>
            <p:nvPr/>
          </p:nvSpPr>
          <p:spPr>
            <a:xfrm>
              <a:off x="1206499" y="3537930"/>
              <a:ext cx="914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u="sng" dirty="0">
                  <a:latin typeface="Arial" panose="020B0604020202020204" pitchFamily="34" charset="0"/>
                  <a:cs typeface="Arial" panose="020B0604020202020204" pitchFamily="34" charset="0"/>
                </a:rPr>
                <a:t>Term-oriented glossary entries</a:t>
              </a:r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two lists, depending on the language pair </a:t>
              </a:r>
              <a:endParaRPr lang="en-GB" sz="20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57CB53-FC79-98F6-309A-6327FFA30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3" y="4351472"/>
              <a:ext cx="6647113" cy="132942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0BF969-DB94-EB13-FD15-BCF5A9EB8704}"/>
              </a:ext>
            </a:extLst>
          </p:cNvPr>
          <p:cNvGrpSpPr/>
          <p:nvPr/>
        </p:nvGrpSpPr>
        <p:grpSpPr>
          <a:xfrm>
            <a:off x="2453832" y="2361082"/>
            <a:ext cx="4782212" cy="2859140"/>
            <a:chOff x="2453832" y="2361082"/>
            <a:chExt cx="4782212" cy="285914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249F921-FAF9-92FD-884E-D03C314019DE}"/>
                </a:ext>
              </a:extLst>
            </p:cNvPr>
            <p:cNvSpPr/>
            <p:nvPr/>
          </p:nvSpPr>
          <p:spPr>
            <a:xfrm>
              <a:off x="2453832" y="4781185"/>
              <a:ext cx="1921397" cy="43903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3">
              <a:extLst>
                <a:ext uri="{FF2B5EF4-FFF2-40B4-BE49-F238E27FC236}">
                  <a16:creationId xmlns:a16="http://schemas.microsoft.com/office/drawing/2014/main" id="{388E6F20-BED1-388F-D151-0508C1B947EC}"/>
                </a:ext>
              </a:extLst>
            </p:cNvPr>
            <p:cNvSpPr/>
            <p:nvPr/>
          </p:nvSpPr>
          <p:spPr>
            <a:xfrm>
              <a:off x="5314647" y="2361082"/>
              <a:ext cx="1921397" cy="18109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3AD1BCA6-D58E-F3E9-2652-9091DF71F006}"/>
                </a:ext>
              </a:extLst>
            </p:cNvPr>
            <p:cNvSpPr/>
            <p:nvPr/>
          </p:nvSpPr>
          <p:spPr>
            <a:xfrm rot="18099089">
              <a:off x="3383101" y="3527211"/>
              <a:ext cx="2725112" cy="446179"/>
            </a:xfrm>
            <a:prstGeom prst="leftArrow">
              <a:avLst/>
            </a:prstGeom>
            <a:solidFill>
              <a:srgbClr val="D7471F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20FBCF-0CCD-6463-EDD8-4AF68D1BFCAF}"/>
              </a:ext>
            </a:extLst>
          </p:cNvPr>
          <p:cNvGrpSpPr/>
          <p:nvPr/>
        </p:nvGrpSpPr>
        <p:grpSpPr>
          <a:xfrm>
            <a:off x="1204913" y="2361082"/>
            <a:ext cx="2406389" cy="2859141"/>
            <a:chOff x="1204913" y="2361082"/>
            <a:chExt cx="2406389" cy="2859141"/>
          </a:xfrm>
        </p:grpSpPr>
        <p:sp>
          <p:nvSpPr>
            <p:cNvPr id="15" name="Rechteck 3">
              <a:extLst>
                <a:ext uri="{FF2B5EF4-FFF2-40B4-BE49-F238E27FC236}">
                  <a16:creationId xmlns:a16="http://schemas.microsoft.com/office/drawing/2014/main" id="{02B724E6-E996-E8EC-8466-107FEF27F9B6}"/>
                </a:ext>
              </a:extLst>
            </p:cNvPr>
            <p:cNvSpPr/>
            <p:nvPr/>
          </p:nvSpPr>
          <p:spPr>
            <a:xfrm>
              <a:off x="1979270" y="2361082"/>
              <a:ext cx="1632032" cy="39171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3">
              <a:extLst>
                <a:ext uri="{FF2B5EF4-FFF2-40B4-BE49-F238E27FC236}">
                  <a16:creationId xmlns:a16="http://schemas.microsoft.com/office/drawing/2014/main" id="{5DB421FA-E1D5-B5AC-2245-6EC1A193888D}"/>
                </a:ext>
              </a:extLst>
            </p:cNvPr>
            <p:cNvSpPr/>
            <p:nvPr/>
          </p:nvSpPr>
          <p:spPr>
            <a:xfrm>
              <a:off x="1204913" y="4807733"/>
              <a:ext cx="1248919" cy="41249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8212B1C0-53E7-2548-3B2A-7AB96649BFCF}"/>
                </a:ext>
              </a:extLst>
            </p:cNvPr>
            <p:cNvSpPr/>
            <p:nvPr/>
          </p:nvSpPr>
          <p:spPr>
            <a:xfrm rot="16200000">
              <a:off x="1080211" y="3614462"/>
              <a:ext cx="2071617" cy="446179"/>
            </a:xfrm>
            <a:prstGeom prst="leftArrow">
              <a:avLst/>
            </a:prstGeom>
            <a:solidFill>
              <a:srgbClr val="D7471F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11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E1DF-CD2C-4B57-3855-984D56F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4b) Demonstration: DeepL and its glossary feature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FA1C-E681-AA94-2185-E177C29E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547813"/>
            <a:ext cx="10067242" cy="4319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MT output produced by DeepL (i.e., by a generic NMT engine)</a:t>
            </a:r>
          </a:p>
          <a:p>
            <a:pPr marL="827088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any of the terminology mistakes discussed earlier?</a:t>
            </a:r>
          </a:p>
          <a:p>
            <a:pPr lvl="2" indent="0">
              <a:lnSpc>
                <a:spcPct val="150000"/>
              </a:lnSpc>
              <a:buNone/>
            </a:pPr>
            <a:endParaRPr lang="en-GB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How does the glossary feature work?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today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dirty="0"/>
              <a:t>free desktop version: 1 glossary, up to 10 entries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1600" u="sng" dirty="0"/>
              <a:t>glossary support 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en-GB" sz="1600" dirty="0"/>
              <a:t>for web and desktop</a:t>
            </a:r>
            <a:r>
              <a:rPr lang="de-DE" sz="1600" dirty="0"/>
              <a:t> (</a:t>
            </a:r>
            <a:r>
              <a:rPr lang="en-GB" sz="1600" dirty="0"/>
              <a:t>since May 2020)</a:t>
            </a:r>
            <a:r>
              <a:rPr lang="de-DE" sz="1600" dirty="0"/>
              <a:t> </a:t>
            </a:r>
            <a:r>
              <a:rPr lang="de-DE" sz="1000" dirty="0"/>
              <a:t>(DeepL 2020) 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en-GB" sz="1600" dirty="0"/>
              <a:t>for the </a:t>
            </a:r>
            <a:r>
              <a:rPr lang="de-DE" sz="1600" dirty="0"/>
              <a:t>API (since August 2021) </a:t>
            </a:r>
            <a:r>
              <a:rPr lang="de-DE" sz="1000" dirty="0"/>
              <a:t>(DeepL 2021)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de-DE" sz="1600" dirty="0"/>
              <a:t>in the formats CSV/TSV and for</a:t>
            </a:r>
            <a:r>
              <a:rPr lang="de-DE" sz="1000" dirty="0"/>
              <a:t> </a:t>
            </a:r>
            <a:r>
              <a:rPr lang="de-DE" sz="1600" u="sng" dirty="0">
                <a:solidFill>
                  <a:srgbClr val="D7471F"/>
                </a:solidFill>
              </a:rPr>
              <a:t>28 language pairs</a:t>
            </a:r>
            <a:r>
              <a:rPr lang="de-DE" sz="1600" dirty="0">
                <a:solidFill>
                  <a:srgbClr val="D7471F"/>
                </a:solidFill>
              </a:rPr>
              <a:t> </a:t>
            </a:r>
            <a:r>
              <a:rPr lang="de-DE" sz="1000" dirty="0"/>
              <a:t>(DeepL n. d.)</a:t>
            </a:r>
            <a:endParaRPr lang="de-DE" sz="1600" dirty="0"/>
          </a:p>
          <a:p>
            <a:pPr marL="1000125" lvl="3" indent="-285750"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563AE-15BE-417D-C54F-F70D2A40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32" y="2711550"/>
            <a:ext cx="1257300" cy="1857375"/>
          </a:xfrm>
          <a:prstGeom prst="rect">
            <a:avLst/>
          </a:prstGeom>
          <a:ln>
            <a:solidFill>
              <a:srgbClr val="D7471F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BCFDF2-77DB-AF6C-AFF9-D75D1E18DEA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516547" y="3640238"/>
            <a:ext cx="1427785" cy="1055687"/>
          </a:xfrm>
          <a:prstGeom prst="straightConnector1">
            <a:avLst/>
          </a:prstGeom>
          <a:ln w="12700">
            <a:solidFill>
              <a:srgbClr val="D7471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E1DF-CD2C-4B57-3855-984D56F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4b) Demonstration: DeepL and its glossary feature</a:t>
            </a:r>
            <a:endParaRPr lang="en-GB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1AD74EB7-FABF-7D19-64F0-8072CF7E92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2017850"/>
            <a:ext cx="5220000" cy="3665740"/>
          </a:xfrm>
        </p:spPr>
        <p:txBody>
          <a:bodyPr/>
          <a:lstStyle/>
          <a:p>
            <a:r>
              <a:rPr lang="en-GB" sz="1600" dirty="0">
                <a:sym typeface="Wingdings" panose="05000000000000000000" pitchFamily="2" charset="2"/>
              </a:rPr>
              <a:t>“[Moles] are small, dark-furred animals with cylindrical bodies and hairless, tubular snouts. </a:t>
            </a:r>
          </a:p>
          <a:p>
            <a:endParaRPr lang="en-GB" sz="1600" dirty="0">
              <a:sym typeface="Wingdings" panose="05000000000000000000" pitchFamily="2" charset="2"/>
            </a:endParaRPr>
          </a:p>
          <a:p>
            <a:r>
              <a:rPr lang="en-GB" sz="1600" dirty="0">
                <a:sym typeface="Wingdings" panose="05000000000000000000" pitchFamily="2" charset="2"/>
              </a:rPr>
              <a:t>They range in size from the tiny shrew moles of North America, as small as 10 cm in length and weighing under 12 grams, to the Russian desman, with a body length of 18–22 cm, and a weight of about 550 grams. </a:t>
            </a:r>
          </a:p>
          <a:p>
            <a:br>
              <a:rPr lang="en-GB" sz="1600" dirty="0">
                <a:sym typeface="Wingdings" panose="05000000000000000000" pitchFamily="2" charset="2"/>
              </a:rPr>
            </a:br>
            <a:r>
              <a:rPr lang="en-GB" sz="1600" dirty="0">
                <a:sym typeface="Wingdings" panose="05000000000000000000" pitchFamily="2" charset="2"/>
              </a:rPr>
              <a:t>The fur varies between species, but is always dense and short; desmans have waterproof undercoats and oily guard hairs, while the subterranean moles have short, velvety fur lacking any guard hairs.” </a:t>
            </a:r>
            <a:r>
              <a:rPr lang="en-GB" sz="1000" dirty="0">
                <a:sym typeface="Wingdings" panose="05000000000000000000" pitchFamily="2" charset="2"/>
              </a:rPr>
              <a:t>(Wikipedia 2023, ‘Talpidae’)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89BA475-75D8-B855-DA7F-D2D6897127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1580" y="2029425"/>
            <a:ext cx="5220000" cy="3665740"/>
          </a:xfrm>
        </p:spPr>
        <p:txBody>
          <a:bodyPr/>
          <a:lstStyle/>
          <a:p>
            <a:r>
              <a:rPr lang="de-DE" sz="1600" dirty="0">
                <a:sym typeface="Wingdings" panose="05000000000000000000" pitchFamily="2" charset="2"/>
              </a:rPr>
              <a:t>„Maulwürfe sind kleine, dunkelhäutige Tiere mit zylindrischen Körpern und unbehaarten, röhrenförmigen Schnauzen. </a:t>
            </a:r>
          </a:p>
          <a:p>
            <a:r>
              <a:rPr lang="de-DE" sz="1600" dirty="0">
                <a:sym typeface="Wingdings" panose="05000000000000000000" pitchFamily="2" charset="2"/>
              </a:rPr>
              <a:t>Ihre Größe reicht von den winzigen nordamerikanischen Spitzmäusen, die nur 10 cm lang sind und weniger als </a:t>
            </a:r>
            <a:br>
              <a:rPr lang="de-DE" sz="1600" dirty="0">
                <a:sym typeface="Wingdings" panose="05000000000000000000" pitchFamily="2" charset="2"/>
              </a:rPr>
            </a:br>
            <a:r>
              <a:rPr lang="de-DE" sz="1600" dirty="0">
                <a:sym typeface="Wingdings" panose="05000000000000000000" pitchFamily="2" charset="2"/>
              </a:rPr>
              <a:t>12 Gramm wiegen, bis zum russischen Desman mit einer Körperlänge von 18-22 cm und einem Gewicht von etwa 550 Gramm. </a:t>
            </a:r>
          </a:p>
          <a:p>
            <a:r>
              <a:rPr lang="de-DE" sz="1600" dirty="0">
                <a:sym typeface="Wingdings" panose="05000000000000000000" pitchFamily="2" charset="2"/>
              </a:rPr>
              <a:t>Das Fell variiert von Art zu Art, ist aber immer dicht und kurz; Desmans haben ein wasserdichtes Unterfell und ölige Deckhaare, während die unterirdischen Maulwürfe ein kurzes, samtiges Fell ohne Deckhaare haben.“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(DeepL, 20 February 2023)</a:t>
            </a:r>
            <a:endParaRPr lang="en-GB" sz="10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03079-47E6-E4CD-DC8D-2697CD88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650" y="1438314"/>
            <a:ext cx="5220000" cy="688368"/>
          </a:xfrm>
        </p:spPr>
        <p:txBody>
          <a:bodyPr/>
          <a:lstStyle/>
          <a:p>
            <a:r>
              <a:rPr lang="en-GB" sz="2000" u="sng" dirty="0">
                <a:sym typeface="Wingdings" panose="05000000000000000000" pitchFamily="2" charset="2"/>
              </a:rPr>
              <a:t>Source text sample:</a:t>
            </a:r>
          </a:p>
          <a:p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C8FCF3E-C736-A79C-8263-6FB699D8E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406" y="1438314"/>
            <a:ext cx="5220000" cy="688368"/>
          </a:xfrm>
        </p:spPr>
        <p:txBody>
          <a:bodyPr/>
          <a:lstStyle/>
          <a:p>
            <a:r>
              <a:rPr lang="en-GB" sz="2000" u="sng" dirty="0">
                <a:sym typeface="Wingdings" panose="05000000000000000000" pitchFamily="2" charset="2"/>
              </a:rPr>
              <a:t>Original MT output:</a:t>
            </a:r>
          </a:p>
          <a:p>
            <a:endParaRPr lang="en-GB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67162E1-00C3-C7A4-A216-2780F48AC3E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8991D44-6A6E-F0D7-A3AE-1502E43271C9}"/>
              </a:ext>
            </a:extLst>
          </p:cNvPr>
          <p:cNvGrpSpPr/>
          <p:nvPr/>
        </p:nvGrpSpPr>
        <p:grpSpPr>
          <a:xfrm>
            <a:off x="1204360" y="2029425"/>
            <a:ext cx="3830627" cy="3147511"/>
            <a:chOff x="1204360" y="2237773"/>
            <a:chExt cx="3830627" cy="314751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6799F85-3401-19ED-921F-47EC8AE3B561}"/>
                </a:ext>
              </a:extLst>
            </p:cNvPr>
            <p:cNvSpPr/>
            <p:nvPr/>
          </p:nvSpPr>
          <p:spPr>
            <a:xfrm>
              <a:off x="1204360" y="2237773"/>
              <a:ext cx="772770" cy="24306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9F59E32-2370-D5F9-C670-85F037A90B11}"/>
                </a:ext>
              </a:extLst>
            </p:cNvPr>
            <p:cNvSpPr/>
            <p:nvPr/>
          </p:nvSpPr>
          <p:spPr>
            <a:xfrm>
              <a:off x="4425175" y="5142216"/>
              <a:ext cx="609812" cy="24306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A3095E4-53E3-7EB3-D62F-69CFEBD39F6A}"/>
              </a:ext>
            </a:extLst>
          </p:cNvPr>
          <p:cNvSpPr/>
          <p:nvPr/>
        </p:nvSpPr>
        <p:spPr>
          <a:xfrm>
            <a:off x="4074289" y="2957001"/>
            <a:ext cx="1201219" cy="2520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62822F3-B3DC-BC0B-9897-74141B7E5486}"/>
              </a:ext>
            </a:extLst>
          </p:cNvPr>
          <p:cNvGrpSpPr/>
          <p:nvPr/>
        </p:nvGrpSpPr>
        <p:grpSpPr>
          <a:xfrm>
            <a:off x="6553143" y="2029425"/>
            <a:ext cx="5013526" cy="3052184"/>
            <a:chOff x="6553143" y="2237773"/>
            <a:chExt cx="5013526" cy="3052184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DF9DC32-0088-9BA4-5726-AA141C354FA1}"/>
                </a:ext>
              </a:extLst>
            </p:cNvPr>
            <p:cNvSpPr/>
            <p:nvPr/>
          </p:nvSpPr>
          <p:spPr>
            <a:xfrm>
              <a:off x="10564122" y="5046889"/>
              <a:ext cx="1002547" cy="24306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B935CCC-D0A2-54F5-DC3F-AA566E84A3DF}"/>
                </a:ext>
              </a:extLst>
            </p:cNvPr>
            <p:cNvSpPr/>
            <p:nvPr/>
          </p:nvSpPr>
          <p:spPr>
            <a:xfrm>
              <a:off x="6553143" y="2237773"/>
              <a:ext cx="1016700" cy="24306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D8C6D17-F419-A657-F6E3-33EC1D1653F0}"/>
              </a:ext>
            </a:extLst>
          </p:cNvPr>
          <p:cNvSpPr/>
          <p:nvPr/>
        </p:nvSpPr>
        <p:spPr>
          <a:xfrm>
            <a:off x="6513504" y="3147986"/>
            <a:ext cx="1212152" cy="2430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0A8E43C-B4E7-A9CE-EAEF-DBAC92CBB62A}"/>
              </a:ext>
            </a:extLst>
          </p:cNvPr>
          <p:cNvGrpSpPr/>
          <p:nvPr/>
        </p:nvGrpSpPr>
        <p:grpSpPr>
          <a:xfrm>
            <a:off x="1749266" y="3500916"/>
            <a:ext cx="2518269" cy="1386652"/>
            <a:chOff x="1749266" y="3709264"/>
            <a:chExt cx="2518269" cy="138665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31A9723-2B09-03A6-B6FE-9CEBB496D737}"/>
                </a:ext>
              </a:extLst>
            </p:cNvPr>
            <p:cNvSpPr/>
            <p:nvPr/>
          </p:nvSpPr>
          <p:spPr>
            <a:xfrm>
              <a:off x="2716086" y="3709264"/>
              <a:ext cx="1551449" cy="2430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FF7710-E916-13F0-E1A0-8ECF7EC19441}"/>
                </a:ext>
              </a:extLst>
            </p:cNvPr>
            <p:cNvSpPr/>
            <p:nvPr/>
          </p:nvSpPr>
          <p:spPr>
            <a:xfrm>
              <a:off x="1749266" y="4852848"/>
              <a:ext cx="889764" cy="2430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8F94E85-DCEB-C40E-3981-C95F1FC7D69E}"/>
              </a:ext>
            </a:extLst>
          </p:cNvPr>
          <p:cNvGrpSpPr/>
          <p:nvPr/>
        </p:nvGrpSpPr>
        <p:grpSpPr>
          <a:xfrm>
            <a:off x="7006451" y="3448408"/>
            <a:ext cx="3847046" cy="1380767"/>
            <a:chOff x="7006451" y="3656756"/>
            <a:chExt cx="3847046" cy="138076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AD9C1EA-3EDE-752E-0EB1-3F802EEA41AB}"/>
                </a:ext>
              </a:extLst>
            </p:cNvPr>
            <p:cNvSpPr/>
            <p:nvPr/>
          </p:nvSpPr>
          <p:spPr>
            <a:xfrm>
              <a:off x="9046543" y="3656756"/>
              <a:ext cx="1806954" cy="25064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4D4A6EB-AA8E-0AB2-D9B5-18B53C01D10B}"/>
                </a:ext>
              </a:extLst>
            </p:cNvPr>
            <p:cNvSpPr/>
            <p:nvPr/>
          </p:nvSpPr>
          <p:spPr>
            <a:xfrm>
              <a:off x="7006451" y="4783923"/>
              <a:ext cx="882856" cy="2536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9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4" grpId="0" build="p"/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E1DF-CD2C-4B57-3855-984D56F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4b) Demonstration: DeepL and its glossary feature (see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video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B9333-F264-F7E2-4DBB-2F551671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33" y="1202702"/>
            <a:ext cx="9433367" cy="4765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4599B-1E26-E8F0-2C41-2D03F9BA9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13" y="2695997"/>
            <a:ext cx="4026844" cy="339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E1DF-CD2C-4B57-3855-984D56F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5) Conclusion and outlook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FA1C-E681-AA94-2185-E177C29E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547813"/>
            <a:ext cx="10067242" cy="43195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The glossary feature seems to reduce post-editing effort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if the integrated target terms are correctly inflected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DeepL seems to be pretty reliable when integrating and </a:t>
            </a:r>
            <a:br>
              <a:rPr lang="en-GB" sz="1600" dirty="0">
                <a:sym typeface="Wingdings" panose="05000000000000000000" pitchFamily="2" charset="2"/>
              </a:rPr>
            </a:br>
            <a:r>
              <a:rPr lang="en-GB" sz="1600" dirty="0">
                <a:sym typeface="Wingdings" panose="05000000000000000000" pitchFamily="2" charset="2"/>
              </a:rPr>
              <a:t>inflecting </a:t>
            </a:r>
            <a:r>
              <a:rPr lang="en-GB" sz="1600" dirty="0">
                <a:solidFill>
                  <a:schemeClr val="accent6"/>
                </a:solidFill>
                <a:sym typeface="Wingdings" panose="05000000000000000000" pitchFamily="2" charset="2"/>
              </a:rPr>
              <a:t>nouns</a:t>
            </a:r>
            <a:r>
              <a:rPr lang="en-GB" sz="1600" dirty="0">
                <a:sym typeface="Wingdings" panose="05000000000000000000" pitchFamily="2" charset="2"/>
              </a:rPr>
              <a:t> and </a:t>
            </a:r>
            <a:r>
              <a:rPr lang="en-GB" sz="1600" dirty="0">
                <a:solidFill>
                  <a:schemeClr val="accent6"/>
                </a:solidFill>
                <a:sym typeface="Wingdings" panose="05000000000000000000" pitchFamily="2" charset="2"/>
              </a:rPr>
              <a:t>adjectives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less reliable with verbs </a:t>
            </a:r>
            <a:r>
              <a:rPr lang="en-GB" sz="1000" dirty="0">
                <a:sym typeface="Wingdings" panose="05000000000000000000" pitchFamily="2" charset="2"/>
              </a:rPr>
              <a:t>(Keller 2021:35)</a:t>
            </a:r>
          </a:p>
          <a:p>
            <a:endParaRPr lang="de-DE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u="sng" dirty="0">
                <a:sym typeface="Wingdings" panose="05000000000000000000" pitchFamily="2" charset="2"/>
              </a:rPr>
              <a:t>Integration of the glossary feature in CAT tools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  <a:hlinkClick r:id="rId3"/>
              </a:rPr>
              <a:t>DeepL API</a:t>
            </a:r>
            <a:r>
              <a:rPr lang="de-DE" sz="1600" dirty="0">
                <a:sym typeface="Wingdings" panose="05000000000000000000" pitchFamily="2" charset="2"/>
              </a:rPr>
              <a:t> supports the feature (e.g. see </a:t>
            </a:r>
            <a:r>
              <a:rPr lang="de-DE" sz="1600" dirty="0">
                <a:sym typeface="Wingdings" panose="05000000000000000000" pitchFamily="2" charset="2"/>
                <a:hlinkClick r:id="rId4"/>
              </a:rPr>
              <a:t>memoqdocs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e.g., DeepL plug-in for Trados Studio </a:t>
            </a:r>
            <a:r>
              <a:rPr lang="en-GB" sz="1600" u="sng" dirty="0">
                <a:sym typeface="Wingdings" panose="05000000000000000000" pitchFamily="2" charset="2"/>
              </a:rPr>
              <a:t>not</a:t>
            </a:r>
            <a:r>
              <a:rPr lang="en-GB" sz="1600" dirty="0">
                <a:sym typeface="Wingdings" panose="05000000000000000000" pitchFamily="2" charset="2"/>
              </a:rPr>
              <a:t> (yet)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C000"/>
                </a:solidFill>
                <a:sym typeface="Wingdings" panose="05000000000000000000" pitchFamily="2" charset="2"/>
                <a:hlinkClick r:id="rId5"/>
              </a:rPr>
              <a:t>Phrase Translate</a:t>
            </a:r>
            <a:r>
              <a:rPr lang="en-GB" sz="1600" i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</a:rPr>
              <a:t>supports a glossary feature directly in the CAT tool, but the terms are not correctly inflected yet </a:t>
            </a:r>
            <a:r>
              <a:rPr lang="en-GB" sz="1000" dirty="0">
                <a:sym typeface="Wingdings" panose="05000000000000000000" pitchFamily="2" charset="2"/>
              </a:rPr>
              <a:t>(Keller 2022:35)</a:t>
            </a:r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pPr marL="642938" lvl="1" indent="-28575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endParaRPr lang="en-GB" sz="16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968BC-2EE5-F200-7C4E-C3A0557D4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060" y="1980757"/>
            <a:ext cx="4086225" cy="2238375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DAC68B67-7AED-74EB-B639-373C03FBE71C}"/>
              </a:ext>
            </a:extLst>
          </p:cNvPr>
          <p:cNvSpPr/>
          <p:nvPr/>
        </p:nvSpPr>
        <p:spPr>
          <a:xfrm>
            <a:off x="4090737" y="5257800"/>
            <a:ext cx="7543800" cy="736600"/>
          </a:xfrm>
          <a:prstGeom prst="wedgeRectCallout">
            <a:avLst>
              <a:gd name="adj1" fmla="val -52412"/>
              <a:gd name="adj2" fmla="val -50204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depends on the engine/provider (e.g. DeepL and </a:t>
            </a:r>
            <a:br>
              <a:rPr lang="en-GB" dirty="0"/>
            </a:br>
            <a:r>
              <a:rPr lang="en-GB" dirty="0"/>
              <a:t>Phrase NextMT now often inflect terms correctly (April 2023))</a:t>
            </a:r>
          </a:p>
        </p:txBody>
      </p:sp>
    </p:spTree>
    <p:extLst>
      <p:ext uri="{BB962C8B-B14F-4D97-AF65-F5344CB8AC3E}">
        <p14:creationId xmlns:p14="http://schemas.microsoft.com/office/powerpoint/2010/main" val="21347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12" y="1235297"/>
            <a:ext cx="10799763" cy="4945584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sz="2000" dirty="0"/>
              <a:t>Quick paper recap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Terminology check during post-editing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u="sng" dirty="0"/>
              <a:t>Why Glossaries</a:t>
            </a:r>
            <a:r>
              <a:rPr lang="en-GB" sz="2000" dirty="0"/>
              <a:t>? </a:t>
            </a:r>
          </a:p>
          <a:p>
            <a:pPr marL="814388" lvl="1" indent="-457200">
              <a:buFont typeface="+mj-lt"/>
              <a:buAutoNum type="alphaLcParenR"/>
            </a:pPr>
            <a:r>
              <a:rPr lang="en-GB" sz="1600" dirty="0"/>
              <a:t>Reducing post-editing effort</a:t>
            </a:r>
          </a:p>
          <a:p>
            <a:pPr marL="814388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GB" sz="1600" dirty="0"/>
              <a:t>Issue 1: Concept vs. term orientation</a:t>
            </a:r>
          </a:p>
          <a:p>
            <a:pPr marL="814388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GB" sz="1600" dirty="0"/>
              <a:t>Issue 2: How does the actual term integration work?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sz="2000" u="sng" dirty="0"/>
              <a:t>Demonstration</a:t>
            </a:r>
          </a:p>
          <a:p>
            <a:pPr marL="814388" lvl="1" indent="-457200">
              <a:buFont typeface="+mj-lt"/>
              <a:buAutoNum type="alphaLcParenR"/>
            </a:pPr>
            <a:r>
              <a:rPr lang="en-GB" sz="1600" dirty="0"/>
              <a:t>From termbase to glossary</a:t>
            </a:r>
          </a:p>
          <a:p>
            <a:pPr marL="814388" lvl="1" indent="-457200">
              <a:buFont typeface="+mj-lt"/>
              <a:buAutoNum type="alphaLcParenR"/>
            </a:pPr>
            <a:r>
              <a:rPr lang="en-GB" sz="1600" dirty="0"/>
              <a:t>DeepL and its glossary feature</a:t>
            </a:r>
            <a:r>
              <a:rPr lang="en-GB" sz="20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sz="2000" dirty="0"/>
              <a:t>Conclusion and outlook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73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4"/>
    </mc:Choice>
    <mc:Fallback xmlns="">
      <p:transition spd="slow" advTm="206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C27EF-BE30-9209-F2A8-661272B0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250" y="1991761"/>
            <a:ext cx="10799763" cy="2589291"/>
          </a:xfrm>
        </p:spPr>
        <p:txBody>
          <a:bodyPr/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Thanks for watching!</a:t>
            </a:r>
          </a:p>
          <a:p>
            <a:pPr marL="0" indent="0" algn="ctr">
              <a:buNone/>
            </a:pPr>
            <a:r>
              <a:rPr lang="en-GB" sz="1600" dirty="0"/>
              <a:t>(references in the companion PDF)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879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DatCatInfo (n. d.): Welcome to DatCatInfo. </a:t>
            </a:r>
            <a:r>
              <a:rPr lang="en-GB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DatCatInfo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https://datcatinfo.net/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(20 February 2023).</a:t>
            </a:r>
          </a:p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 (2020): Customize DeepL Translator with the glossary feature. </a:t>
            </a:r>
            <a:r>
              <a:rPr lang="en-GB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 blog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https://www.deepl.com/en/blog/20200506</a:t>
            </a:r>
            <a:r>
              <a:rPr lang="nl-N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(20 February 2023).</a:t>
            </a:r>
          </a:p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 (2021): Announcing glossary support for the DeepL API. </a:t>
            </a:r>
            <a:r>
              <a:rPr lang="nl-NL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 blog</a:t>
            </a:r>
            <a:r>
              <a:rPr lang="nl-N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https://www.deepl.com/en/blog/announcing-glossary-support-for-deepl-api</a:t>
            </a:r>
            <a:r>
              <a:rPr lang="nl-N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(20 February 2023).</a:t>
            </a:r>
          </a:p>
          <a:p>
            <a:pPr marL="43200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 (n. d.): Manage glossaries. </a:t>
            </a:r>
            <a:r>
              <a:rPr lang="nl-NL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DeepL</a:t>
            </a:r>
            <a:r>
              <a:rPr lang="nl-N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nl-NL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https://www.deepl.com/docs-api/glossaries/</a:t>
            </a:r>
            <a:r>
              <a:rPr lang="nl-NL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(20 February 2023).</a:t>
            </a:r>
          </a:p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Intento (2021): The state of machine translation 2021. </a:t>
            </a:r>
            <a:r>
              <a:rPr lang="en-GB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intento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https://try.inten.to/machine-translation-report-2021/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(20 February 2023).</a:t>
            </a:r>
          </a:p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Intento (2022): The state of machine translation 2022. </a:t>
            </a:r>
            <a:r>
              <a:rPr lang="en-GB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intento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https://inten.to/machine-translation-report-2022/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(20 February 2023).</a:t>
            </a:r>
          </a:p>
          <a:p>
            <a:pPr marL="432000" lvl="0" indent="-457200">
              <a:lnSpc>
                <a:spcPct val="107000"/>
              </a:lnSpc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ISO 10897 (2019): </a:t>
            </a:r>
            <a:r>
              <a:rPr lang="en-GB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Terminology work and terminology science — Vocabulary</a:t>
            </a:r>
            <a:r>
              <a:rPr lang="en-GB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Geneva: ISO Copyright Office.</a:t>
            </a:r>
            <a:endParaRPr lang="en-GB" dirty="0">
              <a:latin typeface="+mn-lt"/>
              <a:sym typeface="Wingdings" panose="05000000000000000000" pitchFamily="2" charset="2"/>
            </a:endParaRP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i="1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indent="0">
              <a:buNone/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71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0B9B9-F9BD-3F99-9DB1-67464AE4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5D017-B24D-2C7F-9DD5-2340ACD4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457200"/>
            <a:r>
              <a:rPr lang="en-GB" sz="17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ISO 12616-1 (2021): </a:t>
            </a:r>
            <a:r>
              <a:rPr lang="en-GB" sz="1700" i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Terminology work in support of multilingual communication — Part 1: Fundamentals of translation-oriented terminography</a:t>
            </a:r>
            <a:r>
              <a:rPr lang="en-GB" sz="17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Geneva: ISO Copyright Office.</a:t>
            </a:r>
            <a:endParaRPr lang="en-GB" sz="1700" dirty="0">
              <a:latin typeface="+mn-lt"/>
            </a:endParaRPr>
          </a:p>
          <a:p>
            <a:pPr marL="432000" indent="-457200"/>
            <a:r>
              <a:rPr lang="en-GB" sz="1700" dirty="0">
                <a:latin typeface="+mn-lt"/>
              </a:rPr>
              <a:t>Keller, Nicole (2021): DeepL </a:t>
            </a:r>
            <a:r>
              <a:rPr lang="en-GB" sz="1700" dirty="0" err="1">
                <a:latin typeface="+mn-lt"/>
              </a:rPr>
              <a:t>integriert</a:t>
            </a:r>
            <a:r>
              <a:rPr lang="en-GB" sz="1700" dirty="0">
                <a:latin typeface="+mn-lt"/>
              </a:rPr>
              <a:t> Glossarfunktion. In: edition 17(1), 34f.</a:t>
            </a:r>
          </a:p>
          <a:p>
            <a:pPr marL="432000" indent="-457200"/>
            <a:r>
              <a:rPr lang="en-GB" sz="1700" dirty="0">
                <a:latin typeface="+mn-lt"/>
              </a:rPr>
              <a:t>Keller, Nicole (2022: Glossarfunktion in Phrase Translate. In: edition 18(2), 33–35.</a:t>
            </a:r>
          </a:p>
          <a:p>
            <a:pPr marL="432000" indent="-457200"/>
            <a:r>
              <a:rPr lang="en-GB" sz="1700" dirty="0">
                <a:latin typeface="+mn-lt"/>
              </a:rPr>
              <a:t>Seidel, Jenny/</a:t>
            </a:r>
            <a:r>
              <a:rPr lang="en-GB" sz="1700" dirty="0" err="1">
                <a:latin typeface="+mn-lt"/>
              </a:rPr>
              <a:t>Grützmacher</a:t>
            </a:r>
            <a:r>
              <a:rPr lang="en-GB" sz="1700" dirty="0">
                <a:latin typeface="+mn-lt"/>
              </a:rPr>
              <a:t>, Ulrike (2020): Without terminology, translation is nothing. In: Dalla-</a:t>
            </a:r>
            <a:r>
              <a:rPr lang="en-GB" sz="1700" dirty="0" err="1">
                <a:latin typeface="+mn-lt"/>
              </a:rPr>
              <a:t>Zuanna</a:t>
            </a:r>
            <a:r>
              <a:rPr lang="en-GB" sz="1700" dirty="0">
                <a:latin typeface="+mn-lt"/>
              </a:rPr>
              <a:t>, Jean-Marc/Kurz, Christopher (Eds.): Translation quality in the age of digital transformation. Berlin: BDÜ </a:t>
            </a:r>
            <a:r>
              <a:rPr lang="en-GB" sz="1700" dirty="0" err="1">
                <a:latin typeface="+mn-lt"/>
              </a:rPr>
              <a:t>Fachverlag</a:t>
            </a:r>
            <a:r>
              <a:rPr lang="en-GB" sz="1700" dirty="0">
                <a:latin typeface="+mn-lt"/>
              </a:rPr>
              <a:t>, 184–199.</a:t>
            </a:r>
          </a:p>
          <a:p>
            <a:pPr marL="432000" indent="-457200"/>
            <a:r>
              <a:rPr lang="en-GB" sz="1700" dirty="0">
                <a:latin typeface="+mn-lt"/>
              </a:rPr>
              <a:t>Wikipedia (31 January 2023): Talpidae. Wikipedia. https://en.wikipedia.org/wiki/Talpidae (20 February 2023).</a:t>
            </a:r>
          </a:p>
          <a:p>
            <a:pPr marL="432000" indent="-457200"/>
            <a:r>
              <a:rPr lang="en-GB" sz="1700" dirty="0">
                <a:latin typeface="+mn-lt"/>
              </a:rPr>
              <a:t>Winter, Tom (2021): </a:t>
            </a:r>
            <a:r>
              <a:rPr lang="en-GB" sz="1700" dirty="0" err="1">
                <a:latin typeface="+mn-lt"/>
              </a:rPr>
              <a:t>Terminologische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Beeinflussung</a:t>
            </a:r>
            <a:r>
              <a:rPr lang="en-GB" sz="1700" dirty="0">
                <a:latin typeface="+mn-lt"/>
              </a:rPr>
              <a:t> der Neuronalen Maschinellen Übersetzung: Ein </a:t>
            </a:r>
            <a:r>
              <a:rPr lang="en-GB" sz="1700" dirty="0" err="1">
                <a:latin typeface="+mn-lt"/>
              </a:rPr>
              <a:t>Praxisbericht</a:t>
            </a:r>
            <a:r>
              <a:rPr lang="en-GB" sz="1700" dirty="0">
                <a:latin typeface="+mn-lt"/>
              </a:rPr>
              <a:t>. In: edition 17(2), 5–10.</a:t>
            </a:r>
          </a:p>
          <a:p>
            <a:pPr marL="432000" indent="-457200"/>
            <a:r>
              <a:rPr lang="en-GB" sz="1700" dirty="0">
                <a:latin typeface="+mn-lt"/>
              </a:rPr>
              <a:t>Winter, Tom/Zielinski, Daniel (2020): Terminologie in der neuronalen maschinellen Übersetzung. In: Porsiel, Jörg (Ed.): Maschinelle Übersetzung für Übersetzungsprofis. Berlin: BDÜ </a:t>
            </a:r>
            <a:r>
              <a:rPr lang="en-GB" sz="1700" dirty="0" err="1">
                <a:latin typeface="+mn-lt"/>
              </a:rPr>
              <a:t>Fachverlag</a:t>
            </a:r>
            <a:r>
              <a:rPr lang="en-GB" sz="1700" dirty="0">
                <a:latin typeface="+mn-lt"/>
              </a:rPr>
              <a:t>, 210–233.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0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3F2-A2B3-0E11-E2BC-36102FA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1) Quick paper recap…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Terminology integration can be part of 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customising or domain-adapting a generic NMT engine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by re-training it with translation data from a specific domain 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en-GB" sz="2000" dirty="0"/>
              <a:t>e.g. client or project TMs </a:t>
            </a:r>
            <a:r>
              <a:rPr lang="en-GB" sz="2000" dirty="0">
                <a:sym typeface="Wingdings" panose="05000000000000000000" pitchFamily="2" charset="2"/>
              </a:rPr>
              <a:t>with consistent terminology</a:t>
            </a:r>
            <a:r>
              <a:rPr lang="en-GB" sz="2000" dirty="0"/>
              <a:t> 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u="sng" dirty="0"/>
              <a:t>Different approaches</a:t>
            </a:r>
            <a:r>
              <a:rPr lang="en-GB" sz="2000" dirty="0"/>
              <a:t>: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architecture-centric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data-centric 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en-GB" sz="2000" dirty="0"/>
              <a:t>at decoding</a:t>
            </a:r>
          </a:p>
          <a:p>
            <a:pPr marL="1000125" lvl="3" indent="-285750">
              <a:buFont typeface="Arial" panose="020B0604020202020204" pitchFamily="34" charset="0"/>
              <a:buChar char="•"/>
            </a:pPr>
            <a:r>
              <a:rPr lang="en-GB" sz="2000" b="1" dirty="0"/>
              <a:t>at training </a:t>
            </a:r>
            <a:r>
              <a:rPr lang="en-GB" sz="2000" dirty="0"/>
              <a:t>(</a:t>
            </a:r>
            <a:r>
              <a:rPr lang="en-GB" dirty="0"/>
              <a:t>masking, data augmentation)</a:t>
            </a:r>
          </a:p>
          <a:p>
            <a:pPr marL="827088" lvl="2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6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2377-7771-47B5-B526-2A73FF4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AD89BDD-94B8-E548-94BD-9AA9BABF46AE}"/>
              </a:ext>
            </a:extLst>
          </p:cNvPr>
          <p:cNvGrpSpPr/>
          <p:nvPr/>
        </p:nvGrpSpPr>
        <p:grpSpPr>
          <a:xfrm>
            <a:off x="3014763" y="1420813"/>
            <a:ext cx="6162474" cy="4199017"/>
            <a:chOff x="3454882" y="1049671"/>
            <a:chExt cx="6162474" cy="4199017"/>
          </a:xfrm>
        </p:grpSpPr>
        <p:pic>
          <p:nvPicPr>
            <p:cNvPr id="15" name="Grafik 14" descr="Mann in Geschäftskleidung">
              <a:extLst>
                <a:ext uri="{FF2B5EF4-FFF2-40B4-BE49-F238E27FC236}">
                  <a16:creationId xmlns:a16="http://schemas.microsoft.com/office/drawing/2014/main" id="{73BB843B-8A53-3453-8992-6E26C9B7F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4882" y="2662319"/>
              <a:ext cx="1915311" cy="2586369"/>
            </a:xfrm>
            <a:prstGeom prst="rect">
              <a:avLst/>
            </a:prstGeom>
          </p:spPr>
        </p:pic>
        <p:sp>
          <p:nvSpPr>
            <p:cNvPr id="2" name="Sprechblase: rechteckig mit abgerundeten Ecken 1">
              <a:extLst>
                <a:ext uri="{FF2B5EF4-FFF2-40B4-BE49-F238E27FC236}">
                  <a16:creationId xmlns:a16="http://schemas.microsoft.com/office/drawing/2014/main" id="{DCEB5FA0-CBA6-5989-4A17-9D475E9CACDB}"/>
                </a:ext>
              </a:extLst>
            </p:cNvPr>
            <p:cNvSpPr/>
            <p:nvPr/>
          </p:nvSpPr>
          <p:spPr>
            <a:xfrm>
              <a:off x="5860749" y="1049671"/>
              <a:ext cx="3756607" cy="2255918"/>
            </a:xfrm>
            <a:prstGeom prst="wedgeRoundRectCallout">
              <a:avLst>
                <a:gd name="adj1" fmla="val -74469"/>
                <a:gd name="adj2" fmla="val 47567"/>
                <a:gd name="adj3" fmla="val 16667"/>
              </a:avLst>
            </a:prstGeom>
            <a:solidFill>
              <a:srgbClr val="D7471F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Can‘t we just post-edit </a:t>
              </a:r>
              <a:br>
                <a:rPr lang="en-GB" dirty="0"/>
              </a:br>
              <a:r>
                <a:rPr lang="en-GB" dirty="0"/>
                <a:t>the MT output? </a:t>
              </a:r>
              <a:br>
                <a:rPr lang="en-GB" dirty="0"/>
              </a:br>
              <a:endParaRPr lang="en-GB" dirty="0"/>
            </a:p>
            <a:p>
              <a:pPr algn="ctr"/>
              <a:r>
                <a:rPr lang="en-GB" dirty="0"/>
                <a:t>We can always use a </a:t>
              </a:r>
              <a:br>
                <a:rPr lang="en-GB" dirty="0"/>
              </a:br>
              <a:r>
                <a:rPr lang="en-GB" b="1" dirty="0">
                  <a:solidFill>
                    <a:schemeClr val="tx1"/>
                  </a:solidFill>
                </a:rPr>
                <a:t>termbase</a:t>
              </a:r>
              <a:r>
                <a:rPr lang="en-GB" dirty="0"/>
                <a:t> to check </a:t>
              </a:r>
              <a:br>
                <a:rPr lang="en-GB" dirty="0"/>
              </a:br>
              <a:r>
                <a:rPr lang="en-GB" dirty="0"/>
                <a:t>the use of terminology...</a:t>
              </a:r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837C7EE6-2461-0BF0-D305-981E626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900113"/>
          </a:xfrm>
        </p:spPr>
        <p:txBody>
          <a:bodyPr/>
          <a:lstStyle/>
          <a:p>
            <a:r>
              <a:rPr lang="en-GB" dirty="0"/>
              <a:t>2) Terminology check during post-editing</a:t>
            </a:r>
          </a:p>
        </p:txBody>
      </p:sp>
    </p:spTree>
    <p:extLst>
      <p:ext uri="{BB962C8B-B14F-4D97-AF65-F5344CB8AC3E}">
        <p14:creationId xmlns:p14="http://schemas.microsoft.com/office/powerpoint/2010/main" val="22575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4BCA0-C6FB-BD1F-25F6-8BC46E7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Terminology check during post-editing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ABE0C-A35C-C884-4D4D-3839664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Ensuring consistent terminology in the target text forms part of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full post-editing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(ISO 18587:2017)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Generic MT engines often struggle to produce output with consistent terminology due to: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synonyms/variants in the training data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600" i="1" dirty="0">
                <a:solidFill>
                  <a:srgbClr val="AA0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unit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GB" sz="1600" i="1" dirty="0">
                <a:solidFill>
                  <a:srgbClr val="AA0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source/target pair</a:t>
            </a:r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highly specific terms missing from the training data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complex term structure (e.g., compounds and multi-word terms)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AA0F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high-efficiency particulate air filter</a:t>
            </a:r>
            <a:endParaRPr lang="en-GB" sz="1600" dirty="0">
              <a:solidFill>
                <a:srgbClr val="AA0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Such an MT output may include: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mistranslations of homographs and acronyms (depending on the amount of context!)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600" i="1" dirty="0">
                <a:solidFill>
                  <a:srgbClr val="AA0F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mole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GB" sz="1600" i="1" dirty="0">
                <a:solidFill>
                  <a:srgbClr val="D747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Muttermal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birthmark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vs. </a:t>
            </a:r>
            <a:r>
              <a:rPr lang="en-GB" sz="1600" i="1" dirty="0">
                <a:solidFill>
                  <a:srgbClr val="D747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Maulwurf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animal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600" i="1" dirty="0">
                <a:solidFill>
                  <a:srgbClr val="AA0F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NMT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GB" sz="1600" i="1" dirty="0">
                <a:solidFill>
                  <a:srgbClr val="D747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NMT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vs. </a:t>
            </a:r>
            <a:r>
              <a:rPr lang="en-GB" sz="1600" i="1" dirty="0">
                <a:solidFill>
                  <a:srgbClr val="D7471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NMÜ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(often copied from the source text)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omissions of whole terms or word parts 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inconsistent terminology 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(e.g., Winter/Zielinski 2020:216–221)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06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F1988-C51E-4771-A109-F4EA1DF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Terminology check during post-editing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D2D4585-EBDB-979F-53DA-D8317DDC8D88}"/>
              </a:ext>
            </a:extLst>
          </p:cNvPr>
          <p:cNvGrpSpPr/>
          <p:nvPr/>
        </p:nvGrpSpPr>
        <p:grpSpPr>
          <a:xfrm>
            <a:off x="1152376" y="4152498"/>
            <a:ext cx="1397766" cy="1129635"/>
            <a:chOff x="2028353" y="4213259"/>
            <a:chExt cx="1381328" cy="1129635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9173E0FD-153D-2B35-3E3C-CB8353B4628D}"/>
                </a:ext>
              </a:extLst>
            </p:cNvPr>
            <p:cNvSpPr txBox="1"/>
            <p:nvPr/>
          </p:nvSpPr>
          <p:spPr>
            <a:xfrm>
              <a:off x="2028353" y="5004340"/>
              <a:ext cx="1381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Termbase</a:t>
              </a:r>
              <a:endParaRPr lang="en-GB" sz="1600" b="1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3" name="Grafik 122" descr="Datenbank mit einfarbiger Füllung">
              <a:extLst>
                <a:ext uri="{FF2B5EF4-FFF2-40B4-BE49-F238E27FC236}">
                  <a16:creationId xmlns:a16="http://schemas.microsoft.com/office/drawing/2014/main" id="{A040B372-CDB6-28E3-667D-9BA3B69E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0816" y="4213259"/>
              <a:ext cx="830998" cy="830998"/>
            </a:xfrm>
            <a:prstGeom prst="rect">
              <a:avLst/>
            </a:prstGeom>
          </p:spPr>
        </p:pic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E321E22-3739-13E3-6205-9A93357E0C11}"/>
              </a:ext>
            </a:extLst>
          </p:cNvPr>
          <p:cNvGrpSpPr/>
          <p:nvPr/>
        </p:nvGrpSpPr>
        <p:grpSpPr>
          <a:xfrm>
            <a:off x="418818" y="1371454"/>
            <a:ext cx="2273490" cy="2659042"/>
            <a:chOff x="418818" y="1371454"/>
            <a:chExt cx="2273490" cy="2659042"/>
          </a:xfrm>
        </p:grpSpPr>
        <p:sp>
          <p:nvSpPr>
            <p:cNvPr id="102" name="Pfeil: nach rechts 101">
              <a:extLst>
                <a:ext uri="{FF2B5EF4-FFF2-40B4-BE49-F238E27FC236}">
                  <a16:creationId xmlns:a16="http://schemas.microsoft.com/office/drawing/2014/main" id="{A6BDB20F-4697-2E42-7380-36C6217204E8}"/>
                </a:ext>
              </a:extLst>
            </p:cNvPr>
            <p:cNvSpPr/>
            <p:nvPr/>
          </p:nvSpPr>
          <p:spPr>
            <a:xfrm rot="16200000">
              <a:off x="1078791" y="3095290"/>
              <a:ext cx="1536047" cy="334366"/>
            </a:xfrm>
            <a:prstGeom prst="rightArrow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4751FEB1-1499-8E0B-B2F6-31DA63E63DAD}"/>
                </a:ext>
              </a:extLst>
            </p:cNvPr>
            <p:cNvGrpSpPr/>
            <p:nvPr/>
          </p:nvGrpSpPr>
          <p:grpSpPr>
            <a:xfrm>
              <a:off x="1025489" y="1371454"/>
              <a:ext cx="1666819" cy="1000996"/>
              <a:chOff x="918180" y="2108269"/>
              <a:chExt cx="1647217" cy="1000996"/>
            </a:xfrm>
          </p:grpSpPr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8BE09510-F649-A020-B105-224794391965}"/>
                  </a:ext>
                </a:extLst>
              </p:cNvPr>
              <p:cNvSpPr txBox="1"/>
              <p:nvPr/>
            </p:nvSpPr>
            <p:spPr>
              <a:xfrm>
                <a:off x="918180" y="2770711"/>
                <a:ext cx="1647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 text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Grafik 118" descr="Dokument mit einfarbiger Füllung">
                <a:extLst>
                  <a:ext uri="{FF2B5EF4-FFF2-40B4-BE49-F238E27FC236}">
                    <a16:creationId xmlns:a16="http://schemas.microsoft.com/office/drawing/2014/main" id="{BDC28BEB-4C04-33A7-D50D-BAB23EFF5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87844" y="2108269"/>
                <a:ext cx="707887" cy="707887"/>
              </a:xfrm>
              <a:prstGeom prst="rect">
                <a:avLst/>
              </a:prstGeom>
            </p:spPr>
          </p:pic>
        </p:grp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F92E8713-6FA6-F535-40D1-6B58EE891584}"/>
                </a:ext>
              </a:extLst>
            </p:cNvPr>
            <p:cNvSpPr txBox="1"/>
            <p:nvPr/>
          </p:nvSpPr>
          <p:spPr>
            <a:xfrm>
              <a:off x="418818" y="3134073"/>
              <a:ext cx="1959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  <a:b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terms</a:t>
              </a:r>
              <a:endParaRPr lang="en-GB" sz="12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14D384B4-EF3D-704F-8AF3-0CD17A5162EC}"/>
              </a:ext>
            </a:extLst>
          </p:cNvPr>
          <p:cNvGrpSpPr/>
          <p:nvPr/>
        </p:nvGrpSpPr>
        <p:grpSpPr>
          <a:xfrm>
            <a:off x="2503840" y="1205195"/>
            <a:ext cx="2450362" cy="1373733"/>
            <a:chOff x="2503840" y="1205195"/>
            <a:chExt cx="2450362" cy="1373733"/>
          </a:xfrm>
        </p:grpSpPr>
        <p:sp>
          <p:nvSpPr>
            <p:cNvPr id="106" name="Pfeil: nach rechts 105">
              <a:extLst>
                <a:ext uri="{FF2B5EF4-FFF2-40B4-BE49-F238E27FC236}">
                  <a16:creationId xmlns:a16="http://schemas.microsoft.com/office/drawing/2014/main" id="{3CE22141-D6E0-2DEF-058F-2ACC3966C86A}"/>
                </a:ext>
              </a:extLst>
            </p:cNvPr>
            <p:cNvSpPr/>
            <p:nvPr/>
          </p:nvSpPr>
          <p:spPr>
            <a:xfrm>
              <a:off x="2503840" y="1702047"/>
              <a:ext cx="789987" cy="283471"/>
            </a:xfrm>
            <a:prstGeom prst="rightArrow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42AF371F-737C-5540-4FE9-759A972EFCF1}"/>
                </a:ext>
              </a:extLst>
            </p:cNvPr>
            <p:cNvGrpSpPr/>
            <p:nvPr/>
          </p:nvGrpSpPr>
          <p:grpSpPr>
            <a:xfrm>
              <a:off x="3533023" y="1205195"/>
              <a:ext cx="1421179" cy="1373733"/>
              <a:chOff x="4503044" y="1370769"/>
              <a:chExt cx="1421179" cy="1373733"/>
            </a:xfrm>
          </p:grpSpPr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6CBE9239-894C-52CE-C993-898334A79051}"/>
                  </a:ext>
                </a:extLst>
              </p:cNvPr>
              <p:cNvSpPr txBox="1"/>
              <p:nvPr/>
            </p:nvSpPr>
            <p:spPr>
              <a:xfrm>
                <a:off x="4503044" y="2159727"/>
                <a:ext cx="14211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g</a:t>
                </a: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eneric </a:t>
                </a:r>
                <a:b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NMT engine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5" name="Grafik 114" descr="Synchronisierende Cloud mit einfarbiger Füllung">
                <a:extLst>
                  <a:ext uri="{FF2B5EF4-FFF2-40B4-BE49-F238E27FC236}">
                    <a16:creationId xmlns:a16="http://schemas.microsoft.com/office/drawing/2014/main" id="{56B4C47F-5621-7F7C-9526-7ED3DAE19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59032" y="137076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B6D3933-DD35-0904-7BA8-A63934F55BA7}"/>
              </a:ext>
            </a:extLst>
          </p:cNvPr>
          <p:cNvGrpSpPr/>
          <p:nvPr/>
        </p:nvGrpSpPr>
        <p:grpSpPr>
          <a:xfrm>
            <a:off x="5349959" y="1371454"/>
            <a:ext cx="2104255" cy="1064142"/>
            <a:chOff x="5349959" y="1371454"/>
            <a:chExt cx="2104255" cy="1064142"/>
          </a:xfrm>
        </p:grpSpPr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660EAA26-B2AC-3024-19D4-CE66A619361F}"/>
                </a:ext>
              </a:extLst>
            </p:cNvPr>
            <p:cNvGrpSpPr/>
            <p:nvPr/>
          </p:nvGrpSpPr>
          <p:grpSpPr>
            <a:xfrm>
              <a:off x="5944889" y="1412424"/>
              <a:ext cx="1509325" cy="1023172"/>
              <a:chOff x="8300170" y="1376370"/>
              <a:chExt cx="1491575" cy="1023172"/>
            </a:xfrm>
          </p:grpSpPr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DAA89032-80FB-354A-A708-BA77054AF4D3}"/>
                  </a:ext>
                </a:extLst>
              </p:cNvPr>
              <p:cNvSpPr txBox="1"/>
              <p:nvPr/>
            </p:nvSpPr>
            <p:spPr>
              <a:xfrm>
                <a:off x="8300170" y="2060988"/>
                <a:ext cx="1491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MT output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7" name="Grafik 116" descr="Dokument mit einfarbiger Füllung">
                <a:extLst>
                  <a:ext uri="{FF2B5EF4-FFF2-40B4-BE49-F238E27FC236}">
                    <a16:creationId xmlns:a16="http://schemas.microsoft.com/office/drawing/2014/main" id="{862679AE-7F9E-48C5-C27A-0C8785170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41298" y="1376370"/>
                <a:ext cx="680391" cy="680391"/>
              </a:xfrm>
              <a:prstGeom prst="rect">
                <a:avLst/>
              </a:prstGeom>
            </p:spPr>
          </p:pic>
        </p:grpSp>
        <p:sp>
          <p:nvSpPr>
            <p:cNvPr id="108" name="Pfeil: nach rechts 107">
              <a:extLst>
                <a:ext uri="{FF2B5EF4-FFF2-40B4-BE49-F238E27FC236}">
                  <a16:creationId xmlns:a16="http://schemas.microsoft.com/office/drawing/2014/main" id="{7C2EAF16-689C-6296-C7BF-A990F0F0A26D}"/>
                </a:ext>
              </a:extLst>
            </p:cNvPr>
            <p:cNvSpPr/>
            <p:nvPr/>
          </p:nvSpPr>
          <p:spPr>
            <a:xfrm>
              <a:off x="5349959" y="1702047"/>
              <a:ext cx="789987" cy="292106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Gewitterblitz 108">
              <a:extLst>
                <a:ext uri="{FF2B5EF4-FFF2-40B4-BE49-F238E27FC236}">
                  <a16:creationId xmlns:a16="http://schemas.microsoft.com/office/drawing/2014/main" id="{F41E40E3-446C-9384-B6D2-409FCE57BC16}"/>
                </a:ext>
              </a:extLst>
            </p:cNvPr>
            <p:cNvSpPr/>
            <p:nvPr/>
          </p:nvSpPr>
          <p:spPr>
            <a:xfrm>
              <a:off x="5508500" y="1371454"/>
              <a:ext cx="248345" cy="330593"/>
            </a:xfrm>
            <a:prstGeom prst="lightningBol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711FB1-3CC7-A573-FE99-77E57DC95DCE}"/>
              </a:ext>
            </a:extLst>
          </p:cNvPr>
          <p:cNvGrpSpPr/>
          <p:nvPr/>
        </p:nvGrpSpPr>
        <p:grpSpPr>
          <a:xfrm>
            <a:off x="5719630" y="3627344"/>
            <a:ext cx="1959842" cy="2288241"/>
            <a:chOff x="5744951" y="3602292"/>
            <a:chExt cx="1959842" cy="2288241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3F8D151-AB2A-87C1-D62A-EAC3A8A52B3E}"/>
                </a:ext>
              </a:extLst>
            </p:cNvPr>
            <p:cNvGrpSpPr/>
            <p:nvPr/>
          </p:nvGrpSpPr>
          <p:grpSpPr>
            <a:xfrm>
              <a:off x="5744951" y="4303322"/>
              <a:ext cx="1959842" cy="1587211"/>
              <a:chOff x="7512857" y="4328419"/>
              <a:chExt cx="1959842" cy="1587211"/>
            </a:xfrm>
          </p:grpSpPr>
          <p:pic>
            <p:nvPicPr>
              <p:cNvPr id="120" name="Grafik 119" descr="Dokument mit einfarbiger Füllung">
                <a:extLst>
                  <a:ext uri="{FF2B5EF4-FFF2-40B4-BE49-F238E27FC236}">
                    <a16:creationId xmlns:a16="http://schemas.microsoft.com/office/drawing/2014/main" id="{B888BDB7-1BB6-6465-87D9-F35AFB63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175366" y="4328419"/>
                <a:ext cx="688488" cy="680391"/>
              </a:xfrm>
              <a:prstGeom prst="rect">
                <a:avLst/>
              </a:prstGeom>
            </p:spPr>
          </p:pic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6FC6DEAC-2249-4509-6F56-43CCCB0379C2}"/>
                  </a:ext>
                </a:extLst>
              </p:cNvPr>
              <p:cNvSpPr txBox="1"/>
              <p:nvPr/>
            </p:nvSpPr>
            <p:spPr>
              <a:xfrm>
                <a:off x="7512857" y="5084633"/>
                <a:ext cx="19598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text </a:t>
                </a:r>
                <a:b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with desired </a:t>
                </a:r>
                <a:b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terms</a:t>
                </a:r>
                <a:endParaRPr lang="en-GB" sz="1600" b="1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Pfeil: nach rechts 111">
              <a:extLst>
                <a:ext uri="{FF2B5EF4-FFF2-40B4-BE49-F238E27FC236}">
                  <a16:creationId xmlns:a16="http://schemas.microsoft.com/office/drawing/2014/main" id="{BD3EAC35-3B68-68BE-AE57-110F3CA14470}"/>
                </a:ext>
              </a:extLst>
            </p:cNvPr>
            <p:cNvSpPr/>
            <p:nvPr/>
          </p:nvSpPr>
          <p:spPr>
            <a:xfrm rot="5400000">
              <a:off x="6508134" y="3703834"/>
              <a:ext cx="454748" cy="251663"/>
            </a:xfrm>
            <a:prstGeom prst="rightArrow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9AD2D-04FD-96DD-264E-4EE8164D5F28}"/>
              </a:ext>
            </a:extLst>
          </p:cNvPr>
          <p:cNvGrpSpPr/>
          <p:nvPr/>
        </p:nvGrpSpPr>
        <p:grpSpPr>
          <a:xfrm>
            <a:off x="2147662" y="3542890"/>
            <a:ext cx="9687123" cy="1879103"/>
            <a:chOff x="2147662" y="3542890"/>
            <a:chExt cx="9687123" cy="1879103"/>
          </a:xfrm>
        </p:grpSpPr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DAE90B4-4F02-5025-BFF2-94BB1899826C}"/>
                </a:ext>
              </a:extLst>
            </p:cNvPr>
            <p:cNvSpPr txBox="1"/>
            <p:nvPr/>
          </p:nvSpPr>
          <p:spPr>
            <a:xfrm>
              <a:off x="7679472" y="3606111"/>
              <a:ext cx="415531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/>
                <a:t>Terminology check with QA component in a CAT tool or </a:t>
              </a:r>
              <a:br>
                <a:rPr lang="en-GB" sz="2000" dirty="0"/>
              </a:br>
              <a:r>
                <a:rPr lang="en-GB" sz="2000" dirty="0"/>
                <a:t>with a stand-alone QA tool </a:t>
              </a:r>
              <a:br>
                <a:rPr lang="en-GB" sz="2000" dirty="0"/>
              </a:br>
              <a:r>
                <a:rPr lang="en-GB" sz="2000" dirty="0"/>
                <a:t>such as </a:t>
              </a:r>
              <a:r>
                <a:rPr lang="en-GB" sz="2000" dirty="0">
                  <a:hlinkClick r:id="rId13"/>
                </a:rPr>
                <a:t>QA Distiller</a:t>
              </a:r>
              <a:r>
                <a:rPr lang="en-GB" sz="2000" dirty="0"/>
                <a:t> </a:t>
              </a:r>
              <a:br>
                <a:rPr lang="en-GB" sz="2000" dirty="0"/>
              </a:br>
              <a:r>
                <a:rPr lang="en-GB" sz="1600" dirty="0"/>
                <a:t>(if you want to learn more, see our </a:t>
              </a:r>
              <a:r>
                <a:rPr lang="en-GB" sz="1600" dirty="0">
                  <a:hlinkClick r:id="rId14"/>
                </a:rPr>
                <a:t>advanced learning nugget</a:t>
              </a:r>
              <a:r>
                <a:rPr lang="en-GB" sz="1600" dirty="0"/>
                <a:t> on that topic)</a:t>
              </a:r>
              <a:endParaRPr lang="en-GB" sz="2000" dirty="0"/>
            </a:p>
          </p:txBody>
        </p:sp>
        <p:sp>
          <p:nvSpPr>
            <p:cNvPr id="129" name="Pfeil: nach links und rechts 128">
              <a:extLst>
                <a:ext uri="{FF2B5EF4-FFF2-40B4-BE49-F238E27FC236}">
                  <a16:creationId xmlns:a16="http://schemas.microsoft.com/office/drawing/2014/main" id="{6F263AC5-5A1F-5150-3295-BEEF60167F37}"/>
                </a:ext>
              </a:extLst>
            </p:cNvPr>
            <p:cNvSpPr/>
            <p:nvPr/>
          </p:nvSpPr>
          <p:spPr>
            <a:xfrm rot="20465823">
              <a:off x="2147662" y="3542890"/>
              <a:ext cx="4002942" cy="600575"/>
            </a:xfrm>
            <a:prstGeom prst="leftRightArrow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Terminology check</a:t>
              </a:r>
              <a:endParaRPr lang="en-GB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B8687-4495-44C2-5EA2-08649E509290}"/>
              </a:ext>
            </a:extLst>
          </p:cNvPr>
          <p:cNvGrpSpPr/>
          <p:nvPr/>
        </p:nvGrpSpPr>
        <p:grpSpPr>
          <a:xfrm>
            <a:off x="5951050" y="2591205"/>
            <a:ext cx="5822131" cy="1018895"/>
            <a:chOff x="5951050" y="2591205"/>
            <a:chExt cx="5822131" cy="1018895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C0C78012-EB47-717E-49A2-D5CECE047AF8}"/>
                </a:ext>
              </a:extLst>
            </p:cNvPr>
            <p:cNvGrpSpPr/>
            <p:nvPr/>
          </p:nvGrpSpPr>
          <p:grpSpPr>
            <a:xfrm>
              <a:off x="5951050" y="2591205"/>
              <a:ext cx="1666819" cy="825346"/>
              <a:chOff x="5944889" y="2578929"/>
              <a:chExt cx="1666819" cy="825346"/>
            </a:xfrm>
          </p:grpSpPr>
          <p:sp>
            <p:nvSpPr>
              <p:cNvPr id="110" name="Pfeil: nach rechts 109">
                <a:extLst>
                  <a:ext uri="{FF2B5EF4-FFF2-40B4-BE49-F238E27FC236}">
                    <a16:creationId xmlns:a16="http://schemas.microsoft.com/office/drawing/2014/main" id="{2E4DBA09-4A3C-011F-8B0B-A7451E31E973}"/>
                  </a:ext>
                </a:extLst>
              </p:cNvPr>
              <p:cNvSpPr/>
              <p:nvPr/>
            </p:nvSpPr>
            <p:spPr>
              <a:xfrm rot="5400000">
                <a:off x="6508135" y="2680471"/>
                <a:ext cx="454748" cy="251663"/>
              </a:xfrm>
              <a:prstGeom prst="right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EF62DD9E-E28F-F9B9-A823-52E36F1CCA3A}"/>
                  </a:ext>
                </a:extLst>
              </p:cNvPr>
              <p:cNvSpPr txBox="1"/>
              <p:nvPr/>
            </p:nvSpPr>
            <p:spPr>
              <a:xfrm>
                <a:off x="5944889" y="3065721"/>
                <a:ext cx="1666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Post-editing</a:t>
                </a:r>
              </a:p>
            </p:txBody>
          </p:sp>
        </p:grpSp>
        <p:sp>
          <p:nvSpPr>
            <p:cNvPr id="4" name="Textfeld 123">
              <a:extLst>
                <a:ext uri="{FF2B5EF4-FFF2-40B4-BE49-F238E27FC236}">
                  <a16:creationId xmlns:a16="http://schemas.microsoft.com/office/drawing/2014/main" id="{6A8C4178-663B-2BD3-910D-1DFCAB45041B}"/>
                </a:ext>
              </a:extLst>
            </p:cNvPr>
            <p:cNvSpPr txBox="1"/>
            <p:nvPr/>
          </p:nvSpPr>
          <p:spPr>
            <a:xfrm>
              <a:off x="7617868" y="2594437"/>
              <a:ext cx="41553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/>
                <a:t>detecting missing or forbidden target terms in the MT output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4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4BCA0-C6FB-BD1F-25F6-8BC46E7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Terminology check during post-editing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ABE0C-A35C-C884-4D4D-3839664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Efficient (full) post-editing of NMT output requires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well-maintained termbase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if possible, avoid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amitted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synonyms and variants and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(Seidel/Grützmacher 2020:188f.)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include forbidden terms (both from text producers and the MT engine)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if you use homographs and acronyms, manage them with clear data categories or cross-references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Competent post-editors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Nitzke et al. 2019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bilingual competency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extralinguistic competency (domain knowledge), among others </a:t>
            </a:r>
          </a:p>
          <a:p>
            <a:pPr marL="884238" lvl="2" indent="-34290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8EF170F-1522-C23B-F0F1-ED3AA471FC77}"/>
              </a:ext>
            </a:extLst>
          </p:cNvPr>
          <p:cNvSpPr/>
          <p:nvPr/>
        </p:nvSpPr>
        <p:spPr>
          <a:xfrm>
            <a:off x="5463251" y="4132162"/>
            <a:ext cx="810228" cy="347241"/>
          </a:xfrm>
          <a:prstGeom prst="leftArrow">
            <a:avLst/>
          </a:prstGeom>
          <a:solidFill>
            <a:srgbClr val="D7471F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4BCA0-C6FB-BD1F-25F6-8BC46E7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Terminology check during post-editing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78BCFE8-162E-8869-7334-DA503E7C47C8}"/>
              </a:ext>
            </a:extLst>
          </p:cNvPr>
          <p:cNvGrpSpPr/>
          <p:nvPr/>
        </p:nvGrpSpPr>
        <p:grpSpPr>
          <a:xfrm>
            <a:off x="3571834" y="1329491"/>
            <a:ext cx="5745786" cy="4199017"/>
            <a:chOff x="3454882" y="1049671"/>
            <a:chExt cx="5745786" cy="4199017"/>
          </a:xfrm>
        </p:grpSpPr>
        <p:pic>
          <p:nvPicPr>
            <p:cNvPr id="6" name="Grafik 5" descr="Mann in Geschäftskleidung">
              <a:extLst>
                <a:ext uri="{FF2B5EF4-FFF2-40B4-BE49-F238E27FC236}">
                  <a16:creationId xmlns:a16="http://schemas.microsoft.com/office/drawing/2014/main" id="{F6241ECF-616B-2E60-1EC9-2F01F1758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4882" y="2662319"/>
              <a:ext cx="1915311" cy="2586369"/>
            </a:xfrm>
            <a:prstGeom prst="rect">
              <a:avLst/>
            </a:prstGeom>
          </p:spPr>
        </p:pic>
        <p:sp>
          <p:nvSpPr>
            <p:cNvPr id="7" name="Sprechblase: rechteckig mit abgerundeten Ecken 6">
              <a:extLst>
                <a:ext uri="{FF2B5EF4-FFF2-40B4-BE49-F238E27FC236}">
                  <a16:creationId xmlns:a16="http://schemas.microsoft.com/office/drawing/2014/main" id="{29D30C37-002C-C846-AB2F-7F1661DCA245}"/>
                </a:ext>
              </a:extLst>
            </p:cNvPr>
            <p:cNvSpPr/>
            <p:nvPr/>
          </p:nvSpPr>
          <p:spPr>
            <a:xfrm>
              <a:off x="5860750" y="1049671"/>
              <a:ext cx="3339918" cy="2255918"/>
            </a:xfrm>
            <a:prstGeom prst="wedgeRoundRectCallout">
              <a:avLst>
                <a:gd name="adj1" fmla="val -74469"/>
                <a:gd name="adj2" fmla="val 47567"/>
                <a:gd name="adj3" fmla="val 16667"/>
              </a:avLst>
            </a:prstGeom>
            <a:solidFill>
              <a:srgbClr val="D7471F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Well, post-editing all terminology mistakes does sound like a lot of work!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Any way to reduce this effort?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7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4BCA0-C6FB-BD1F-25F6-8BC46E7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3a) Why Glossaries?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post-editing effort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ABE0C-A35C-C884-4D4D-3839664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Besides customising or domain-adapting a generic NMT engine, you can use </a:t>
            </a:r>
            <a:r>
              <a:rPr lang="en-GB" sz="2000" b="1" i="1" dirty="0">
                <a:solidFill>
                  <a:srgbClr val="D7471F"/>
                </a:solidFill>
              </a:rPr>
              <a:t>glossaries</a:t>
            </a:r>
            <a:r>
              <a:rPr lang="en-GB" sz="2000" b="1" i="1" dirty="0"/>
              <a:t>.</a:t>
            </a:r>
            <a:endParaRPr lang="en-GB" sz="2000" dirty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What is a glossary?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“terminological dictionary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that contains designations [terms]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+mn-lt"/>
              </a:rPr>
              <a:t>from one or more </a:t>
            </a:r>
            <a:r>
              <a:rPr lang="en-GB" sz="1600" b="0" u="none" strike="noStrike" baseline="0" dirty="0">
                <a:solidFill>
                  <a:srgbClr val="000000"/>
                </a:solidFill>
                <a:latin typeface="+mn-lt"/>
              </a:rPr>
              <a:t>domains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+mn-lt"/>
              </a:rPr>
              <a:t> or </a:t>
            </a:r>
            <a:r>
              <a:rPr lang="en-GB" sz="1600" b="0" u="none" strike="noStrike" baseline="0" dirty="0">
                <a:solidFill>
                  <a:srgbClr val="000000"/>
                </a:solidFill>
                <a:latin typeface="+mn-lt"/>
              </a:rPr>
              <a:t>subjects</a:t>
            </a:r>
            <a:r>
              <a:rPr lang="en-GB" sz="1600" dirty="0">
                <a:latin typeface="+mn-lt"/>
              </a:rPr>
              <a:t>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together with equivalents in one or more 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natural languages” </a:t>
            </a:r>
            <a:r>
              <a:rPr lang="en-GB" sz="1000" dirty="0">
                <a:latin typeface="+mn-lt"/>
              </a:rPr>
              <a:t>(ISO 1087 2019:16)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endParaRPr lang="en-GB" sz="1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Several NMT providers/systems offer custom terminology support via glossaries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e</a:t>
            </a:r>
            <a:r>
              <a:rPr lang="en-GB" sz="1600" dirty="0">
                <a:latin typeface="+mn-lt"/>
              </a:rPr>
              <a:t>.g., </a:t>
            </a:r>
            <a:r>
              <a:rPr lang="en-GB" sz="1600" dirty="0">
                <a:latin typeface="+mn-lt"/>
                <a:hlinkClick r:id="rId3"/>
              </a:rPr>
              <a:t>DeepL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>
                <a:latin typeface="+mn-lt"/>
                <a:hlinkClick r:id="rId4"/>
              </a:rPr>
              <a:t>IBM Watson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>
                <a:latin typeface="+mn-lt"/>
                <a:hlinkClick r:id="rId5"/>
              </a:rPr>
              <a:t>SYSTRAN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>
                <a:latin typeface="+mn-lt"/>
                <a:hlinkClick r:id="rId6"/>
              </a:rPr>
              <a:t>Globalese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>
                <a:latin typeface="+mn-lt"/>
                <a:hlinkClick r:id="rId7"/>
              </a:rPr>
              <a:t>Google Cloud</a:t>
            </a:r>
            <a:r>
              <a:rPr lang="en-GB" sz="1600" dirty="0">
                <a:latin typeface="+mn-lt"/>
              </a:rPr>
              <a:t>, among others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numbers rising </a:t>
            </a:r>
            <a:r>
              <a:rPr lang="en-GB" sz="1600" dirty="0">
                <a:latin typeface="+mn-lt"/>
                <a:sym typeface="Wingdings" panose="05000000000000000000" pitchFamily="2" charset="2"/>
              </a:rPr>
              <a:t> seven in 2021, nine in 2022 (Intento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  <a:hlinkClick r:id="rId8"/>
              </a:rPr>
              <a:t>2021</a:t>
            </a:r>
            <a:r>
              <a:rPr lang="en-GB" sz="1600" dirty="0">
                <a:sym typeface="Wingdings" panose="05000000000000000000" pitchFamily="2" charset="2"/>
              </a:rPr>
              <a:t>, </a:t>
            </a:r>
            <a:r>
              <a:rPr lang="en-GB" sz="1600" dirty="0">
                <a:sym typeface="Wingdings" panose="05000000000000000000" pitchFamily="2" charset="2"/>
                <a:hlinkClick r:id="rId9"/>
              </a:rPr>
              <a:t>2022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C6CA65A-DCE9-C14B-1383-EC918167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90103"/>
              </p:ext>
            </p:extLst>
          </p:nvPr>
        </p:nvGraphicFramePr>
        <p:xfrm>
          <a:off x="6014977" y="2491947"/>
          <a:ext cx="3843590" cy="187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1297979496"/>
                    </a:ext>
                  </a:extLst>
                </a:gridCol>
                <a:gridCol w="1921795">
                  <a:extLst>
                    <a:ext uri="{9D8B030D-6E8A-4147-A177-3AD203B41FA5}">
                      <a16:colId xmlns:a16="http://schemas.microsoft.com/office/drawing/2014/main" val="3180869859"/>
                    </a:ext>
                  </a:extLst>
                </a:gridCol>
              </a:tblGrid>
              <a:tr h="4402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English</a:t>
                      </a:r>
                      <a:endParaRPr lang="en-GB" dirty="0"/>
                    </a:p>
                  </a:txBody>
                  <a:tcPr>
                    <a:solidFill>
                      <a:srgbClr val="AA0F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German</a:t>
                      </a:r>
                      <a:endParaRPr lang="en-GB" dirty="0"/>
                    </a:p>
                  </a:txBody>
                  <a:tcPr>
                    <a:solidFill>
                      <a:srgbClr val="AA0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63773"/>
                  </a:ext>
                </a:extLst>
              </a:tr>
              <a:tr h="42363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Ameise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5311"/>
                  </a:ext>
                </a:extLst>
              </a:tr>
              <a:tr h="41668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butterfly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Schmetterling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21162"/>
                  </a:ext>
                </a:extLst>
              </a:tr>
              <a:tr h="59348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Maulwurf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0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folie_16_9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masterfolien_16_9</Template>
  <TotalTime>0</TotalTime>
  <Words>3027</Words>
  <Application>Microsoft Office PowerPoint</Application>
  <PresentationFormat>Breitbild</PresentationFormat>
  <Paragraphs>291</Paragraphs>
  <Slides>22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Arial </vt:lpstr>
      <vt:lpstr>Calibri</vt:lpstr>
      <vt:lpstr>Source Sans Pro</vt:lpstr>
      <vt:lpstr>Symbol</vt:lpstr>
      <vt:lpstr>Verdana</vt:lpstr>
      <vt:lpstr>Wingdings</vt:lpstr>
      <vt:lpstr>Masterfolie_16_9neu</vt:lpstr>
      <vt:lpstr>Integrating Terminology into NMT – Glossaries</vt:lpstr>
      <vt:lpstr>Agenda</vt:lpstr>
      <vt:lpstr>1) Quick paper recap…</vt:lpstr>
      <vt:lpstr>2) Terminology check during post-editing</vt:lpstr>
      <vt:lpstr>2) Terminology check during post-editing</vt:lpstr>
      <vt:lpstr>2) Terminology check during post-editing</vt:lpstr>
      <vt:lpstr>2) Terminology check during post-editing</vt:lpstr>
      <vt:lpstr>2) Terminology check during post-editing</vt:lpstr>
      <vt:lpstr>3a) Why Glossaries? Reducing post-editing effort</vt:lpstr>
      <vt:lpstr>3a) Why Glossaries? Reducing post-editing effort</vt:lpstr>
      <vt:lpstr>3b) Issue 1: Concept vs. term orientation</vt:lpstr>
      <vt:lpstr>3b) Issue 1: Concept vs. term orientation</vt:lpstr>
      <vt:lpstr>3c) Issue 2: How does the actual term integration work?</vt:lpstr>
      <vt:lpstr>4a) Demonstration: from termbase to glossary</vt:lpstr>
      <vt:lpstr>4a) Demonstration: from termbase to glossary</vt:lpstr>
      <vt:lpstr>4b) Demonstration: DeepL and its glossary feature</vt:lpstr>
      <vt:lpstr>4b) Demonstration: DeepL and its glossary feature</vt:lpstr>
      <vt:lpstr>4b) Demonstration: DeepL and its glossary feature (see video)</vt:lpstr>
      <vt:lpstr>5) Conclusion and outlook</vt:lpstr>
      <vt:lpstr>PowerPoint-Präsentation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MT PRIMING EFFECT</dc:title>
  <dc:creator>Cmrk, Marina</dc:creator>
  <cp:lastModifiedBy>Andre Busch</cp:lastModifiedBy>
  <cp:revision>484</cp:revision>
  <cp:lastPrinted>2016-02-26T07:58:29Z</cp:lastPrinted>
  <dcterms:created xsi:type="dcterms:W3CDTF">2022-07-12T07:12:20Z</dcterms:created>
  <dcterms:modified xsi:type="dcterms:W3CDTF">2023-04-17T11:18:54Z</dcterms:modified>
</cp:coreProperties>
</file>