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8"/>
    <p:restoredTop sz="94694"/>
  </p:normalViewPr>
  <p:slideViewPr>
    <p:cSldViewPr snapToGrid="0">
      <p:cViewPr varScale="1">
        <p:scale>
          <a:sx n="119" d="100"/>
          <a:sy n="119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5/21/25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5/21/25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5/21/25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3330-5434-177E-6C5D-AA82A4541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создание собственных функций. </a:t>
            </a:r>
            <a:r>
              <a:rPr lang="en-US" dirty="0"/>
              <a:t>DEF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D3EC4-69EF-53D8-31A9-6488D8CFB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4508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556B7-70A3-CE8F-47AE-1F4667FE6AB2}"/>
              </a:ext>
            </a:extLst>
          </p:cNvPr>
          <p:cNvSpPr txBox="1"/>
          <p:nvPr/>
        </p:nvSpPr>
        <p:spPr>
          <a:xfrm>
            <a:off x="4851698" y="0"/>
            <a:ext cx="772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def</a:t>
            </a:r>
            <a:endParaRPr lang="en-RU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E1C94-4937-9B7C-E07D-08E3C5F84B5E}"/>
              </a:ext>
            </a:extLst>
          </p:cNvPr>
          <p:cNvSpPr txBox="1"/>
          <p:nvPr/>
        </p:nvSpPr>
        <p:spPr>
          <a:xfrm>
            <a:off x="677731" y="292387"/>
            <a:ext cx="687733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effectLst/>
              </a:rPr>
              <a:t>def</a:t>
            </a:r>
            <a:r>
              <a:rPr lang="en-GB" sz="2400" dirty="0"/>
              <a:t> </a:t>
            </a:r>
            <a:r>
              <a:rPr lang="en-GB" sz="2400" dirty="0">
                <a:effectLst/>
              </a:rPr>
              <a:t>add</a:t>
            </a:r>
            <a:r>
              <a:rPr lang="en-GB" sz="2400" dirty="0"/>
              <a:t>(x, y):</a:t>
            </a:r>
            <a:r>
              <a:rPr lang="en-GB" sz="2400" dirty="0">
                <a:effectLst/>
              </a:rPr>
              <a:t> </a:t>
            </a:r>
          </a:p>
          <a:p>
            <a:r>
              <a:rPr lang="en-GB" sz="2400" b="1" dirty="0"/>
              <a:t>	</a:t>
            </a:r>
            <a:r>
              <a:rPr lang="en-GB" sz="2400" b="1" dirty="0">
                <a:effectLst/>
              </a:rPr>
              <a:t>return</a:t>
            </a:r>
            <a:r>
              <a:rPr lang="en-GB" sz="2400" dirty="0"/>
              <a:t> x </a:t>
            </a:r>
            <a:r>
              <a:rPr lang="en-GB" sz="2400" dirty="0">
                <a:effectLst/>
              </a:rPr>
              <a:t>+</a:t>
            </a:r>
            <a:r>
              <a:rPr lang="en-GB" sz="2400" dirty="0"/>
              <a:t> y</a:t>
            </a:r>
          </a:p>
          <a:p>
            <a:r>
              <a:rPr lang="en-GB" sz="2400" dirty="0"/>
              <a:t>add(</a:t>
            </a:r>
            <a:r>
              <a:rPr lang="en-GB" sz="2400" dirty="0">
                <a:effectLst/>
              </a:rPr>
              <a:t>1</a:t>
            </a:r>
            <a:r>
              <a:rPr lang="en-GB" sz="2400" dirty="0"/>
              <a:t>, </a:t>
            </a:r>
            <a:r>
              <a:rPr lang="en-GB" sz="2400" dirty="0">
                <a:effectLst/>
              </a:rPr>
              <a:t>10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r>
              <a:rPr lang="en-GB" sz="2400" b="1" dirty="0">
                <a:effectLst/>
              </a:rPr>
              <a:t>def</a:t>
            </a:r>
            <a:r>
              <a:rPr lang="en-GB" sz="2400" dirty="0"/>
              <a:t> </a:t>
            </a:r>
            <a:r>
              <a:rPr lang="en-GB" sz="2400" dirty="0" err="1">
                <a:effectLst/>
              </a:rPr>
              <a:t>func</a:t>
            </a:r>
            <a:r>
              <a:rPr lang="en-GB" sz="2400" dirty="0"/>
              <a:t>(a, b, c</a:t>
            </a:r>
            <a:r>
              <a:rPr lang="en-GB" sz="2400" dirty="0">
                <a:effectLst/>
              </a:rPr>
              <a:t>=2</a:t>
            </a:r>
            <a:r>
              <a:rPr lang="en-GB" sz="2400" dirty="0"/>
              <a:t>): </a:t>
            </a:r>
            <a:r>
              <a:rPr lang="en-GB" sz="2400" i="1" dirty="0">
                <a:effectLst/>
              </a:rPr>
              <a:t># c - </a:t>
            </a:r>
            <a:r>
              <a:rPr lang="ru-RU" sz="2400" i="1" dirty="0">
                <a:effectLst/>
              </a:rPr>
              <a:t>необязательный аргумент</a:t>
            </a:r>
            <a:r>
              <a:rPr lang="ru-RU" sz="2400" dirty="0">
                <a:effectLst/>
              </a:rPr>
              <a:t> </a:t>
            </a:r>
            <a:endParaRPr lang="en-US" sz="2400" b="1" dirty="0"/>
          </a:p>
          <a:p>
            <a:r>
              <a:rPr lang="en-US" sz="2400" b="1" dirty="0">
                <a:effectLst/>
              </a:rPr>
              <a:t>	</a:t>
            </a:r>
            <a:r>
              <a:rPr lang="en-GB" sz="2400" b="1" dirty="0">
                <a:effectLst/>
              </a:rPr>
              <a:t>return</a:t>
            </a:r>
            <a:r>
              <a:rPr lang="en-GB" sz="2400" dirty="0"/>
              <a:t> a </a:t>
            </a:r>
            <a:r>
              <a:rPr lang="en-GB" sz="2400" dirty="0">
                <a:effectLst/>
              </a:rPr>
              <a:t>+</a:t>
            </a:r>
            <a:r>
              <a:rPr lang="en-GB" sz="2400" dirty="0"/>
              <a:t> b </a:t>
            </a:r>
            <a:r>
              <a:rPr lang="en-GB" sz="2400" dirty="0">
                <a:effectLst/>
              </a:rPr>
              <a:t>+</a:t>
            </a:r>
            <a:r>
              <a:rPr lang="en-GB" sz="2400" dirty="0"/>
              <a:t> c</a:t>
            </a:r>
          </a:p>
          <a:p>
            <a:endParaRPr lang="en-GB" sz="2400" dirty="0"/>
          </a:p>
          <a:p>
            <a:r>
              <a:rPr lang="en-GB" sz="2400" dirty="0" err="1"/>
              <a:t>func</a:t>
            </a:r>
            <a:r>
              <a:rPr lang="en-GB" sz="2400" dirty="0"/>
              <a:t>(</a:t>
            </a:r>
            <a:r>
              <a:rPr lang="en-GB" sz="2400" dirty="0">
                <a:effectLst/>
              </a:rPr>
              <a:t>1</a:t>
            </a:r>
            <a:r>
              <a:rPr lang="en-GB" sz="2400" dirty="0"/>
              <a:t>, </a:t>
            </a:r>
            <a:r>
              <a:rPr lang="en-GB" sz="2400" dirty="0">
                <a:effectLst/>
              </a:rPr>
              <a:t>2</a:t>
            </a:r>
            <a:r>
              <a:rPr lang="en-GB" sz="2400" dirty="0"/>
              <a:t>)</a:t>
            </a:r>
          </a:p>
          <a:p>
            <a:endParaRPr lang="en-GB" sz="2400" dirty="0"/>
          </a:p>
          <a:p>
            <a:r>
              <a:rPr lang="en-GB" sz="2400" b="1" dirty="0">
                <a:effectLst/>
              </a:rPr>
              <a:t>def</a:t>
            </a:r>
            <a:r>
              <a:rPr lang="en-GB" sz="2400" dirty="0"/>
              <a:t> </a:t>
            </a:r>
            <a:r>
              <a:rPr lang="en-GB" sz="2400" dirty="0" err="1">
                <a:effectLst/>
              </a:rPr>
              <a:t>func</a:t>
            </a:r>
            <a:r>
              <a:rPr lang="en-GB" sz="2400" dirty="0"/>
              <a:t>(</a:t>
            </a:r>
            <a:r>
              <a:rPr lang="en-GB" sz="2400" dirty="0">
                <a:effectLst/>
              </a:rPr>
              <a:t>*</a:t>
            </a:r>
            <a:r>
              <a:rPr lang="en-GB" sz="2400" dirty="0" err="1"/>
              <a:t>args</a:t>
            </a:r>
            <a:r>
              <a:rPr lang="en-GB" sz="2400" dirty="0"/>
              <a:t>):</a:t>
            </a:r>
            <a:r>
              <a:rPr lang="en-GB" sz="2400" dirty="0">
                <a:effectLst/>
              </a:rPr>
              <a:t> # </a:t>
            </a:r>
            <a:r>
              <a:rPr lang="ru-RU" sz="2400" dirty="0">
                <a:effectLst/>
              </a:rPr>
              <a:t>переменное количество</a:t>
            </a:r>
            <a:endParaRPr lang="en-GB" sz="2400" b="1" dirty="0"/>
          </a:p>
          <a:p>
            <a:r>
              <a:rPr lang="en-GB" sz="2400" b="1" dirty="0">
                <a:effectLst/>
              </a:rPr>
              <a:t>	return</a:t>
            </a:r>
            <a:r>
              <a:rPr lang="en-GB" sz="2400" dirty="0"/>
              <a:t> </a:t>
            </a:r>
            <a:r>
              <a:rPr lang="en-GB" sz="2400" dirty="0" err="1"/>
              <a:t>args</a:t>
            </a:r>
            <a:endParaRPr lang="ru-RU" sz="2400" dirty="0"/>
          </a:p>
          <a:p>
            <a:r>
              <a:rPr lang="en-GB" sz="2400" dirty="0" err="1"/>
              <a:t>func</a:t>
            </a:r>
            <a:r>
              <a:rPr lang="en-GB" sz="2400" dirty="0"/>
              <a:t>(</a:t>
            </a:r>
            <a:r>
              <a:rPr lang="en-GB" sz="2400" dirty="0">
                <a:effectLst/>
              </a:rPr>
              <a:t>1</a:t>
            </a:r>
            <a:r>
              <a:rPr lang="en-GB" sz="2400" dirty="0"/>
              <a:t>, </a:t>
            </a:r>
            <a:r>
              <a:rPr lang="en-GB" sz="2400" dirty="0">
                <a:effectLst/>
              </a:rPr>
              <a:t>2</a:t>
            </a:r>
            <a:r>
              <a:rPr lang="en-GB" sz="2400" dirty="0"/>
              <a:t>, </a:t>
            </a:r>
            <a:r>
              <a:rPr lang="en-GB" sz="2400" dirty="0">
                <a:effectLst/>
              </a:rPr>
              <a:t>3</a:t>
            </a:r>
            <a:r>
              <a:rPr lang="en-GB" sz="2400" dirty="0"/>
              <a:t>, </a:t>
            </a:r>
            <a:r>
              <a:rPr lang="en-GB" sz="2400" dirty="0">
                <a:effectLst/>
              </a:rPr>
              <a:t>'</a:t>
            </a:r>
            <a:r>
              <a:rPr lang="en-GB" sz="2400" dirty="0" err="1">
                <a:effectLst/>
              </a:rPr>
              <a:t>abc</a:t>
            </a:r>
            <a:r>
              <a:rPr lang="en-GB" sz="2400" dirty="0">
                <a:effectLst/>
              </a:rPr>
              <a:t>’</a:t>
            </a:r>
            <a:r>
              <a:rPr lang="en-GB" sz="2400" dirty="0"/>
              <a:t>)</a:t>
            </a:r>
            <a:endParaRPr lang="ru-RU" sz="2400" dirty="0"/>
          </a:p>
          <a:p>
            <a:endParaRPr lang="ru-RU" sz="2400" dirty="0"/>
          </a:p>
          <a:p>
            <a:r>
              <a:rPr lang="en-GB" sz="2400" dirty="0">
                <a:effectLst/>
              </a:rPr>
              <a:t>def</a:t>
            </a:r>
            <a:r>
              <a:rPr lang="en-GB" sz="2400" dirty="0"/>
              <a:t> </a:t>
            </a:r>
            <a:r>
              <a:rPr lang="en-GB" sz="2400" dirty="0">
                <a:effectLst/>
              </a:rPr>
              <a:t>add(</a:t>
            </a:r>
            <a:r>
              <a:rPr lang="en-GB" sz="2400" dirty="0"/>
              <a:t>a</a:t>
            </a:r>
            <a:r>
              <a:rPr lang="en-GB" sz="2400" dirty="0">
                <a:effectLst/>
              </a:rPr>
              <a:t>:</a:t>
            </a:r>
            <a:r>
              <a:rPr lang="en-GB" sz="2400" dirty="0"/>
              <a:t> </a:t>
            </a:r>
            <a:r>
              <a:rPr lang="en-GB" sz="2400" dirty="0">
                <a:effectLst/>
              </a:rPr>
              <a:t>int,</a:t>
            </a:r>
            <a:r>
              <a:rPr lang="en-GB" sz="2400" dirty="0"/>
              <a:t> b</a:t>
            </a:r>
            <a:r>
              <a:rPr lang="en-GB" sz="2400" dirty="0">
                <a:effectLst/>
              </a:rPr>
              <a:t>:</a:t>
            </a:r>
            <a:r>
              <a:rPr lang="en-GB" sz="2400" dirty="0"/>
              <a:t> </a:t>
            </a:r>
            <a:r>
              <a:rPr lang="en-GB" sz="2400" dirty="0">
                <a:effectLst/>
              </a:rPr>
              <a:t>int)</a:t>
            </a:r>
            <a:r>
              <a:rPr lang="en-GB" sz="2400" dirty="0"/>
              <a:t> </a:t>
            </a:r>
            <a:r>
              <a:rPr lang="en-GB" sz="2400" dirty="0">
                <a:effectLst/>
              </a:rPr>
              <a:t>-&gt;</a:t>
            </a:r>
            <a:r>
              <a:rPr lang="en-GB" sz="2400" dirty="0"/>
              <a:t> </a:t>
            </a:r>
            <a:r>
              <a:rPr lang="en-GB" sz="2400" dirty="0">
                <a:effectLst/>
              </a:rPr>
              <a:t>int:</a:t>
            </a:r>
            <a:r>
              <a:rPr lang="en-GB" sz="2400" dirty="0"/>
              <a:t> </a:t>
            </a:r>
            <a:endParaRPr lang="ru-RU" sz="2400" dirty="0"/>
          </a:p>
          <a:p>
            <a:r>
              <a:rPr lang="ru-RU" sz="2400" dirty="0">
                <a:effectLst/>
              </a:rPr>
              <a:t>	</a:t>
            </a:r>
            <a:r>
              <a:rPr lang="en-GB" sz="2400" dirty="0">
                <a:effectLst/>
              </a:rPr>
              <a:t>return</a:t>
            </a:r>
            <a:r>
              <a:rPr lang="en-GB" sz="2400" dirty="0"/>
              <a:t> a </a:t>
            </a:r>
            <a:r>
              <a:rPr lang="en-GB" sz="2400" dirty="0">
                <a:effectLst/>
              </a:rPr>
              <a:t>+</a:t>
            </a:r>
            <a:r>
              <a:rPr lang="en-GB" sz="2400" dirty="0"/>
              <a:t> b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165152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A623BE-D3D7-DB42-C0DE-26C4DF1A8998}"/>
              </a:ext>
            </a:extLst>
          </p:cNvPr>
          <p:cNvSpPr txBox="1"/>
          <p:nvPr/>
        </p:nvSpPr>
        <p:spPr>
          <a:xfrm>
            <a:off x="4873213" y="182879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ЗАДАЧИ</a:t>
            </a:r>
            <a:endParaRPr lang="en-RU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22564-BEB5-F2C7-37ED-A5E30CC769A8}"/>
              </a:ext>
            </a:extLst>
          </p:cNvPr>
          <p:cNvSpPr txBox="1"/>
          <p:nvPr/>
        </p:nvSpPr>
        <p:spPr>
          <a:xfrm>
            <a:off x="1963270" y="1063221"/>
            <a:ext cx="76755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arenR"/>
            </a:pPr>
            <a:r>
              <a:rPr lang="ru-RU" sz="240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Сумма двух чисел</a:t>
            </a:r>
          </a:p>
          <a:p>
            <a:pPr marL="342900" indent="-342900" algn="l">
              <a:buAutoNum type="arabicParenR"/>
            </a:pPr>
            <a:r>
              <a:rPr lang="ru-RU" sz="240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Напишите функцию </a:t>
            </a:r>
            <a:r>
              <a:rPr lang="en-GB" sz="2400" dirty="0" err="1"/>
              <a:t>celsius_to_fahrenheit</a:t>
            </a:r>
            <a:r>
              <a:rPr lang="en-GB" sz="240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ru-RU" sz="240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которая конвертирует градусы Цельсия в Фаренгейты.</a:t>
            </a:r>
            <a:endParaRPr lang="ru-RU" sz="2400" dirty="0">
              <a:solidFill>
                <a:srgbClr val="404040"/>
              </a:solidFill>
              <a:latin typeface="DeepSeek-CJK-patch"/>
            </a:endParaRPr>
          </a:p>
          <a:p>
            <a:pPr marL="342900" indent="-342900" algn="l">
              <a:buAutoNum type="arabicParenR"/>
            </a:pPr>
            <a:r>
              <a:rPr lang="ru-RU" sz="240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Создайте функцию </a:t>
            </a:r>
            <a:r>
              <a:rPr lang="en-GB" sz="2400" dirty="0" err="1"/>
              <a:t>count_vowels</a:t>
            </a:r>
            <a:r>
              <a:rPr lang="en-GB" sz="240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ru-RU" sz="240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которая считает количество гласных букв в строке.</a:t>
            </a:r>
          </a:p>
          <a:p>
            <a:pPr marL="342900" indent="-342900" algn="l">
              <a:buAutoNum type="arabicParenR"/>
            </a:pPr>
            <a:r>
              <a:rPr lang="ru-RU" sz="240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Напишите функцию </a:t>
            </a:r>
            <a:r>
              <a:rPr lang="en-GB" sz="2400" dirty="0" err="1"/>
              <a:t>filter_list</a:t>
            </a:r>
            <a:r>
              <a:rPr lang="en-GB" sz="240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ru-RU" sz="240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которая возвращает список элементов, больших заданного значения.</a:t>
            </a:r>
            <a:endParaRPr lang="ru-RU" sz="2400" dirty="0">
              <a:solidFill>
                <a:srgbClr val="404040"/>
              </a:solidFill>
              <a:latin typeface="DeepSeek-CJK-patch"/>
            </a:endParaRPr>
          </a:p>
          <a:p>
            <a:pPr marL="342900" indent="-342900" algn="l">
              <a:buAutoNum type="arabicParenR"/>
            </a:pPr>
            <a:r>
              <a:rPr lang="ru-RU" sz="240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Напишите функцию </a:t>
            </a:r>
            <a:r>
              <a:rPr lang="en-GB" sz="2400" dirty="0" err="1"/>
              <a:t>find_intersection</a:t>
            </a:r>
            <a:r>
              <a:rPr lang="en-GB" sz="240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ru-RU" sz="240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которая возвращает общие элементы двух списков.</a:t>
            </a:r>
          </a:p>
        </p:txBody>
      </p:sp>
    </p:spTree>
    <p:extLst>
      <p:ext uri="{BB962C8B-B14F-4D97-AF65-F5344CB8AC3E}">
        <p14:creationId xmlns:p14="http://schemas.microsoft.com/office/powerpoint/2010/main" val="67715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8631F-5C8B-1B42-9488-530CC2AAF04A}"/>
              </a:ext>
            </a:extLst>
          </p:cNvPr>
          <p:cNvSpPr txBox="1"/>
          <p:nvPr/>
        </p:nvSpPr>
        <p:spPr>
          <a:xfrm>
            <a:off x="4830183" y="225910"/>
            <a:ext cx="2304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ДОМАШКА</a:t>
            </a:r>
            <a:endParaRPr lang="en-RU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C3B3D-0D3F-BE88-4E4B-46FEF681CB2E}"/>
              </a:ext>
            </a:extLst>
          </p:cNvPr>
          <p:cNvSpPr txBox="1"/>
          <p:nvPr/>
        </p:nvSpPr>
        <p:spPr>
          <a:xfrm>
            <a:off x="2584346" y="1699272"/>
            <a:ext cx="609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Создайте функцию </a:t>
            </a:r>
            <a:r>
              <a:rPr lang="en-GB" dirty="0" err="1"/>
              <a:t>is_valid_email</a:t>
            </a:r>
            <a:r>
              <a:rPr lang="en-GB" b="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ru-RU" b="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которая проверяет, соответствует ли строка формату </a:t>
            </a:r>
            <a:r>
              <a:rPr lang="en-GB" b="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email </a:t>
            </a:r>
            <a:r>
              <a:rPr lang="ru-RU" b="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(</a:t>
            </a:r>
            <a:r>
              <a:rPr lang="en-US" b="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@, </a:t>
            </a:r>
            <a:r>
              <a:rPr lang="ru-RU" b="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точка, </a:t>
            </a:r>
            <a:r>
              <a:rPr lang="en-US" b="0" i="0" u="none" strike="noStrike" dirty="0" err="1">
                <a:solidFill>
                  <a:srgbClr val="404040"/>
                </a:solidFill>
                <a:effectLst/>
                <a:latin typeface="DeepSeek-CJK-patch"/>
              </a:rPr>
              <a:t>mail.ru</a:t>
            </a:r>
            <a:r>
              <a:rPr lang="ru-RU" b="0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86227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399</TotalTime>
  <Words>179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DeepSeek-CJK-patch</vt:lpstr>
      <vt:lpstr>Gill Sans MT</vt:lpstr>
      <vt:lpstr>Parcel</vt:lpstr>
      <vt:lpstr>создание собственных функций. DEF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Артюшкова Александра Александровна</dc:creator>
  <cp:lastModifiedBy>Артюшкова Александра Александровна</cp:lastModifiedBy>
  <cp:revision>24</cp:revision>
  <dcterms:created xsi:type="dcterms:W3CDTF">2025-04-09T16:26:56Z</dcterms:created>
  <dcterms:modified xsi:type="dcterms:W3CDTF">2025-05-21T17:03:39Z</dcterms:modified>
</cp:coreProperties>
</file>